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charts/chart1.xml" ContentType="application/vnd.openxmlformats-officedocument.drawingml.chart+xml"/>
  <Override PartName="/ppt/notesSlides/notesSlide5.xml" ContentType="application/vnd.openxmlformats-officedocument.presentationml.notesSlide+xml"/>
  <Override PartName="/ppt/slides/slide6.xml" ContentType="application/vnd.openxmlformats-officedocument.presentationml.slide+xml"/>
  <Override PartName="/ppt/slides/charts/chart2.xml" ContentType="application/vnd.openxmlformats-officedocument.drawingml.chart+xml"/>
  <Override PartName="/ppt/notesSlides/notesSlide6.xml" ContentType="application/vnd.openxmlformats-officedocument.presentationml.notesSlide+xml"/>
  <Override PartName="/ppt/slides/slide7.xml" ContentType="application/vnd.openxmlformats-officedocument.presentationml.slide+xml"/>
  <Override PartName="/ppt/slides/charts/chart3.xml" ContentType="application/vnd.openxmlformats-officedocument.drawingml.chart+xml"/>
  <Override PartName="/ppt/slides/charts/chart4.xml" ContentType="application/vnd.openxmlformats-officedocument.drawingml.chart+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charts/chart5.xml" ContentType="application/vnd.openxmlformats-officedocument.drawingml.chart+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charts/chart6.xml" ContentType="application/vnd.openxmlformats-officedocument.drawingml.chart+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Default Extension="fntdata" ContentType="application/x-fontdata"/>
  <Override PartName="/docProps/custom.xml" ContentType="application/vnd.openxmlformats-officedocument.custom-properties+xml"/>
  <Default Extension="xlsx" ContentType="application/vnd.openxmlformats-officedocument.spreadsheetml.sheet"/>
</Types>
</file>

<file path=_rels/.rels><?xml version='1.0' encoding='utf-8'?>
<Relationships xmlns="http://schemas.openxmlformats.org/package/2006/relationships"><Relationship Type="http://schemas.openxmlformats.org/package/2006/relationships/metadata/core-properties" Target="/docProps/core.xml" Id="Rb3f60585bda44af9"/><Relationship Type="http://schemas.openxmlformats.org/officeDocument/2006/relationships/extended-properties" Target="/docProps/app.xml" Id="Rcecf1ec4be484ad2"/><Relationship Type="http://schemas.openxmlformats.org/officeDocument/2006/relationships/officeDocument" Target="/ppt/presentation.xml" Id="R015e8c2ad79e4132"/><Relationship Id="noorFontLicenseNotice" Type="http://schemas.openxmlformats.org/officeDocument/2006/relationships/custom-properties" Target="docProps/custom.xml"/></Relationships>
</file>

<file path=ppt/presentation.xml><?xml version="1.0" encoding="utf-8"?>
<p:presentation xmlns:p="http://schemas.openxmlformats.org/presentationml/2006/main" embedTrueTypeFonts="1" saveSubsetFonts="0">
  <p:sldMasterIdLst>
    <p:sldMasterId xmlns:r="http://schemas.openxmlformats.org/officeDocument/2006/relationships" id="2147483648" r:id="R357de9d9e91f40cf"/>
  </p:sldMasterIdLst>
  <p:notesMasterIdLst>
    <p:notesMasterId xmlns:r="http://schemas.openxmlformats.org/officeDocument/2006/relationships" r:id="R84607d65bab24b3f"/>
  </p:notesMasterIdLst>
  <p:sldIdLst>
    <p:sldId xmlns:r="http://schemas.openxmlformats.org/officeDocument/2006/relationships" id="256" r:id="Re2e5d7c2773f48ef"/>
    <p:sldId xmlns:r="http://schemas.openxmlformats.org/officeDocument/2006/relationships" id="257" r:id="R782d50e129de48b2"/>
    <p:sldId xmlns:r="http://schemas.openxmlformats.org/officeDocument/2006/relationships" id="258" r:id="Raa69462806714224"/>
    <p:sldId xmlns:r="http://schemas.openxmlformats.org/officeDocument/2006/relationships" id="259" r:id="Rde9df4bb66fb490c"/>
    <p:sldId xmlns:r="http://schemas.openxmlformats.org/officeDocument/2006/relationships" id="260" r:id="Re15c600a052d4180"/>
    <p:sldId xmlns:r="http://schemas.openxmlformats.org/officeDocument/2006/relationships" id="261" r:id="R7a6e17762ac9483c"/>
    <p:sldId xmlns:r="http://schemas.openxmlformats.org/officeDocument/2006/relationships" id="262" r:id="Rd839952957e2450a"/>
    <p:sldId xmlns:r="http://schemas.openxmlformats.org/officeDocument/2006/relationships" id="263" r:id="R899ee7a340524857"/>
    <p:sldId xmlns:r="http://schemas.openxmlformats.org/officeDocument/2006/relationships" id="264" r:id="Rf0f4a3f288ae4bfb"/>
    <p:sldId xmlns:r="http://schemas.openxmlformats.org/officeDocument/2006/relationships" id="265" r:id="R69fc55560a4b4ded"/>
    <p:sldId xmlns:r="http://schemas.openxmlformats.org/officeDocument/2006/relationships" id="266" r:id="R69c10b65c7d6495c"/>
    <p:sldId xmlns:r="http://schemas.openxmlformats.org/officeDocument/2006/relationships" id="267" r:id="R9690950e8b884d2d"/>
    <p:sldId xmlns:r="http://schemas.openxmlformats.org/officeDocument/2006/relationships" id="268" r:id="R372fdb31603546cc"/>
    <p:sldId xmlns:r="http://schemas.openxmlformats.org/officeDocument/2006/relationships" id="269" r:id="R014726b094db4811"/>
    <p:sldId xmlns:r="http://schemas.openxmlformats.org/officeDocument/2006/relationships" id="270" r:id="R29628f5b6ff6457a"/>
    <p:sldId xmlns:r="http://schemas.openxmlformats.org/officeDocument/2006/relationships" id="271" r:id="Ra04242ecd4004b0a"/>
    <p:sldId xmlns:r="http://schemas.openxmlformats.org/officeDocument/2006/relationships" id="272" r:id="R02fb2af824154794"/>
    <p:sldId xmlns:r="http://schemas.openxmlformats.org/officeDocument/2006/relationships" id="273" r:id="R3dab31f6ba4f43d3"/>
    <p:sldId xmlns:r="http://schemas.openxmlformats.org/officeDocument/2006/relationships" id="274" r:id="Rfe47894495bd420e"/>
  </p:sldIdLst>
  <p:sldSz cx="12192000" cy="6858000"/>
  <p:notesSz cx="6858000" cy="9144000"/>
  <p:embeddedFontLst>
    <p:embeddedFont>
      <p:font typeface="Bebas Neue"/>
      <p:regular xmlns:ns1="http://schemas.openxmlformats.org/officeDocument/2006/relationships" ns1:id="noorEmbeddedFont1"/>
    </p:embeddedFont>
    <p:embeddedFont>
      <p:font typeface="Roboto Slab"/>
      <p:regular xmlns:ns2="http://schemas.openxmlformats.org/officeDocument/2006/relationships" ns2:id="noorEmbeddedFont2"/>
      <p:bold xmlns:ns3="http://schemas.openxmlformats.org/officeDocument/2006/relationships" ns3:id="noorEmbeddedFont3"/>
    </p:embeddedFont>
    <p:embeddedFont>
      <p:font typeface="Barlow Condensed"/>
      <p:regular xmlns:ns4="http://schemas.openxmlformats.org/officeDocument/2006/relationships" ns4:id="noorEmbeddedFont4"/>
      <p:bold xmlns:ns5="http://schemas.openxmlformats.org/officeDocument/2006/relationships" ns5:id="noorEmbeddedFont5"/>
    </p:embeddedFont>
    <p:embeddedFont>
      <p:font typeface="IBM Plex Mono"/>
      <p:regular xmlns:ns6="http://schemas.openxmlformats.org/officeDocument/2006/relationships" ns6:id="noorEmbeddedFont6"/>
    </p:embeddedFont>
  </p:embeddedFontLst>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Relationships xmlns="http://schemas.openxmlformats.org/package/2006/relationships"><Relationship Type="http://schemas.openxmlformats.org/officeDocument/2006/relationships/theme" Target="/ppt/theme/theme1.xml" Id="R71d38802e2154c99"/><Relationship Type="http://schemas.openxmlformats.org/officeDocument/2006/relationships/slideMaster" Target="/ppt/slideMasters/slideMaster1.xml" Id="R357de9d9e91f40cf"/><Relationship Type="http://schemas.openxmlformats.org/officeDocument/2006/relationships/notesMaster" Target="/ppt/notesMasters/notesMaster1.xml" Id="R84607d65bab24b3f"/><Relationship Type="http://schemas.openxmlformats.org/officeDocument/2006/relationships/presProps" Target="/ppt/presProps.xml" Id="Rd429357e3fda428c"/><Relationship Type="http://schemas.openxmlformats.org/officeDocument/2006/relationships/tableStyles" Target="/ppt/tableStyles.xml" Id="R2be65d7875f14f86"/><Relationship Type="http://schemas.openxmlformats.org/officeDocument/2006/relationships/slide" Target="/ppt/slides/slide1.xml" Id="Re2e5d7c2773f48ef"/><Relationship Type="http://schemas.openxmlformats.org/officeDocument/2006/relationships/slide" Target="/ppt/slides/slide2.xml" Id="R782d50e129de48b2"/><Relationship Type="http://schemas.openxmlformats.org/officeDocument/2006/relationships/slide" Target="/ppt/slides/slide3.xml" Id="Raa69462806714224"/><Relationship Type="http://schemas.openxmlformats.org/officeDocument/2006/relationships/slide" Target="/ppt/slides/slide4.xml" Id="Rde9df4bb66fb490c"/><Relationship Type="http://schemas.openxmlformats.org/officeDocument/2006/relationships/slide" Target="/ppt/slides/slide5.xml" Id="Re15c600a052d4180"/><Relationship Type="http://schemas.openxmlformats.org/officeDocument/2006/relationships/slide" Target="/ppt/slides/slide6.xml" Id="R7a6e17762ac9483c"/><Relationship Type="http://schemas.openxmlformats.org/officeDocument/2006/relationships/slide" Target="/ppt/slides/slide7.xml" Id="Rd839952957e2450a"/><Relationship Type="http://schemas.openxmlformats.org/officeDocument/2006/relationships/slide" Target="/ppt/slides/slide8.xml" Id="R899ee7a340524857"/><Relationship Type="http://schemas.openxmlformats.org/officeDocument/2006/relationships/slide" Target="/ppt/slides/slide9.xml" Id="Rf0f4a3f288ae4bfb"/><Relationship Type="http://schemas.openxmlformats.org/officeDocument/2006/relationships/slide" Target="/ppt/slides/slide10.xml" Id="R69fc55560a4b4ded"/><Relationship Type="http://schemas.openxmlformats.org/officeDocument/2006/relationships/slide" Target="/ppt/slides/slide11.xml" Id="R69c10b65c7d6495c"/><Relationship Type="http://schemas.openxmlformats.org/officeDocument/2006/relationships/slide" Target="/ppt/slides/slide12.xml" Id="R9690950e8b884d2d"/><Relationship Type="http://schemas.openxmlformats.org/officeDocument/2006/relationships/slide" Target="/ppt/slides/slide13.xml" Id="R372fdb31603546cc"/><Relationship Type="http://schemas.openxmlformats.org/officeDocument/2006/relationships/slide" Target="/ppt/slides/slide14.xml" Id="R014726b094db4811"/><Relationship Type="http://schemas.openxmlformats.org/officeDocument/2006/relationships/slide" Target="/ppt/slides/slide15.xml" Id="R29628f5b6ff6457a"/><Relationship Type="http://schemas.openxmlformats.org/officeDocument/2006/relationships/slide" Target="/ppt/slides/slide16.xml" Id="Ra04242ecd4004b0a"/><Relationship Type="http://schemas.openxmlformats.org/officeDocument/2006/relationships/slide" Target="/ppt/slides/slide17.xml" Id="R02fb2af824154794"/><Relationship Type="http://schemas.openxmlformats.org/officeDocument/2006/relationships/slide" Target="/ppt/slides/slide18.xml" Id="R3dab31f6ba4f43d3"/><Relationship Type="http://schemas.openxmlformats.org/officeDocument/2006/relationships/slide" Target="/ppt/slides/slide19.xml" Id="Rfe47894495bd420e"/><Relationship Id="noorEmbeddedFont1" Type="http://schemas.openxmlformats.org/officeDocument/2006/relationships/font" Target="fonts/noorFont1.fntdata"/><Relationship Id="noorEmbeddedFont2" Type="http://schemas.openxmlformats.org/officeDocument/2006/relationships/font" Target="fonts/noorFont2.fntdata"/><Relationship Id="noorEmbeddedFont3" Type="http://schemas.openxmlformats.org/officeDocument/2006/relationships/font" Target="fonts/noorFont3.fntdata"/><Relationship Id="noorEmbeddedFont4" Type="http://schemas.openxmlformats.org/officeDocument/2006/relationships/font" Target="fonts/noorFont4.fntdata"/><Relationship Id="noorEmbeddedFont5" Type="http://schemas.openxmlformats.org/officeDocument/2006/relationships/font" Target="fonts/noorFont5.fntdata"/><Relationship Id="noorEmbeddedFont6" Type="http://schemas.openxmlformats.org/officeDocument/2006/relationships/font" Target="fonts/noorFont6.fntdata"/></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b7c43ebee9b422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b9ad0832ef248cb" /><Relationship Type="http://schemas.openxmlformats.org/officeDocument/2006/relationships/notesMaster" Target="/ppt/notesMasters/notesMaster1.xml" Id="R25994b186f6b494a" /></Relationships>
</file>

<file path=ppt/notesSlides/_rels/notesSlide2.xml.rels>&#65279;<?xml version="1.0" encoding="utf-8"?><Relationships xmlns="http://schemas.openxmlformats.org/package/2006/relationships"><Relationship Type="http://schemas.openxmlformats.org/officeDocument/2006/relationships/slide" Target="/ppt/slides/slide2.xml" Id="Rf0c947911cc94c8e" /><Relationship Type="http://schemas.openxmlformats.org/officeDocument/2006/relationships/notesMaster" Target="/ppt/notesMasters/notesMaster1.xml" Id="Re1d110eb73a840b7" /></Relationships>
</file>

<file path=ppt/notesSlides/_rels/notesSlide3.xml.rels>&#65279;<?xml version="1.0" encoding="utf-8"?><Relationships xmlns="http://schemas.openxmlformats.org/package/2006/relationships"><Relationship Type="http://schemas.openxmlformats.org/officeDocument/2006/relationships/slide" Target="/ppt/slides/slide3.xml" Id="R902914cf2bdf4970" /><Relationship Type="http://schemas.openxmlformats.org/officeDocument/2006/relationships/notesMaster" Target="/ppt/notesMasters/notesMaster1.xml" Id="R1dbd5912a2af442c" /></Relationships>
</file>

<file path=ppt/notesSlides/_rels/notesSlide4.xml.rels>&#65279;<?xml version="1.0" encoding="utf-8"?><Relationships xmlns="http://schemas.openxmlformats.org/package/2006/relationships"><Relationship Type="http://schemas.openxmlformats.org/officeDocument/2006/relationships/slide" Target="/ppt/slides/slide4.xml" Id="R01c2ddd4e9e14bdc" /><Relationship Type="http://schemas.openxmlformats.org/officeDocument/2006/relationships/notesMaster" Target="/ppt/notesMasters/notesMaster1.xml" Id="R1e131d76084a4fd2" /></Relationships>
</file>

<file path=ppt/notesSlides/_rels/notesSlide5.xml.rels>&#65279;<?xml version="1.0" encoding="utf-8"?><Relationships xmlns="http://schemas.openxmlformats.org/package/2006/relationships"><Relationship Type="http://schemas.openxmlformats.org/officeDocument/2006/relationships/slide" Target="/ppt/slides/slide5.xml" Id="R19c964f138a04794" /><Relationship Type="http://schemas.openxmlformats.org/officeDocument/2006/relationships/notesMaster" Target="/ppt/notesMasters/notesMaster1.xml" Id="R9fbbe8311c7d45e6" /></Relationships>
</file>

<file path=ppt/notesSlides/_rels/notesSlide6.xml.rels>&#65279;<?xml version="1.0" encoding="utf-8"?><Relationships xmlns="http://schemas.openxmlformats.org/package/2006/relationships"><Relationship Type="http://schemas.openxmlformats.org/officeDocument/2006/relationships/slide" Target="/ppt/slides/slide6.xml" Id="Rfd967db05c4f4388" /><Relationship Type="http://schemas.openxmlformats.org/officeDocument/2006/relationships/notesMaster" Target="/ppt/notesMasters/notesMaster1.xml" Id="R4657e80a1b724ae1" /></Relationships>
</file>

<file path=ppt/notesSlides/_rels/notesSlide7.xml.rels>&#65279;<?xml version="1.0" encoding="utf-8"?><Relationships xmlns="http://schemas.openxmlformats.org/package/2006/relationships"><Relationship Type="http://schemas.openxmlformats.org/officeDocument/2006/relationships/slide" Target="/ppt/slides/slide7.xml" Id="R510c3dd8448c4cf0" /><Relationship Type="http://schemas.openxmlformats.org/officeDocument/2006/relationships/notesMaster" Target="/ppt/notesMasters/notesMaster1.xml" Id="R3662563fdbde4bb5" /></Relationships>
</file>

<file path=ppt/notesSlides/_rels/notesSlide8.xml.rels>&#65279;<?xml version="1.0" encoding="utf-8"?><Relationships xmlns="http://schemas.openxmlformats.org/package/2006/relationships"><Relationship Type="http://schemas.openxmlformats.org/officeDocument/2006/relationships/slide" Target="/ppt/slides/slide8.xml" Id="Rcf624bee4f694420" /><Relationship Type="http://schemas.openxmlformats.org/officeDocument/2006/relationships/notesMaster" Target="/ppt/notesMasters/notesMaster1.xml" Id="R8aee91198da24c5f" /></Relationships>
</file>

<file path=ppt/notesSlides/_rels/notesSlide9.xml.rels>&#65279;<?xml version="1.0" encoding="utf-8"?><Relationships xmlns="http://schemas.openxmlformats.org/package/2006/relationships"><Relationship Type="http://schemas.openxmlformats.org/officeDocument/2006/relationships/slide" Target="/ppt/slides/slide9.xml" Id="R97b3f34d03a84577" /><Relationship Type="http://schemas.openxmlformats.org/officeDocument/2006/relationships/notesMaster" Target="/ppt/notesMasters/notesMaster1.xml" Id="R00081d25c3bd4f4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2d9913ce3644f3b" /><Relationship Type="http://schemas.openxmlformats.org/officeDocument/2006/relationships/notesMaster" Target="/ppt/notesMasters/notesMaster1.xml" Id="R2503c7671d704a6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c133fa7fa9f4faa" /><Relationship Type="http://schemas.openxmlformats.org/officeDocument/2006/relationships/notesMaster" Target="/ppt/notesMasters/notesMaster1.xml" Id="Rcaea000095504f7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b4149c5af094962" /><Relationship Type="http://schemas.openxmlformats.org/officeDocument/2006/relationships/notesMaster" Target="/ppt/notesMasters/notesMaster1.xml" Id="Rc4cdca801cf948a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32f6f4ba7314123" /><Relationship Type="http://schemas.openxmlformats.org/officeDocument/2006/relationships/notesMaster" Target="/ppt/notesMasters/notesMaster1.xml" Id="R36dee70859844ea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742d8cb3087466b" /><Relationship Type="http://schemas.openxmlformats.org/officeDocument/2006/relationships/notesMaster" Target="/ppt/notesMasters/notesMaster1.xml" Id="R86e9650a4d7e4f5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9a6bb172b5a42ec" /><Relationship Type="http://schemas.openxmlformats.org/officeDocument/2006/relationships/notesMaster" Target="/ppt/notesMasters/notesMaster1.xml" Id="R41a8b2604983421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86e5b8489144129" /><Relationship Type="http://schemas.openxmlformats.org/officeDocument/2006/relationships/notesMaster" Target="/ppt/notesMasters/notesMaster1.xml" Id="R087479f01dba463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364cd8ef804436b" /><Relationship Type="http://schemas.openxmlformats.org/officeDocument/2006/relationships/notesMaster" Target="/ppt/notesMasters/notesMaster1.xml" Id="R8c5852a2035b4b8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c79bbfb19424bb4" /><Relationship Type="http://schemas.openxmlformats.org/officeDocument/2006/relationships/notesMaster" Target="/ppt/notesMasters/notesMaster1.xml" Id="Rcda804186eaa4a0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b0fa78dd4a6445d" /><Relationship Type="http://schemas.openxmlformats.org/officeDocument/2006/relationships/notesMaster" Target="/ppt/notesMasters/notesMaster1.xml" Id="R665902be64dd4e0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wanted to bring together the parts of my degree that interest me most: programming, statistics and economics. Iraq matters to me personally, and I want to understand its oil dependence through evidence I can actually check. I have started a working Python application. I would like to discuss whether its research question and computational contribution are suitable for my bachelor thesis. My proposed academic title is: Iraq’s Oil Dependence and Economic Outlook: A Python Application for Monthly Fiscal Analysis and Scenario Testing.</a:t>
            </a:r>
          </a:p>
          <a:p xmlns:a="http://schemas.openxmlformats.org/drawingml/2006/main">
            <a:r>
              <a:t/>
            </a:r>
          </a:p>
          <a:p xmlns:a="http://schemas.openxmlformats.org/drawingml/2006/main">
            <a:r>
              <a:t>SOURCES</a:t>
            </a:r>
          </a:p>
          <a:p xmlns:a="http://schemas.openxmlformats.org/drawingml/2006/main">
            <a:r>
              <a:t>ASE INFO_EN, 2023 cohort, year 3</a:t>
            </a:r>
          </a:p>
          <a:p xmlns:a="http://schemas.openxmlformats.org/drawingml/2006/main">
            <a:r>
              <a:t>https://planinvatamant.ase.ro/Plan.aspx?id=7107&amp;lang=en</a:t>
            </a:r>
          </a:p>
          <a:p xmlns:a="http://schemas.openxmlformats.org/drawingml/2006/main">
            <a:r>
              <a:t/>
            </a:r>
          </a:p>
          <a:p xmlns:a="http://schemas.openxmlformats.org/drawingml/2006/main">
            <a:r>
              <a:t>Photograph: David Stanley, 2016-04-05</a:t>
            </a:r>
          </a:p>
          <a:p xmlns:a="http://schemas.openxmlformats.org/drawingml/2006/main">
            <a:r>
              <a:t>https://commons.wikimedia.org/wiki/File:Malwiya_Minaret_(30553349415).jpg</a:t>
            </a:r>
          </a:p>
          <a:p xmlns:a="http://schemas.openxmlformats.org/drawingml/2006/main">
            <a:r>
              <a:t>CC BY 2.0: https://creativecommons.org/licenses/by/2.0/</a:t>
            </a:r>
          </a:p>
          <a:p xmlns:a="http://schemas.openxmlformats.org/drawingml/2006/main">
            <a:r>
              <a:t>No pixel edits. Displayed with a proportional crop to a portrait frame.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Iraq is a place I know personally, so this question gives me a reason to keep learning. I am interested in why a country with oil income can still face budget pressure and difficulties building a more diverse economy. I want the research to challenge my assumptions. I also want to prepare for a master’s in statistics or applied data analysis through methods I can understand and reuse. This photograph gives a sense of place. I do not infer employment status or economic performance from the people shown.</a:t>
            </a:r>
          </a:p>
          <a:p xmlns:a="http://schemas.openxmlformats.org/drawingml/2006/main">
            <a:r>
              <a:t/>
            </a:r>
          </a:p>
          <a:p xmlns:a="http://schemas.openxmlformats.org/drawingml/2006/main">
            <a:r>
              <a:t>SOURCES</a:t>
            </a:r>
          </a:p>
          <a:p xmlns:a="http://schemas.openxmlformats.org/drawingml/2006/main">
            <a:r>
              <a:t/>
            </a:r>
          </a:p>
          <a:p xmlns:a="http://schemas.openxmlformats.org/drawingml/2006/main">
            <a:r>
              <a:t/>
            </a:r>
          </a:p>
          <a:p xmlns:a="http://schemas.openxmlformats.org/drawingml/2006/main">
            <a:r>
              <a:t>Photograph: Safa Daneshvar, 2022-02-15</a:t>
            </a:r>
          </a:p>
          <a:p xmlns:a="http://schemas.openxmlformats.org/drawingml/2006/main">
            <a:r>
              <a:t>https://commons.wikimedia.org/wiki/File:001126-AlMutanabbi-Baghdad-IMG_8168-2.jpg</a:t>
            </a:r>
          </a:p>
          <a:p xmlns:a="http://schemas.openxmlformats.org/drawingml/2006/main">
            <a:r>
              <a:t>CC BY-SA 4.0: https://creativecommons.org/licenses/by-sa/4.0/</a:t>
            </a:r>
          </a:p>
          <a:p xmlns:a="http://schemas.openxmlformats.org/drawingml/2006/main">
            <a:r>
              <a:t>No pixel edits; displayed with proportional crop or fit where stated. Any adapted photo remains CC BY-SA 4.0.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One of my main questions is how changes in oil income relate to Iraq’s public revenue and fiscal balance. Prices alone do not determine income: export quantities, exchange rates and non-oil receipts matter as well. Spending commitments can make revenue shocks difficult to absorb. The arrows describe the mechanisms I want to investigate, not a causal estimate I have already identified. I will use real income and manufacturing as development context, while keeping the core model narrow enough for the available observations.</a:t>
            </a:r>
          </a:p>
          <a:p xmlns:a="http://schemas.openxmlformats.org/drawingml/2006/main">
            <a:r>
              <a:t/>
            </a:r>
          </a:p>
          <a:p xmlns:a="http://schemas.openxmlformats.org/drawingml/2006/main">
            <a:r>
              <a:t>SOURCES</a:t>
            </a:r>
          </a:p>
          <a:p xmlns:a="http://schemas.openxmlformats.org/drawingml/2006/main">
            <a:r>
              <a:t>Central Bank of Iraq, monthly statistical workbook, direct download</a:t>
            </a:r>
          </a:p>
          <a:p xmlns:a="http://schemas.openxmlformats.org/drawingml/2006/main">
            <a:r>
              <a:t>https://cbi.iq/static/uploads/up/file-179015939752236.xlsx</a:t>
            </a:r>
          </a:p>
          <a:p xmlns:a="http://schemas.openxmlformats.org/drawingml/2006/main">
            <a:r>
              <a:t/>
            </a:r>
          </a:p>
          <a:p xmlns:a="http://schemas.openxmlformats.org/drawingml/2006/main">
            <a:r>
              <a:t>World Bank monthly commodity prices, October 2026 snapshot</a:t>
            </a:r>
          </a:p>
          <a:p xmlns:a="http://schemas.openxmlformats.org/drawingml/2006/main">
            <a:r>
              <a:t>https://thedocs.worldbank.org/en/doc/74e8be41ceb20fa0da750cda2f6b9e4e-0050012026/related/CMO-Historical-Data-Monthly.xlsx</a:t>
            </a:r>
          </a:p>
          <a:p xmlns:a="http://schemas.openxmlformats.org/drawingml/2006/main">
            <a:r>
              <a:t/>
            </a:r>
          </a:p>
          <a:p xmlns:a="http://schemas.openxmlformats.org/drawingml/2006/main">
            <a:r>
              <a:t>IMF WEO April 2026 complete workbook</a:t>
            </a:r>
          </a:p>
          <a:p xmlns:a="http://schemas.openxmlformats.org/drawingml/2006/main">
            <a:r>
              <a:t>https://data.imf.org/-/media/iData/External-Storage/Documents/2F78EE59F79143A7921E5E203D3AAA80/en/WEOApr2026all.xlsx</a:t>
            </a:r>
          </a:p>
          <a:p xmlns:a="http://schemas.openxmlformats.org/drawingml/2006/main">
            <a:r>
              <a:t/>
            </a:r>
          </a:p>
          <a:p xmlns:a="http://schemas.openxmlformats.org/drawingml/2006/main">
            <a:r>
              <a:t>Downloaded WDI oil-rents API, 12 countries</a:t>
            </a:r>
          </a:p>
          <a:p xmlns:a="http://schemas.openxmlformats.org/drawingml/2006/main">
            <a:r>
              <a:t>https://api.worldbank.org/v2/country/IRQ;DZA;IRN;SAU;KWT;OMN;ARE;QAT;AZE;KAZ;NGA;AGO/indicator/NY.GDP.PETR.RT.ZS?source=2&amp;format=json&amp;date=1960:2025&amp;per_page=20000&amp;footnote=y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My study keeps the annual development history from 2003. I have expanded its econometric core to 126 consecutive monthly budget records, January 2016 to June 2026, extracted from ten CBI annual bulletins and the current workbook. The monthly oil-and-mineral revenue category has 120 records through December 2025. The published accounts are cumulative within the year. January equals its reported total; later increments are differences from the preceding month. These can contain revisions. I also prepared 222 archived monthly accounts from January 2008, but keep earlier coverage and revision issues separate from the continuous modelling core. The 2014 footnote changes coverage and the 2015 table contains a large reversal. Older 2004 to 2007 layouts require a separate extraction adapter. WDI development indicators remain annual through 2025 and oil rents end in 2021. IMF 2026 to 2031 values remain separate annual projections. I never repeat annual observations to manufacture monthly data. Checked on 12 October 2026.</a:t>
            </a:r>
          </a:p>
          <a:p xmlns:a="http://schemas.openxmlformats.org/drawingml/2006/main">
            <a:r>
              <a:t/>
            </a:r>
          </a:p>
          <a:p xmlns:a="http://schemas.openxmlformats.org/drawingml/2006/main">
            <a:r>
              <a:t>SOURCES</a:t>
            </a:r>
          </a:p>
          <a:p xmlns:a="http://schemas.openxmlformats.org/drawingml/2006/main">
            <a:r>
              <a:t>Central Bank of Iraq, archived annual bulletins with monthly budget tables</a:t>
            </a:r>
          </a:p>
          <a:p xmlns:a="http://schemas.openxmlformats.org/drawingml/2006/main">
            <a:r>
              <a:t>https://cbi.iq/page/142</a:t>
            </a:r>
          </a:p>
          <a:p xmlns:a="http://schemas.openxmlformats.org/drawingml/2006/main">
            <a:r>
              <a:t/>
            </a:r>
          </a:p>
          <a:p xmlns:a="http://schemas.openxmlformats.org/drawingml/2006/main">
            <a:r>
              <a:t>Central Bank of Iraq, monthly statistical workbook, direct download</a:t>
            </a:r>
          </a:p>
          <a:p xmlns:a="http://schemas.openxmlformats.org/drawingml/2006/main">
            <a:r>
              <a:t>https://cbi.iq/static/uploads/up/file-179015939752236.xlsx</a:t>
            </a:r>
          </a:p>
          <a:p xmlns:a="http://schemas.openxmlformats.org/drawingml/2006/main">
            <a:r>
              <a:t/>
            </a:r>
          </a:p>
          <a:p xmlns:a="http://schemas.openxmlformats.org/drawingml/2006/main">
            <a:r>
              <a:t>Downloaded WDI oil-rents API, 12 countries</a:t>
            </a:r>
          </a:p>
          <a:p xmlns:a="http://schemas.openxmlformats.org/drawingml/2006/main">
            <a:r>
              <a:t>https://api.worldbank.org/v2/country/IRQ;DZA;IRN;SAU;KWT;OMN;ARE;QAT;AZE;KAZ;NGA;AGO/indicator/NY.GDP.PETR.RT.ZS?source=2&amp;format=json&amp;date=1960:2025&amp;per_page=20000&amp;footnote=y</a:t>
            </a:r>
          </a:p>
          <a:p xmlns:a="http://schemas.openxmlformats.org/drawingml/2006/main">
            <a:r>
              <a:t/>
            </a:r>
          </a:p>
          <a:p xmlns:a="http://schemas.openxmlformats.org/drawingml/2006/main">
            <a:r>
              <a:t>IMF WEO April 2026 complete workbook</a:t>
            </a:r>
          </a:p>
          <a:p xmlns:a="http://schemas.openxmlformats.org/drawingml/2006/main">
            <a:r>
              <a:t>https://data.imf.org/-/media/iData/External-Storage/Documents/2F78EE59F79143A7921E5E203D3AAA80/en/WEOApr2026all.xlsx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calculated these balances from the CBI annual table and converted million Iraqi dinars to trillion Iraqi dinars. The 2022 balance is positive 44.737855 trillion, followed by deficits in 2023, 2024 and 2025. The 2025 deficit is 17.042689 trillion. There are both surpluses and deficits across the history, so I cannot say the balance has deteriorated every year. I want to investigate the changes in revenue and expenditure behind this pattern. CBI execution totals and IMF fiscal balances have different source coverage and vintages and stay separate in my application.</a:t>
            </a:r>
          </a:p>
          <a:p xmlns:a="http://schemas.openxmlformats.org/drawingml/2006/main">
            <a:r>
              <a:t/>
            </a:r>
          </a:p>
          <a:p xmlns:a="http://schemas.openxmlformats.org/drawingml/2006/main">
            <a:r>
              <a:t>SOURCES</a:t>
            </a:r>
          </a:p>
          <a:p xmlns:a="http://schemas.openxmlformats.org/drawingml/2006/main">
            <a:r>
              <a:t>Central Bank of Iraq, monthly statistical workbook, direct download</a:t>
            </a:r>
          </a:p>
          <a:p xmlns:a="http://schemas.openxmlformats.org/drawingml/2006/main">
            <a:r>
              <a:t>https://cbi.iq/static/uploads/up/file-179015939752236.xlsx</a:t>
            </a:r>
          </a:p>
          <a:p xmlns:a="http://schemas.openxmlformats.org/drawingml/2006/main">
            <a:r>
              <a:t/>
            </a:r>
          </a:p>
          <a:p xmlns:a="http://schemas.openxmlformats.org/drawingml/2006/main">
            <a:r>
              <a:t>Central Bank of Iraq, Economic Report 2024</a:t>
            </a:r>
          </a:p>
          <a:p xmlns:a="http://schemas.openxmlformats.org/drawingml/2006/main">
            <a:r>
              <a:t>https://cbi.iq/static/uploads/up/file-176709256118155.pdf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chart displays 24 genuine monthly increments in 2024 and 2025. The broader oil-and-mineral category has 120 monthly records for 2016 to 2025. I extracted it separately from total public revenue, rather than assuming an oil share. Its 2025 total is 108412262 million IQD against total revenue of 124185236 million IQD, a share of 87.2988 percent. The category includes mineral resources and differs from oil rents and SOMO export sales. Monthly differences can include accounting adjustments. October 2019 has a negative oil-category increment, which I preserve and flag. My small lagged monthly regression has 124 rows and an oil-price coefficient interval spanning zero. I want to review its timing, controls and diagnostics before making stronger claims.</a:t>
            </a:r>
          </a:p>
          <a:p xmlns:a="http://schemas.openxmlformats.org/drawingml/2006/main">
            <a:r>
              <a:t/>
            </a:r>
          </a:p>
          <a:p xmlns:a="http://schemas.openxmlformats.org/drawingml/2006/main">
            <a:r>
              <a:t>SOURCES</a:t>
            </a:r>
          </a:p>
          <a:p xmlns:a="http://schemas.openxmlformats.org/drawingml/2006/main">
            <a:r>
              <a:t>Central Bank of Iraq, archived annual bulletins with monthly budget tables</a:t>
            </a:r>
          </a:p>
          <a:p xmlns:a="http://schemas.openxmlformats.org/drawingml/2006/main">
            <a:r>
              <a:t>https://cbi.iq/page/142</a:t>
            </a:r>
          </a:p>
          <a:p xmlns:a="http://schemas.openxmlformats.org/drawingml/2006/main">
            <a:r>
              <a:t/>
            </a:r>
          </a:p>
          <a:p xmlns:a="http://schemas.openxmlformats.org/drawingml/2006/main">
            <a:r>
              <a:t>Central Bank of Iraq, monthly statistical workbook, direct download</a:t>
            </a:r>
          </a:p>
          <a:p xmlns:a="http://schemas.openxmlformats.org/drawingml/2006/main">
            <a:r>
              <a:t>https://cbi.iq/static/uploads/up/file-179015939752236.xlsx</a:t>
            </a:r>
          </a:p>
          <a:p xmlns:a="http://schemas.openxmlformats.org/drawingml/2006/main">
            <a:r>
              <a:t/>
            </a:r>
          </a:p>
          <a:p xmlns:a="http://schemas.openxmlformats.org/drawingml/2006/main">
            <a:r>
              <a:t>World Bank monthly commodity prices, October 2026 snapshot</a:t>
            </a:r>
          </a:p>
          <a:p xmlns:a="http://schemas.openxmlformats.org/drawingml/2006/main">
            <a:r>
              <a:t>https://thedocs.worldbank.org/en/doc/74e8be41ceb20fa0da750cda2f6b9e4e-0050012026/related/CMO-Historical-Data-Monthly.xlsx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want to understand why Iraq’s development path differs from those of the UAE, Saudi Arabia and Bahrain, and whether spending supported a more diverse economy. I have checked WDI downloads for all four countries. Real GDP per person runs through 2025 for Iraq, Saudi Arabia and Bahrain, and through 2024 for the UAE. Manufacturing runs through 2025 for Iraq and Saudi Arabia, through 2024 for the UAE, and from 2006 through 2025 for Bahrain. Oil rents end in 2021 for all four. I would align the years and examine published public-spending reports, including wages, pensions and investment, where comparable definitions exist. My current budget module contains aggregate totals. I have not yet implemented that spending breakdown or added the UAE and Bahrain to the interface. The World Bank public expenditure review gives me a credible starting point for this extension. I would agree a limited comparison with my coordinator. Countries differ in population, institutions and conflict history, so their trends cannot identify a causal effect of oil. These two Iraqi graphs are development context, not proof of why the countries differ.</a:t>
            </a:r>
          </a:p>
          <a:p xmlns:a="http://schemas.openxmlformats.org/drawingml/2006/main">
            <a:r>
              <a:t/>
            </a:r>
          </a:p>
          <a:p xmlns:a="http://schemas.openxmlformats.org/drawingml/2006/main">
            <a:r>
              <a:t>SOURCES</a:t>
            </a:r>
          </a:p>
          <a:p xmlns:a="http://schemas.openxmlformats.org/drawingml/2006/main">
            <a:r>
              <a:t>World Bank Indicators API documentation</a:t>
            </a:r>
          </a:p>
          <a:p xmlns:a="http://schemas.openxmlformats.org/drawingml/2006/main">
            <a:r>
              <a:t>https://datahelpdesk.worldbank.org/knowledgebase/articles/889392-about-the-indicators-api-documentation</a:t>
            </a:r>
          </a:p>
          <a:p xmlns:a="http://schemas.openxmlformats.org/drawingml/2006/main">
            <a:r>
              <a:t/>
            </a:r>
          </a:p>
          <a:p xmlns:a="http://schemas.openxmlformats.org/drawingml/2006/main">
            <a:r>
              <a:t>Downloaded WDI oil-rents API, 12 countries</a:t>
            </a:r>
          </a:p>
          <a:p xmlns:a="http://schemas.openxmlformats.org/drawingml/2006/main">
            <a:r>
              <a:t>https://api.worldbank.org/v2/country/IRQ;DZA;IRN;SAU;KWT;OMN;ARE;QAT;AZE;KAZ;NGA;AGO/indicator/NY.GDP.PETR.RT.ZS?source=2&amp;format=json&amp;date=1960:2025&amp;per_page=20000&amp;footnote=y</a:t>
            </a:r>
          </a:p>
          <a:p xmlns:a="http://schemas.openxmlformats.org/drawingml/2006/main">
            <a:r>
              <a:t/>
            </a:r>
          </a:p>
          <a:p xmlns:a="http://schemas.openxmlformats.org/drawingml/2006/main">
            <a:r>
              <a:t>World Bank, Iraq public expenditure review (2021)</a:t>
            </a:r>
          </a:p>
          <a:p xmlns:a="http://schemas.openxmlformats.org/drawingml/2006/main">
            <a:r>
              <a:t>https://documents1.worldbank.org/curated/en/568141622306648034/pdf/Iraq-HD-PER-Final.pdf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have started a working Python application with real downloaded data and saved source snapshots. Its views cover Iraq over time, country comparisons, the statistical workbench, budget scenarios and source quality. Python loads and validates the observations, runs the algorithms and calculates the scenario. Streamlit and Plotly display the controls, graph and table. I can change the inputs without manually rebuilding the analysis, and export the numerical results. This screenshot shows my actual fiscal module with a ten-percent price-fall scenario. The development selector runs through 2025 and the separate IMF outlook reaches 2031. The scenario assumptions are detailed on slide 13. I still need to refine the software, understand each module thoroughly and complete the thesis evaluation.</a:t>
            </a:r>
          </a:p>
          <a:p xmlns:a="http://schemas.openxmlformats.org/drawingml/2006/main">
            <a:r>
              <a:t/>
            </a:r>
          </a:p>
          <a:p xmlns:a="http://schemas.openxmlformats.org/drawingml/2006/main">
            <a:r>
              <a:t>SOURCES</a:t>
            </a:r>
          </a:p>
          <a:p xmlns:a="http://schemas.openxmlformats.org/drawingml/2006/main">
            <a:r>
              <a:t>World Bank Indicators API documentation</a:t>
            </a:r>
          </a:p>
          <a:p xmlns:a="http://schemas.openxmlformats.org/drawingml/2006/main">
            <a:r>
              <a:t>https://datahelpdesk.worldbank.org/knowledgebase/articles/889392-about-the-indicators-api-documentation</a:t>
            </a:r>
          </a:p>
          <a:p xmlns:a="http://schemas.openxmlformats.org/drawingml/2006/main">
            <a:r>
              <a:t/>
            </a:r>
          </a:p>
          <a:p xmlns:a="http://schemas.openxmlformats.org/drawingml/2006/main">
            <a:r>
              <a:t>Central Bank of Iraq, monthly statistical workbook, direct download</a:t>
            </a:r>
          </a:p>
          <a:p xmlns:a="http://schemas.openxmlformats.org/drawingml/2006/main">
            <a:r>
              <a:t>https://cbi.iq/static/uploads/up/file-179015939752236.xlsx</a:t>
            </a:r>
          </a:p>
          <a:p xmlns:a="http://schemas.openxmlformats.org/drawingml/2006/main">
            <a:r>
              <a:t/>
            </a:r>
          </a:p>
          <a:p xmlns:a="http://schemas.openxmlformats.org/drawingml/2006/main">
            <a:r>
              <a:t>IMF WEO April 2026 complete workbook</a:t>
            </a:r>
          </a:p>
          <a:p xmlns:a="http://schemas.openxmlformats.org/drawingml/2006/main">
            <a:r>
              <a:t>https://data.imf.org/-/media/iData/External-Storage/Documents/2F78EE59F79143A7921E5E203D3AAA80/en/WEOApr2026all.xlsx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screenshot shows my actual new monthly Streamlit view, captured from the running application on 12 October 2026. It displays 126 fiscal months, 120 oil-category months and 24 evaluation targets. I added cumulative conversion checks, source and grain validation, monthly forecast experiments, diagnostics and exports. The application now has six views. Its annual development selector remains 2003 to 2025 and does not change the fixed monthly experiment. I intend to review the navigation and performance with Professor Uscatu if he agrees to supervise.</a:t>
            </a:r>
          </a:p>
          <a:p xmlns:a="http://schemas.openxmlformats.org/drawingml/2006/main">
            <a:r>
              <a:t/>
            </a:r>
          </a:p>
          <a:p xmlns:a="http://schemas.openxmlformats.org/drawingml/2006/main">
            <a:r>
              <a:t>SOURCES</a:t>
            </a:r>
          </a:p>
          <a:p xmlns:a="http://schemas.openxmlformats.org/drawingml/2006/main">
            <a:r>
              <a:t>Central Bank of Iraq, archived annual bulletins with monthly budget tables</a:t>
            </a:r>
          </a:p>
          <a:p xmlns:a="http://schemas.openxmlformats.org/drawingml/2006/main">
            <a:r>
              <a:t>https://cbi.iq/page/142</a:t>
            </a:r>
          </a:p>
          <a:p xmlns:a="http://schemas.openxmlformats.org/drawingml/2006/main">
            <a:r>
              <a:t/>
            </a:r>
          </a:p>
          <a:p xmlns:a="http://schemas.openxmlformats.org/drawingml/2006/main">
            <a:r>
              <a:t>Central Bank of Iraq, monthly statistical workbook, direct download</a:t>
            </a:r>
          </a:p>
          <a:p xmlns:a="http://schemas.openxmlformats.org/drawingml/2006/main">
            <a:r>
              <a:t>https://cbi.iq/static/uploads/up/file-179015939752236.xlsx</a:t>
            </a:r>
          </a:p>
          <a:p xmlns:a="http://schemas.openxmlformats.org/drawingml/2006/main">
            <a:r>
              <a:t/>
            </a:r>
          </a:p>
          <a:p xmlns:a="http://schemas.openxmlformats.org/drawingml/2006/main">
            <a:r>
              <a:t>English Software Development for Data Analysis syllabus, 2025–26</a:t>
            </a:r>
          </a:p>
          <a:p xmlns:a="http://schemas.openxmlformats.org/drawingml/2006/main">
            <a:r>
              <a:t>https://fisadisciplina.ase.ro/Default.aspx?IDD=91695&amp;IDF=7&amp;IDL=EN</a:t>
            </a:r>
          </a:p>
          <a:p xmlns:a="http://schemas.openxmlformats.org/drawingml/2006/main">
            <a:r>
              <a:t/>
            </a:r>
          </a:p>
          <a:p xmlns:a="http://schemas.openxmlformats.org/drawingml/2006/main">
            <a:r>
              <a:t>English Software Quality and Testing syllabus, 2025–26</a:t>
            </a:r>
          </a:p>
          <a:p xmlns:a="http://schemas.openxmlformats.org/drawingml/2006/main">
            <a:r>
              <a:t>https://fisadisciplina.ase.ro/Default.aspx?IDD=91708&amp;IDF=7&amp;IDL=EN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implemented this country-ranking algorithm in Python. It uses baseline averages for 2003 to 2007, requiring at least three complete years per country. I standardize oil rents, log real income and manufacturing, calculate weighted squared distances and show how each feature contributes. The results here use equal weights within twelve deliberately selected countries. Angola, Azerbaijan and Kuwait have the smallest distances in the saved output. This is descriptive similarity and cannot turn those countries into causal controls. The calculation costs O(Kd), followed by O(K log K) sorting. I would ask Professor Uscatu to help me review the algorithm, data structures and implementation. I would ask Professor Davidescu to help me understand whether the variables, normalization and interpretation are appropriate. These are requests for guidance and do not assume their agreement.</a:t>
            </a:r>
          </a:p>
          <a:p xmlns:a="http://schemas.openxmlformats.org/drawingml/2006/main">
            <a:r>
              <a:t/>
            </a:r>
          </a:p>
          <a:p xmlns:a="http://schemas.openxmlformats.org/drawingml/2006/main">
            <a:r>
              <a:t>SOURCES</a:t>
            </a:r>
          </a:p>
          <a:p xmlns:a="http://schemas.openxmlformats.org/drawingml/2006/main">
            <a:r>
              <a:t>Downloaded WDI oil-rents API, 12 countries</a:t>
            </a:r>
          </a:p>
          <a:p xmlns:a="http://schemas.openxmlformats.org/drawingml/2006/main">
            <a:r>
              <a:t>https://api.worldbank.org/v2/country/IRQ;DZA;IRN;SAU;KWT;OMN;ARE;QAT;AZE;KAZ;NGA;AGO/indicator/NY.GDP.PETR.RT.ZS?source=2&amp;format=json&amp;date=1960:2025&amp;per_page=20000&amp;footnote=y</a:t>
            </a:r>
          </a:p>
          <a:p xmlns:a="http://schemas.openxmlformats.org/drawingml/2006/main">
            <a:r>
              <a:t/>
            </a:r>
          </a:p>
          <a:p xmlns:a="http://schemas.openxmlformats.org/drawingml/2006/main">
            <a:r>
              <a:t>English Programming Techniques and Algorithms syllabus, 2023–24</a:t>
            </a:r>
          </a:p>
          <a:p xmlns:a="http://schemas.openxmlformats.org/drawingml/2006/main">
            <a:r>
              <a:t>https://fisadisciplina.ase.ro/Default.aspx?IDD=91638&amp;IDF=7&amp;IDL=EN</a:t>
            </a:r>
          </a:p>
          <a:p xmlns:a="http://schemas.openxmlformats.org/drawingml/2006/main">
            <a:r>
              <a:t/>
            </a:r>
          </a:p>
          <a:p xmlns:a="http://schemas.openxmlformats.org/drawingml/2006/main">
            <a:r>
              <a:t>ASE official Davidescu CV, August 2023</a:t>
            </a:r>
          </a:p>
          <a:p xmlns:a="http://schemas.openxmlformats.org/drawingml/2006/main">
            <a:r>
              <a:t>https://doctorat.ase.ro/wp-content/uploads/MSD/CSE/CV-Davidescu-EN-31.08.2023.pdf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current pipeline retains downloaded source snapshots, checks their hashes, validates units and duplicate keys, and prepares tidy observations. WDI data persist in a relational SQLite schema, while the fiscal module currently reads validated CSV snapshots. Moving the fiscal observations and experiment settings into the same structured store is still part of my development plan. The analysis modules implement peer ranking, annual-change exploration, forecast backtests and explicit accounting scenarios. Thirty-three tests passed on 12 October 2026. Monthly checks include January resets, absent months, accounting reconstruction, forecast timing and source flags. They cover problems such as duplicate records, future leakage, stale cached inputs and the zero-shock accounting identity. I want guidance on module design, database integration and a defensible evaluation of the software.</a:t>
            </a:r>
          </a:p>
          <a:p xmlns:a="http://schemas.openxmlformats.org/drawingml/2006/main">
            <a:r>
              <a:t/>
            </a:r>
          </a:p>
          <a:p xmlns:a="http://schemas.openxmlformats.org/drawingml/2006/main">
            <a:r>
              <a:t>SOURCES</a:t>
            </a:r>
          </a:p>
          <a:p xmlns:a="http://schemas.openxmlformats.org/drawingml/2006/main">
            <a:r>
              <a:t>English Programming Techniques and Algorithms syllabus, 2023–24</a:t>
            </a:r>
          </a:p>
          <a:p xmlns:a="http://schemas.openxmlformats.org/drawingml/2006/main">
            <a:r>
              <a:t>https://fisadisciplina.ase.ro/Default.aspx?IDD=91638&amp;IDF=7&amp;IDL=EN</a:t>
            </a:r>
          </a:p>
          <a:p xmlns:a="http://schemas.openxmlformats.org/drawingml/2006/main">
            <a:r>
              <a:t/>
            </a:r>
          </a:p>
          <a:p xmlns:a="http://schemas.openxmlformats.org/drawingml/2006/main">
            <a:r>
              <a:t>English Software Development for Data Analysis syllabus, 2025–26</a:t>
            </a:r>
          </a:p>
          <a:p xmlns:a="http://schemas.openxmlformats.org/drawingml/2006/main">
            <a:r>
              <a:t>https://fisadisciplina.ase.ro/Default.aspx?IDD=91695&amp;IDF=7&amp;IDL=EN</a:t>
            </a:r>
          </a:p>
          <a:p xmlns:a="http://schemas.openxmlformats.org/drawingml/2006/main">
            <a:r>
              <a:t/>
            </a:r>
          </a:p>
          <a:p xmlns:a="http://schemas.openxmlformats.org/drawingml/2006/main">
            <a:r>
              <a:t>English Software Quality and Testing syllabus, 2025–26</a:t>
            </a:r>
          </a:p>
          <a:p xmlns:a="http://schemas.openxmlformats.org/drawingml/2006/main">
            <a:r>
              <a:t>https://fisadisciplina.ase.ro/Default.aspx?IDD=91708&amp;IDF=7&amp;IDL=EN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have replaced the 22-observation annual forecast as the econometric core with monthly total revenue, measured in nominal trillion IQD. All five fixed methods forecast the same 24 one-month-ahead targets, July 2024 to June 2026. The first training window has 102 months and grows one month at a time. Last-month MAE is 3.1553, same-month-last-year 3.6688, AR(1) 2.8151, ARIMA(1,1,1) 2.9565, and SARIMA(1,0,0)(0,1,1)[12] 3.5277. ARIMA has the smallest RMSE, 4.4183, against AR(1) 4.5512. AR(1) still has a 12-lag residual Ljung-Box p-value of 0.040; ARIMA has 0.230 in that check. Level ADF and KPSS evidence differs. I therefore want guidance on breaks, transformations and residual checks before selecting a final model. Conditional intervals are visible in the application and can cross zero; I do not clip them. Tests use revised data and fixed teaching specifications, so this is exploratory comparison rather than a locked final validation exercise. Annual GDP and development indicators retain their own frequency. The older annual model remains a supporting baseline.</a:t>
            </a:r>
          </a:p>
          <a:p xmlns:a="http://schemas.openxmlformats.org/drawingml/2006/main">
            <a:r>
              <a:t/>
            </a:r>
          </a:p>
          <a:p xmlns:a="http://schemas.openxmlformats.org/drawingml/2006/main">
            <a:r>
              <a:t>SOURCES</a:t>
            </a:r>
          </a:p>
          <a:p xmlns:a="http://schemas.openxmlformats.org/drawingml/2006/main">
            <a:r>
              <a:t>Central Bank of Iraq, archived annual bulletins with monthly budget tables</a:t>
            </a:r>
          </a:p>
          <a:p xmlns:a="http://schemas.openxmlformats.org/drawingml/2006/main">
            <a:r>
              <a:t>https://cbi.iq/page/142</a:t>
            </a:r>
          </a:p>
          <a:p xmlns:a="http://schemas.openxmlformats.org/drawingml/2006/main">
            <a:r>
              <a:t/>
            </a:r>
          </a:p>
          <a:p xmlns:a="http://schemas.openxmlformats.org/drawingml/2006/main">
            <a:r>
              <a:t>Central Bank of Iraq, monthly statistical workbook, direct download</a:t>
            </a:r>
          </a:p>
          <a:p xmlns:a="http://schemas.openxmlformats.org/drawingml/2006/main">
            <a:r>
              <a:t>https://cbi.iq/static/uploads/up/file-179015939752236.xlsx</a:t>
            </a:r>
          </a:p>
          <a:p xmlns:a="http://schemas.openxmlformats.org/drawingml/2006/main">
            <a:r>
              <a:t/>
            </a:r>
          </a:p>
          <a:p xmlns:a="http://schemas.openxmlformats.org/drawingml/2006/main">
            <a:r>
              <a:t>World Bank monthly commodity prices, October 2026 snapshot</a:t>
            </a:r>
          </a:p>
          <a:p xmlns:a="http://schemas.openxmlformats.org/drawingml/2006/main">
            <a:r>
              <a:t>https://thedocs.worldbank.org/en/doc/74e8be41ceb20fa0da750cda2f6b9e4e-0050012026/related/CMO-Historical-Data-Monthly.xlsx</a:t>
            </a:r>
          </a:p>
          <a:p xmlns:a="http://schemas.openxmlformats.org/drawingml/2006/main">
            <a:r>
              <a:t/>
            </a:r>
          </a:p>
          <a:p xmlns:a="http://schemas.openxmlformats.org/drawingml/2006/main">
            <a:r>
              <a:t>English Software Quality and Testing syllabus, 2025–26</a:t>
            </a:r>
          </a:p>
          <a:p xmlns:a="http://schemas.openxmlformats.org/drawingml/2006/main">
            <a:r>
              <a:t>https://fisadisciplina.ase.ro/Default.aspx?IDD=91708&amp;IDF=7&amp;IDL=EN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implemented scenario engine lets me change an oil-price proxy, export volumes, non-oil revenue and spending independently. Here I use a ten-percent price fall and an assumed ninety-percent sensitive revenue share. The IMF April 2026 revenue and expenditure projections form the baseline. GDP and exchange rates stay fixed, and I do not model macroeconomic feedback. The 2026 balance therefore changes from negative 7.9035 to negative 11.0287 percent of fixed baseline GDP, a reduction of 3.1253 percentage points. The ninety-percent share is a scenario assumption, not an oil-revenue estimate extracted from WEO. This calculation answers what follows from those assumptions. It is neither an IMF forecast nor a prediction with an estimated probability. I want to review the assumed share and sensitivity ranges before interpreting it further.</a:t>
            </a:r>
          </a:p>
          <a:p xmlns:a="http://schemas.openxmlformats.org/drawingml/2006/main">
            <a:r>
              <a:t/>
            </a:r>
          </a:p>
          <a:p xmlns:a="http://schemas.openxmlformats.org/drawingml/2006/main">
            <a:r>
              <a:t>SOURCES</a:t>
            </a:r>
          </a:p>
          <a:p xmlns:a="http://schemas.openxmlformats.org/drawingml/2006/main">
            <a:r>
              <a:t>IMF WEO April 2026 complete workbook</a:t>
            </a:r>
          </a:p>
          <a:p xmlns:a="http://schemas.openxmlformats.org/drawingml/2006/main">
            <a:r>
              <a:t>https://data.imf.org/-/media/iData/External-Storage/Documents/2F78EE59F79143A7921E5E203D3AAA80/en/WEOApr2026all.xlsx</a:t>
            </a:r>
          </a:p>
          <a:p xmlns:a="http://schemas.openxmlformats.org/drawingml/2006/main">
            <a:r>
              <a:t/>
            </a:r>
          </a:p>
          <a:p xmlns:a="http://schemas.openxmlformats.org/drawingml/2006/main">
            <a:r>
              <a:t>IMF WEO April 2026 documentation</a:t>
            </a:r>
          </a:p>
          <a:p xmlns:a="http://schemas.openxmlformats.org/drawingml/2006/main">
            <a:r>
              <a:t>https://data.imf.org/-/media/iData/External-Storage/Documents/4AA1F4D0624C46E98F95988F1F83E770/en/April-2026-WEO-Database-Appendix.pdf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have enough working material to make the proposal concrete, but I still need academic review of the model diagnostics and sensitivity, a stronger fiscal database adapter, saved experiment settings, usability checks and the written explanation. I estimate twelve to sixteen active weeks for core development, with approximately 215 to 285 focused hours for the full project including learning, writing and revision. These are planning estimates, and I am aiming to defend in July 2027. I would adjust the scope and next steps according to your advice if you agree to guide the project. I am open to a narrower question or a different method if that makes the thesis more defensible.</a:t>
            </a:r>
          </a:p>
          <a:p xmlns:a="http://schemas.openxmlformats.org/drawingml/2006/main">
            <a:r>
              <a:t/>
            </a:r>
          </a:p>
          <a:p xmlns:a="http://schemas.openxmlformats.org/drawingml/2006/main">
            <a:r>
              <a:t>SOURCES</a:t>
            </a:r>
          </a:p>
          <a:p xmlns:a="http://schemas.openxmlformats.org/drawingml/2006/main">
            <a:r>
              <a:t>ASE bachelor graduation regulation, Senate decision 8, February 2026</a:t>
            </a:r>
          </a:p>
          <a:p xmlns:a="http://schemas.openxmlformats.org/drawingml/2006/main">
            <a:r>
              <a:t>https://senat.ase.ro/wp-content/uploads/2026/20260204/Hot.Senat%20nr.%208%20din%2004.02.2026_Mod.Reg.finalizare%20studii%20licenta.pdf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am bringing the software and algorithmic part to Professor Uscatu because it connects to his verified Programming Techniques and Algorithms teaching in my first-year English programme and to his later algorithm teaching. I want to design the application well and be able to explain the data structures, ranking calculation and tests. I am asking whether he would consider acting as my formal coordinator. Professor Davidescu’s econometrics and forecasting expertise would help me choose a question the data can support, assess the diagnostics and explain uncertainty. I would like focused methodological consultation if she is willing. I do not assume either professor has agreed, or that ASE automatically allows two internal formal coordinators.</a:t>
            </a:r>
          </a:p>
          <a:p xmlns:a="http://schemas.openxmlformats.org/drawingml/2006/main">
            <a:r>
              <a:t/>
            </a:r>
          </a:p>
          <a:p xmlns:a="http://schemas.openxmlformats.org/drawingml/2006/main">
            <a:r>
              <a:t>SOURCES</a:t>
            </a:r>
          </a:p>
          <a:p xmlns:a="http://schemas.openxmlformats.org/drawingml/2006/main">
            <a:r>
              <a:t>English Programming Techniques and Algorithms syllabus, 2023–24</a:t>
            </a:r>
          </a:p>
          <a:p xmlns:a="http://schemas.openxmlformats.org/drawingml/2006/main">
            <a:r>
              <a:t>https://fisadisciplina.ase.ro/Default.aspx?IDD=91638&amp;IDF=7&amp;IDL=EN</a:t>
            </a:r>
          </a:p>
          <a:p xmlns:a="http://schemas.openxmlformats.org/drawingml/2006/main">
            <a:r>
              <a:t/>
            </a:r>
          </a:p>
          <a:p xmlns:a="http://schemas.openxmlformats.org/drawingml/2006/main">
            <a:r>
              <a:t>English Evolutive Programming and Genetic Algorithms syllabus, 2024–25</a:t>
            </a:r>
          </a:p>
          <a:p xmlns:a="http://schemas.openxmlformats.org/drawingml/2006/main">
            <a:r>
              <a:t>https://fisadisciplina.ase.ro/Default.aspx?IDD=91667&amp;IDF=7&amp;IDL=EN</a:t>
            </a:r>
          </a:p>
          <a:p xmlns:a="http://schemas.openxmlformats.org/drawingml/2006/main">
            <a:r>
              <a:t/>
            </a:r>
          </a:p>
          <a:p xmlns:a="http://schemas.openxmlformats.org/drawingml/2006/main">
            <a:r>
              <a:t>ASE official Davidescu CV, August 2023</a:t>
            </a:r>
          </a:p>
          <a:p xmlns:a="http://schemas.openxmlformats.org/drawingml/2006/main">
            <a:r>
              <a:t>https://doctorat.ase.ro/wp-content/uploads/MSD/CSE/CV-Davidescu-EN-31.08.2023.pdf</a:t>
            </a:r>
          </a:p>
          <a:p xmlns:a="http://schemas.openxmlformats.org/drawingml/2006/main">
            <a:r>
              <a:t/>
            </a:r>
          </a:p>
          <a:p xmlns:a="http://schemas.openxmlformats.org/drawingml/2006/main">
            <a:r>
              <a:t>Davidescu, Apostu and Paul, Entropy, 2021</a:t>
            </a:r>
          </a:p>
          <a:p xmlns:a="http://schemas.openxmlformats.org/drawingml/2006/main">
            <a:r>
              <a:t>https://www.mdpi.com/1099-4300/23/3/325</a:t>
            </a:r>
          </a:p>
          <a:p xmlns:a="http://schemas.openxmlformats.org/drawingml/2006/main">
            <a:r>
              <a:t/>
            </a:r>
          </a:p>
          <a:p xmlns:a="http://schemas.openxmlformats.org/drawingml/2006/main">
            <a:r>
              <a:t>ASE bachelor graduation regulation, Senate decision 8, February 2026</a:t>
            </a:r>
          </a:p>
          <a:p xmlns:a="http://schemas.openxmlformats.org/drawingml/2006/main">
            <a:r>
              <a:t>https://senat.ase.ro/wp-content/uploads/2026/20260204/Hot.Senat%20nr.%208%20din%2004.02.2026_Mod.Reg.finalizare%20studii%20licenta.pdf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My intention is to understand an economic problem I care about and finish with software that I can explain and defend. I have checked the sources, started the implementation and tested some preliminary ideas. I would appreciate your assessment of whether this is a suitable bachelor-thesis direction, what the minimum contribution should be and what I need to change before formally registering it. I am open to narrowing the question. The photo is a sense-of-place illustration, not evidence for an agricultural or water-economics model.</a:t>
            </a:r>
          </a:p>
          <a:p xmlns:a="http://schemas.openxmlformats.org/drawingml/2006/main">
            <a:r>
              <a:t/>
            </a:r>
          </a:p>
          <a:p xmlns:a="http://schemas.openxmlformats.org/drawingml/2006/main">
            <a:r>
              <a:t>SOURCES</a:t>
            </a:r>
          </a:p>
          <a:p xmlns:a="http://schemas.openxmlformats.org/drawingml/2006/main">
            <a:r>
              <a:t/>
            </a:r>
          </a:p>
          <a:p xmlns:a="http://schemas.openxmlformats.org/drawingml/2006/main">
            <a:r>
              <a:t/>
            </a:r>
          </a:p>
          <a:p xmlns:a="http://schemas.openxmlformats.org/drawingml/2006/main">
            <a:r>
              <a:t>Photograph: Taisir Mahdi, 2016-09-18</a:t>
            </a:r>
          </a:p>
          <a:p xmlns:a="http://schemas.openxmlformats.org/drawingml/2006/main">
            <a:r>
              <a:t>https://commons.wikimedia.org/wiki/File:The_marshes_of_Iraq.jpg</a:t>
            </a:r>
          </a:p>
          <a:p xmlns:a="http://schemas.openxmlformats.org/drawingml/2006/main">
            <a:r>
              <a:t>CC BY-SA 4.0: https://creativecommons.org/licenses/by-sa/4.0/</a:t>
            </a:r>
          </a:p>
          <a:p xmlns:a="http://schemas.openxmlformats.org/drawingml/2006/main">
            <a:r>
              <a:t>No pixel edits; displayed with proportional crop or fit where stated. Any adapted photo remains CC BY-SA 4.0.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have linked the official sources behind the data. Full source definitions and download provenance are in my research package. I checked the monthly archive and prototype on 12 October 2026. Other source vintages retain their recorded dates.</a:t>
            </a:r>
          </a:p>
          <a:p xmlns:a="http://schemas.openxmlformats.org/drawingml/2006/main">
            <a:r>
              <a:t/>
            </a:r>
          </a:p>
          <a:p xmlns:a="http://schemas.openxmlformats.org/drawingml/2006/main">
            <a:r>
              <a:t>PHOTO CREDITS</a:t>
            </a:r>
          </a:p>
          <a:p xmlns:a="http://schemas.openxmlformats.org/drawingml/2006/main">
            <a:r>
              <a:t>David Stanley, 2016-04-05</a:t>
            </a:r>
          </a:p>
          <a:p xmlns:a="http://schemas.openxmlformats.org/drawingml/2006/main">
            <a:r>
              <a:t>https://commons.wikimedia.org/wiki/File:Malwiya_Minaret_(30553349415).jpg</a:t>
            </a:r>
          </a:p>
          <a:p xmlns:a="http://schemas.openxmlformats.org/drawingml/2006/main">
            <a:r>
              <a:t>CC BY 2.0: https://creativecommons.org/licenses/by/2.0/</a:t>
            </a:r>
          </a:p>
          <a:p xmlns:a="http://schemas.openxmlformats.org/drawingml/2006/main">
            <a:r>
              <a:t>No pixel edits. Displayed with a proportional crop to a portrait frame.</a:t>
            </a:r>
          </a:p>
          <a:p xmlns:a="http://schemas.openxmlformats.org/drawingml/2006/main">
            <a:r>
              <a:t/>
            </a:r>
          </a:p>
          <a:p xmlns:a="http://schemas.openxmlformats.org/drawingml/2006/main">
            <a:r>
              <a:t>Safa Daneshvar, 2022-02-15</a:t>
            </a:r>
          </a:p>
          <a:p xmlns:a="http://schemas.openxmlformats.org/drawingml/2006/main">
            <a:r>
              <a:t>https://commons.wikimedia.org/wiki/File:001126-AlMutanabbi-Baghdad-IMG_8168-2.jpg</a:t>
            </a:r>
          </a:p>
          <a:p xmlns:a="http://schemas.openxmlformats.org/drawingml/2006/main">
            <a:r>
              <a:t>CC BY-SA 4.0: https://creativecommons.org/licenses/by-sa/4.0/</a:t>
            </a:r>
          </a:p>
          <a:p xmlns:a="http://schemas.openxmlformats.org/drawingml/2006/main">
            <a:r>
              <a:t>No pixel edits; displayed with proportional crop or fit where stated. Any adapted photo remains CC BY-SA 4.0.</a:t>
            </a:r>
          </a:p>
          <a:p xmlns:a="http://schemas.openxmlformats.org/drawingml/2006/main">
            <a:r>
              <a:t/>
            </a:r>
          </a:p>
          <a:p xmlns:a="http://schemas.openxmlformats.org/drawingml/2006/main">
            <a:r>
              <a:t>Taisir Mahdi, 2016-09-18</a:t>
            </a:r>
          </a:p>
          <a:p xmlns:a="http://schemas.openxmlformats.org/drawingml/2006/main">
            <a:r>
              <a:t>https://commons.wikimedia.org/wiki/File:The_marshes_of_Iraq.jpg</a:t>
            </a:r>
          </a:p>
          <a:p xmlns:a="http://schemas.openxmlformats.org/drawingml/2006/main">
            <a:r>
              <a:t>CC BY-SA 4.0: https://creativecommons.org/licenses/by-sa/4.0/</a:t>
            </a:r>
          </a:p>
          <a:p xmlns:a="http://schemas.openxmlformats.org/drawingml/2006/main">
            <a:r>
              <a:t>No pixel edits; displayed with proportional crop or fit where stated. Any adapted photo remains CC BY-SA 4.0.</a:t>
            </a:r>
          </a:p>
          <a:p xmlns:a="http://schemas.openxmlformats.org/drawingml/2006/main">
            <a:r>
              <a:t/>
            </a:r>
          </a:p>
          <a:p xmlns:a="http://schemas.openxmlformats.org/drawingml/2006/main">
            <a:r>
              <a:t>MohammadHuzam, 2017-12-29</a:t>
            </a:r>
          </a:p>
          <a:p xmlns:a="http://schemas.openxmlformats.org/drawingml/2006/main">
            <a:r>
              <a:t>https://commons.wikimedia.org/wiki/File:Tigris_river_in_Baghdad.png</a:t>
            </a:r>
          </a:p>
          <a:p xmlns:a="http://schemas.openxmlformats.org/drawingml/2006/main">
            <a:r>
              <a:t>CC BY-SA 4.0: https://creativecommons.org/licenses/by-sa/4.0/</a:t>
            </a:r>
          </a:p>
          <a:p xmlns:a="http://schemas.openxmlformats.org/drawingml/2006/main">
            <a:r>
              <a:t>No pixel edits; displayed with proportional crop or fit where stated. Any adapted photo remains CC BY-SA 4.0.</a:t>
            </a:r>
          </a:p>
          <a:p xmlns:a="http://schemas.openxmlformats.org/drawingml/2006/main">
            <a:r>
              <a:t>The Samarra cover photograph is CC BY 2.0. Adaptations of the other photographs remain CC BY-SA 4.0. The photos imply no endorsement. I used no Deadlock game artwork or site copy. The presentation layout is original.</a:t>
            </a:r>
          </a:p>
          <a:p xmlns:a="http://schemas.openxmlformats.org/drawingml/2006/main">
            <a:r>
              <a:t/>
            </a:r>
          </a:p>
          <a:p xmlns:a="http://schemas.openxmlformats.org/drawingml/2006/main">
            <a:r>
              <a:t>SOURCES</a:t>
            </a:r>
          </a:p>
          <a:p xmlns:a="http://schemas.openxmlformats.org/drawingml/2006/main">
            <a:r>
              <a:t>World Bank WDI data catalogue and CC BY 4.0 license</a:t>
            </a:r>
          </a:p>
          <a:p xmlns:a="http://schemas.openxmlformats.org/drawingml/2006/main">
            <a:r>
              <a:t>https://datacatalog.worldbank.org/search/dataset/0037712/world-development-indicators</a:t>
            </a:r>
          </a:p>
          <a:p xmlns:a="http://schemas.openxmlformats.org/drawingml/2006/main">
            <a:r>
              <a:t/>
            </a:r>
          </a:p>
          <a:p xmlns:a="http://schemas.openxmlformats.org/drawingml/2006/main">
            <a:r>
              <a:t>Central Bank of Iraq, archived annual bulletins with monthly budget tables</a:t>
            </a:r>
          </a:p>
          <a:p xmlns:a="http://schemas.openxmlformats.org/drawingml/2006/main">
            <a:r>
              <a:t>https://cbi.iq/page/142</a:t>
            </a:r>
          </a:p>
          <a:p xmlns:a="http://schemas.openxmlformats.org/drawingml/2006/main">
            <a:r>
              <a:t/>
            </a:r>
          </a:p>
          <a:p xmlns:a="http://schemas.openxmlformats.org/drawingml/2006/main">
            <a:r>
              <a:t>Central Bank of Iraq, monthly statistical workbook, direct download</a:t>
            </a:r>
          </a:p>
          <a:p xmlns:a="http://schemas.openxmlformats.org/drawingml/2006/main">
            <a:r>
              <a:t>https://cbi.iq/static/uploads/up/file-179015939752236.xlsx</a:t>
            </a:r>
          </a:p>
          <a:p xmlns:a="http://schemas.openxmlformats.org/drawingml/2006/main">
            <a:r>
              <a:t/>
            </a:r>
          </a:p>
          <a:p xmlns:a="http://schemas.openxmlformats.org/drawingml/2006/main">
            <a:r>
              <a:t>World Bank monthly commodity prices, October 2026 snapshot</a:t>
            </a:r>
          </a:p>
          <a:p xmlns:a="http://schemas.openxmlformats.org/drawingml/2006/main">
            <a:r>
              <a:t>https://thedocs.worldbank.org/en/doc/74e8be41ceb20fa0da750cda2f6b9e4e-0050012026/related/CMO-Historical-Data-Monthly.xlsx</a:t>
            </a:r>
          </a:p>
          <a:p xmlns:a="http://schemas.openxmlformats.org/drawingml/2006/main">
            <a:r>
              <a:t/>
            </a:r>
          </a:p>
          <a:p xmlns:a="http://schemas.openxmlformats.org/drawingml/2006/main">
            <a:r>
              <a:t>IMF WEO April 2026 complete workbook</a:t>
            </a:r>
          </a:p>
          <a:p xmlns:a="http://schemas.openxmlformats.org/drawingml/2006/main">
            <a:r>
              <a:t>https://data.imf.org/-/media/iData/External-Storage/Documents/2F78EE59F79143A7921E5E203D3AAA80/en/WEOApr2026all.xlsx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main thesis retains annual economic context from 2003 and adds a monthly fiscal modelling core from 2016 to June 2026. Original monthly records are cumulative. Differencing them creates accounting increments that can reflect revisions. I retain a flagged October 2019 oil-category reversal and a sensitivity around it. Earlier archival monthly data exist, but 2014 changes coverage and 2015 has a large accounting reversal; I keep those outside the current forecasting core. The monthly core has 126 observations but not 126 independent observations. Annual GDP and oil rents remain annual; I neither repeat them twelve times nor manufacture monthly GDP denominators. Monthly targets use nominal IQD. IMF projections retain their annual vintage and never enter historical monthly training. Forecast intervals depend on the fitted model and the scenario calculator retains its own explicit assumptions.</a:t>
            </a:r>
          </a:p>
          <a:p xmlns:a="http://schemas.openxmlformats.org/drawingml/2006/main">
            <a:r>
              <a:t/>
            </a:r>
          </a:p>
          <a:p xmlns:a="http://schemas.openxmlformats.org/drawingml/2006/main">
            <a:r>
              <a:t>SOURCES</a:t>
            </a:r>
          </a:p>
          <a:p xmlns:a="http://schemas.openxmlformats.org/drawingml/2006/main">
            <a:r>
              <a:t>Central Bank of Iraq, archived annual bulletins with monthly budget tables</a:t>
            </a:r>
          </a:p>
          <a:p xmlns:a="http://schemas.openxmlformats.org/drawingml/2006/main">
            <a:r>
              <a:t>https://cbi.iq/page/142</a:t>
            </a:r>
          </a:p>
          <a:p xmlns:a="http://schemas.openxmlformats.org/drawingml/2006/main">
            <a:r>
              <a:t/>
            </a:r>
          </a:p>
          <a:p xmlns:a="http://schemas.openxmlformats.org/drawingml/2006/main">
            <a:r>
              <a:t>Central Bank of Iraq, monthly statistical workbook, direct download</a:t>
            </a:r>
          </a:p>
          <a:p xmlns:a="http://schemas.openxmlformats.org/drawingml/2006/main">
            <a:r>
              <a:t>https://cbi.iq/static/uploads/up/file-179015939752236.xlsx</a:t>
            </a:r>
          </a:p>
          <a:p xmlns:a="http://schemas.openxmlformats.org/drawingml/2006/main">
            <a:r>
              <a:t/>
            </a:r>
          </a:p>
          <a:p xmlns:a="http://schemas.openxmlformats.org/drawingml/2006/main">
            <a:r>
              <a:t>Downloaded WDI oil-rents API, 12 countries</a:t>
            </a:r>
          </a:p>
          <a:p xmlns:a="http://schemas.openxmlformats.org/drawingml/2006/main">
            <a:r>
              <a:t>https://api.worldbank.org/v2/country/IRQ;DZA;IRN;SAU;KWT;OMN;ARE;QAT;AZE;KAZ;NGA;AGO/indicator/NY.GDP.PETR.RT.ZS?source=2&amp;format=json&amp;date=1960:2025&amp;per_page=20000&amp;footnote=y</a:t>
            </a:r>
          </a:p>
          <a:p xmlns:a="http://schemas.openxmlformats.org/drawingml/2006/main">
            <a:r>
              <a:t/>
            </a:r>
          </a:p>
          <a:p xmlns:a="http://schemas.openxmlformats.org/drawingml/2006/main">
            <a:r>
              <a:t>IMF WEO April 2026 documentation</a:t>
            </a:r>
          </a:p>
          <a:p xmlns:a="http://schemas.openxmlformats.org/drawingml/2006/main">
            <a:r>
              <a:t>https://data.imf.org/-/media/iData/External-Storage/Documents/4AA1F4D0624C46E98F95988F1F83E770/en/April-2026-WEO-Database-Appendix.pdf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Thank you for taking the time to consider my proposal. I would be grateful for your input on the topic, the data, the methods and what I should improve next. I would like to develop this thesis with Professor Uscatu’s supervision and, if possible, Professor Davidescu’s methodological guidance. I am open to refining the question, methods and scope together. These are requests, and I would agree the arrangements with you before registering the topic.</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21bcfa04e1a4d3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7f1044c3cf9468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e9dfb0a17b0c43e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4a4684dd2ba47bb"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09d83239251436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ac334b3f01f49f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53CA14B-B6BB-4BFA-A6CA-BCC1D1298F0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A6291CCC-F3B8-4875-BCBC-63F9020586C7}"/>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8AA9607C-8CE7-45BE-8678-05C19DB882A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F07E2B1-FCA7-465B-A1DA-535B45F4CE7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4282DC08-B04D-4F16-ABEB-56F0F7157F0E}"/>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8D61444-6A58-47ED-BBD7-F86FF4D8314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4FDC766-B329-48D0-B90B-F10777C7B42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C32D9F1-B3FF-447E-930D-74863A049FDD}"/>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F87F252-7CB2-417E-B514-EF86E0BA4A9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359CB59-571F-4279-A7B6-FA6D1DA95E3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f0bf172abfb40f9" /><Relationship Type="http://schemas.openxmlformats.org/officeDocument/2006/relationships/slideLayout" Target="/ppt/slideLayouts/slideLayout1.xml" Id="Rf2fa7d8a62af4066" /><Relationship Type="http://schemas.openxmlformats.org/officeDocument/2006/relationships/slideLayout" Target="/ppt/slideLayouts/slideLayout2.xml" Id="Re228deb39a6245f8" /><Relationship Type="http://schemas.openxmlformats.org/officeDocument/2006/relationships/slideLayout" Target="/ppt/slideLayouts/slideLayout3.xml" Id="Rd8d20a3f9b764242" /><Relationship Type="http://schemas.openxmlformats.org/officeDocument/2006/relationships/slideLayout" Target="/ppt/slideLayouts/slideLayout4.xml" Id="R80e58d954ffe439c" /><Relationship Type="http://schemas.openxmlformats.org/officeDocument/2006/relationships/slideLayout" Target="/ppt/slideLayouts/slideLayout5.xml" Id="R5ef5f4959cfd4c83" /><Relationship Type="http://schemas.openxmlformats.org/officeDocument/2006/relationships/slideLayout" Target="/ppt/slideLayouts/slideLayout6.xml" Id="R84b6f6492c02456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2fa7d8a62af4066"/>
    <p:sldLayoutId xmlns:r="http://schemas.openxmlformats.org/officeDocument/2006/relationships" id="2147483650" r:id="Re228deb39a6245f8"/>
    <p:sldLayoutId xmlns:r="http://schemas.openxmlformats.org/officeDocument/2006/relationships" id="2147483651" r:id="Rd8d20a3f9b764242"/>
    <p:sldLayoutId xmlns:r="http://schemas.openxmlformats.org/officeDocument/2006/relationships" id="2147483652" r:id="R80e58d954ffe439c"/>
    <p:sldLayoutId xmlns:r="http://schemas.openxmlformats.org/officeDocument/2006/relationships" id="2147483653" r:id="R5ef5f4959cfd4c83"/>
    <p:sldLayoutId xmlns:r="http://schemas.openxmlformats.org/officeDocument/2006/relationships" id="2147483654" r:id="R84b6f6492c02456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b0debadf56df4743" /><Relationship Type="http://schemas.openxmlformats.org/officeDocument/2006/relationships/image" Target="/ppt/media/image.jpeg" Id="R8d9b8f364e3a425f" /><Relationship Type="http://schemas.openxmlformats.org/officeDocument/2006/relationships/notesSlide" Target="/ppt/notesSlides/notesSlide1.xml" Id="R3c08a60a706d4dbd"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6ed8b9a2971a4ce2" /><Relationship Type="http://schemas.openxmlformats.org/officeDocument/2006/relationships/image" Target="/ppt/media/image2.jpeg" Id="Rd9f18bddfd5f4a1f" /><Relationship Type="http://schemas.openxmlformats.org/officeDocument/2006/relationships/notesSlide" Target="/ppt/notesSlides/notesSlide2.xml" Id="R284cf0ff4671486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cfbc588a67274c8d" /><Relationship Type="http://schemas.openxmlformats.org/officeDocument/2006/relationships/notesSlide" Target="/ppt/notesSlides/notesSlide3.xml" Id="R2113e9657ad9482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4077e079c4e847ed" /><Relationship Type="http://schemas.openxmlformats.org/officeDocument/2006/relationships/notesSlide" Target="/ppt/notesSlides/notesSlide4.xml" Id="R1507e72ec73643e5"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395d341b3424c3f" /><Relationship Type="http://schemas.openxmlformats.org/officeDocument/2006/relationships/chart" Target="/ppt/slides/charts/chart1.xml" Id="Rf74dccfb37b64ba3" /><Relationship Type="http://schemas.openxmlformats.org/officeDocument/2006/relationships/notesSlide" Target="/ppt/notesSlides/notesSlide5.xml" Id="R6e6e44e32412423a"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b0d435a7e3bf4397" /><Relationship Type="http://schemas.openxmlformats.org/officeDocument/2006/relationships/chart" Target="/ppt/slides/charts/chart2.xml" Id="R431cc89dcde3425a" /><Relationship Type="http://schemas.openxmlformats.org/officeDocument/2006/relationships/notesSlide" Target="/ppt/notesSlides/notesSlide6.xml" Id="R274b3fb7100c4ea8"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4128941f74c435a" /><Relationship Type="http://schemas.openxmlformats.org/officeDocument/2006/relationships/chart" Target="/ppt/slides/charts/chart3.xml" Id="Rfb81920dd89d4a7c" /><Relationship Type="http://schemas.openxmlformats.org/officeDocument/2006/relationships/chart" Target="/ppt/slides/charts/chart4.xml" Id="Rb795c39ac7bb4dd5" /><Relationship Type="http://schemas.openxmlformats.org/officeDocument/2006/relationships/notesSlide" Target="/ppt/notesSlides/notesSlide7.xml" Id="R0c8ee367a0ef4f35"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f2bfa43cd45045e6" /><Relationship Type="http://schemas.openxmlformats.org/officeDocument/2006/relationships/image" Target="/ppt/media/image3.jpeg" Id="Rdf0d4c8e7e8b478d" /><Relationship Type="http://schemas.openxmlformats.org/officeDocument/2006/relationships/notesSlide" Target="/ppt/notesSlides/notesSlide8.xml" Id="R8e4d8f63364f4014"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0e41ac6f8e0d4f3a" /><Relationship Type="http://schemas.openxmlformats.org/officeDocument/2006/relationships/image" Target="/ppt/media/image.png" Id="R6f135a14b320445a" /><Relationship Type="http://schemas.openxmlformats.org/officeDocument/2006/relationships/notesSlide" Target="/ppt/notesSlides/notesSlide9.xml" Id="R8ce3503c3a8f407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3648e89a3ced4628" /><Relationship Type="http://schemas.openxmlformats.org/officeDocument/2006/relationships/chart" Target="/ppt/slides/charts/chart5.xml" Id="Rf44f9d68e9fe4162" /><Relationship Type="http://schemas.openxmlformats.org/officeDocument/2006/relationships/notesSlide" Target="/ppt/notesSlides/notesSlide10.xml" Id="R1f584bc8371e49d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79f3196ef53141fe" /><Relationship Type="http://schemas.openxmlformats.org/officeDocument/2006/relationships/notesSlide" Target="/ppt/notesSlides/notesSlide11.xml" Id="R9750440bdef54a5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3b4293ba22544836" /><Relationship Type="http://schemas.openxmlformats.org/officeDocument/2006/relationships/notesSlide" Target="/ppt/notesSlides/notesSlide12.xml" Id="Rf40e3eef31c947f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fb3659385562447b" /><Relationship Type="http://schemas.openxmlformats.org/officeDocument/2006/relationships/chart" Target="/ppt/slides/charts/chart6.xml" Id="Reeb6b72724d5416b" /><Relationship Type="http://schemas.openxmlformats.org/officeDocument/2006/relationships/notesSlide" Target="/ppt/notesSlides/notesSlide13.xml" Id="R75362dc8bfcf475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193e0a3788434a50" /><Relationship Type="http://schemas.openxmlformats.org/officeDocument/2006/relationships/notesSlide" Target="/ppt/notesSlides/notesSlide14.xml" Id="Rd463d3db007241f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28f757eb4c1c4da2" /><Relationship Type="http://schemas.openxmlformats.org/officeDocument/2006/relationships/notesSlide" Target="/ppt/notesSlides/notesSlide15.xml" Id="R5a0edf34f7754d0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5df7a1f4c8244b98" /><Relationship Type="http://schemas.openxmlformats.org/officeDocument/2006/relationships/image" Target="/ppt/media/image4.jpeg" Id="R362b7e59b8fb4a2e" /><Relationship Type="http://schemas.openxmlformats.org/officeDocument/2006/relationships/notesSlide" Target="/ppt/notesSlides/notesSlide16.xml" Id="Re158dfc7e3fe4ab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8835d70ecf68476d" /><Relationship Type="http://schemas.openxmlformats.org/officeDocument/2006/relationships/hyperlink" Target="https://datacatalog.worldbank.org/search/dataset/0037712/world-development-indicators" TargetMode="External" Id="R34a5ed5b20864fe6" /><Relationship Type="http://schemas.openxmlformats.org/officeDocument/2006/relationships/hyperlink" Target="https://cbi.iq/page/142" TargetMode="External" Id="R0be5891f5877498d" /><Relationship Type="http://schemas.openxmlformats.org/officeDocument/2006/relationships/hyperlink" Target="https://cbi.iq/static/uploads/up/file-179015939752236.xlsx" TargetMode="External" Id="Rac056cc3f6684f3c" /><Relationship Type="http://schemas.openxmlformats.org/officeDocument/2006/relationships/hyperlink" Target="https://thedocs.worldbank.org/en/doc/74e8be41ceb20fa0da750cda2f6b9e4e-0050012026/related/CMO-Historical-Data-Monthly.xlsx" TargetMode="External" Id="R3a7ffee065d541bd" /><Relationship Type="http://schemas.openxmlformats.org/officeDocument/2006/relationships/hyperlink" Target="https://data.imf.org/-/media/iData/External-Storage/Documents/2F78EE59F79143A7921E5E203D3AAA80/en/WEOApr2026all.xlsx" TargetMode="External" Id="Rec56490e77674031" /><Relationship Type="http://schemas.openxmlformats.org/officeDocument/2006/relationships/notesSlide" Target="/ppt/notesSlides/notesSlide17.xml" Id="Re1dea2f8eae44aa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bad3118108df497b" /><Relationship Type="http://schemas.openxmlformats.org/officeDocument/2006/relationships/notesSlide" Target="/ppt/notesSlides/notesSlide18.xml" Id="R171088dfade0411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f936dcdc7ad24790" /><Relationship Type="http://schemas.openxmlformats.org/officeDocument/2006/relationships/notesSlide" Target="/ppt/notesSlides/notesSlide19.xml" Id="R37d7c1fe5ad84d85"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_rels/chart3.xml.rels><Relationships xmlns="http://schemas.openxmlformats.org/package/2006/relationships"><Relationship Id="rIdChartSnapshot1" Type="http://schemas.openxmlformats.org/officeDocument/2006/relationships/package" Target="../../embeddings/chart-data-snapshot-003.xlsx"/></Relationships>
</file>

<file path=ppt/slides/charts/_rels/chart4.xml.rels><Relationships xmlns="http://schemas.openxmlformats.org/package/2006/relationships"><Relationship Id="rIdChartSnapshot1" Type="http://schemas.openxmlformats.org/officeDocument/2006/relationships/package" Target="../../embeddings/chart-data-snapshot-004.xlsx"/></Relationships>
</file>

<file path=ppt/slides/charts/_rels/chart5.xml.rels><Relationships xmlns="http://schemas.openxmlformats.org/package/2006/relationships"><Relationship Id="rIdChartSnapshot1" Type="http://schemas.openxmlformats.org/officeDocument/2006/relationships/package" Target="../../embeddings/chart-data-snapshot-005.xlsx"/></Relationships>
</file>

<file path=ppt/slides/charts/_rels/chart6.xml.rels><Relationships xmlns="http://schemas.openxmlformats.org/package/2006/relationships"><Relationship Id="rIdChartSnapshot1" Type="http://schemas.openxmlformats.org/officeDocument/2006/relationships/package" Target="../../embeddings/chart-data-snapshot-006.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Budget balance, trillion IQD</c:v>
          </c:tx>
          <c:spPr>
            <a:solidFill xmlns:a="http://schemas.openxmlformats.org/drawingml/2006/main">
              <a:srgbClr val="30C4A0"/>
            </a:solidFill>
          </c:spPr>
          <c:invertIfNegative val="0"/>
          <c:dPt>
            <c:idx val="0"/>
            <c:invertIfNegative val="0"/>
            <c:spPr>
              <a:solidFill xmlns:a="http://schemas.openxmlformats.org/drawingml/2006/main">
                <a:srgbClr val="30C4A0"/>
              </a:solidFill>
            </c:spPr>
          </c:dPt>
          <c:dPt>
            <c:idx val="1"/>
            <c:invertIfNegative val="0"/>
            <c:spPr>
              <a:solidFill xmlns:a="http://schemas.openxmlformats.org/drawingml/2006/main">
                <a:srgbClr val="30C4A0"/>
              </a:solidFill>
            </c:spPr>
          </c:dPt>
          <c:dPt>
            <c:idx val="2"/>
            <c:invertIfNegative val="0"/>
            <c:spPr>
              <a:solidFill xmlns:a="http://schemas.openxmlformats.org/drawingml/2006/main">
                <a:srgbClr val="30C4A0"/>
              </a:solidFill>
            </c:spPr>
          </c:dPt>
          <c:dPt>
            <c:idx val="3"/>
            <c:invertIfNegative val="0"/>
            <c:spPr>
              <a:solidFill xmlns:a="http://schemas.openxmlformats.org/drawingml/2006/main">
                <a:srgbClr val="30C4A0"/>
              </a:solidFill>
            </c:spPr>
          </c:dPt>
          <c:dPt>
            <c:idx val="4"/>
            <c:invertIfNegative val="0"/>
            <c:spPr>
              <a:solidFill xmlns:a="http://schemas.openxmlformats.org/drawingml/2006/main">
                <a:srgbClr val="30C4A0"/>
              </a:solidFill>
            </c:spPr>
          </c:dPt>
          <c:dPt>
            <c:idx val="5"/>
            <c:invertIfNegative val="0"/>
            <c:spPr>
              <a:solidFill xmlns:a="http://schemas.openxmlformats.org/drawingml/2006/main">
                <a:srgbClr val="30C4A0"/>
              </a:solidFill>
            </c:spPr>
          </c:dPt>
          <c:dPt>
            <c:idx val="6"/>
            <c:invertIfNegative val="0"/>
            <c:spPr>
              <a:solidFill xmlns:a="http://schemas.openxmlformats.org/drawingml/2006/main">
                <a:srgbClr val="30C4A0"/>
              </a:solidFill>
            </c:spPr>
          </c:dPt>
          <c:dPt>
            <c:idx val="7"/>
            <c:invertIfNegative val="0"/>
            <c:spPr>
              <a:solidFill xmlns:a="http://schemas.openxmlformats.org/drawingml/2006/main">
                <a:srgbClr val="30C4A0"/>
              </a:solidFill>
            </c:spPr>
          </c:dPt>
          <c:dPt>
            <c:idx val="8"/>
            <c:invertIfNegative val="0"/>
            <c:spPr>
              <a:solidFill xmlns:a="http://schemas.openxmlformats.org/drawingml/2006/main">
                <a:srgbClr val="30C4A0"/>
              </a:solidFill>
            </c:spPr>
          </c:dPt>
          <c:dPt>
            <c:idx val="9"/>
            <c:invertIfNegative val="0"/>
            <c:spPr>
              <a:solidFill xmlns:a="http://schemas.openxmlformats.org/drawingml/2006/main">
                <a:srgbClr val="30C4A0"/>
              </a:solidFill>
            </c:spPr>
          </c:dPt>
          <c:dPt>
            <c:idx val="10"/>
            <c:invertIfNegative val="0"/>
            <c:spPr>
              <a:solidFill xmlns:a="http://schemas.openxmlformats.org/drawingml/2006/main">
                <a:srgbClr val="30C4A0"/>
              </a:solidFill>
            </c:spPr>
          </c:dPt>
          <c:dPt>
            <c:idx val="11"/>
            <c:invertIfNegative val="0"/>
            <c:spPr>
              <a:solidFill xmlns:a="http://schemas.openxmlformats.org/drawingml/2006/main">
                <a:srgbClr val="D18B98"/>
              </a:solidFill>
            </c:spPr>
          </c:dPt>
          <c:dPt>
            <c:idx val="12"/>
            <c:invertIfNegative val="0"/>
            <c:spPr>
              <a:solidFill xmlns:a="http://schemas.openxmlformats.org/drawingml/2006/main">
                <a:srgbClr val="D18B98"/>
              </a:solidFill>
            </c:spPr>
          </c:dPt>
          <c:dPt>
            <c:idx val="13"/>
            <c:invertIfNegative val="0"/>
            <c:spPr>
              <a:solidFill xmlns:a="http://schemas.openxmlformats.org/drawingml/2006/main">
                <a:srgbClr val="30C4A0"/>
              </a:solidFill>
            </c:spPr>
          </c:dPt>
          <c:dPt>
            <c:idx val="14"/>
            <c:invertIfNegative val="0"/>
            <c:spPr>
              <a:solidFill xmlns:a="http://schemas.openxmlformats.org/drawingml/2006/main">
                <a:srgbClr val="30C4A0"/>
              </a:solidFill>
            </c:spPr>
          </c:dPt>
          <c:dPt>
            <c:idx val="15"/>
            <c:invertIfNegative val="0"/>
            <c:spPr>
              <a:solidFill xmlns:a="http://schemas.openxmlformats.org/drawingml/2006/main">
                <a:srgbClr val="D18B98"/>
              </a:solidFill>
            </c:spPr>
          </c:dPt>
          <c:dPt>
            <c:idx val="16"/>
            <c:invertIfNegative val="0"/>
            <c:spPr>
              <a:solidFill xmlns:a="http://schemas.openxmlformats.org/drawingml/2006/main">
                <a:srgbClr val="D18B98"/>
              </a:solidFill>
            </c:spPr>
          </c:dPt>
          <c:dPt>
            <c:idx val="17"/>
            <c:invertIfNegative val="0"/>
            <c:spPr>
              <a:solidFill xmlns:a="http://schemas.openxmlformats.org/drawingml/2006/main">
                <a:srgbClr val="30C4A0"/>
              </a:solidFill>
            </c:spPr>
          </c:dPt>
          <c:dPt>
            <c:idx val="18"/>
            <c:invertIfNegative val="0"/>
            <c:spPr>
              <a:solidFill xmlns:a="http://schemas.openxmlformats.org/drawingml/2006/main">
                <a:srgbClr val="30C4A0"/>
              </a:solidFill>
            </c:spPr>
          </c:dPt>
          <c:dPt>
            <c:idx val="19"/>
            <c:invertIfNegative val="0"/>
            <c:spPr>
              <a:solidFill xmlns:a="http://schemas.openxmlformats.org/drawingml/2006/main">
                <a:srgbClr val="D18B98"/>
              </a:solidFill>
            </c:spPr>
          </c:dPt>
          <c:dPt>
            <c:idx val="20"/>
            <c:invertIfNegative val="0"/>
            <c:spPr>
              <a:solidFill xmlns:a="http://schemas.openxmlformats.org/drawingml/2006/main">
                <a:srgbClr val="D18B98"/>
              </a:solidFill>
            </c:spPr>
          </c:dPt>
          <c:dPt>
            <c:idx val="21"/>
            <c:invertIfNegative val="0"/>
            <c:spPr>
              <a:solidFill xmlns:a="http://schemas.openxmlformats.org/drawingml/2006/main">
                <a:srgbClr val="D18B98"/>
              </a:solidFill>
            </c:spPr>
          </c:dPt>
          <c:cat>
            <c:numRef>
              <c:f>'Chart Data'!$A$2:$A$23</c:f>
              <c:numCache>
                <c:formatCode>General</c:formatCode>
                <c:ptCount val="22"/>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pt idx="17">
                  <c:v>2021</c:v>
                </c:pt>
                <c:pt idx="18">
                  <c:v>2022</c:v>
                </c:pt>
                <c:pt idx="19">
                  <c:v>2023</c:v>
                </c:pt>
                <c:pt idx="20">
                  <c:v>2024</c:v>
                </c:pt>
                <c:pt idx="21">
                  <c:v>2025</c:v>
                </c:pt>
              </c:numCache>
            </c:numRef>
          </c:cat>
          <c:val>
            <c:numRef>
              <c:f>'Chart Data'!$B$2:$B$23</c:f>
              <c:numCache>
                <c:formatCode>General</c:formatCode>
                <c:ptCount val="22"/>
                <c:pt idx="0">
                  <c:v>0.865248</c:v>
                </c:pt>
                <c:pt idx="1">
                  <c:v>14.127715</c:v>
                </c:pt>
                <c:pt idx="2">
                  <c:v>10.248866</c:v>
                </c:pt>
                <c:pt idx="3">
                  <c:v>18.501554</c:v>
                </c:pt>
                <c:pt idx="4">
                  <c:v>20.848807</c:v>
                </c:pt>
                <c:pt idx="5">
                  <c:v>2.642328</c:v>
                </c:pt>
                <c:pt idx="6">
                  <c:v>5.169133</c:v>
                </c:pt>
                <c:pt idx="7">
                  <c:v>30.359253</c:v>
                </c:pt>
                <c:pt idx="8">
                  <c:v>29.09162</c:v>
                </c:pt>
                <c:pt idx="9">
                  <c:v>6.894368</c:v>
                </c:pt>
                <c:pt idx="10">
                  <c:v>21.830397</c:v>
                </c:pt>
                <c:pt idx="11">
                  <c:v>-3.927263</c:v>
                </c:pt>
                <c:pt idx="12">
                  <c:v>-12.658167</c:v>
                </c:pt>
                <c:pt idx="13">
                  <c:v>1.84584</c:v>
                </c:pt>
                <c:pt idx="14">
                  <c:v>25.696645</c:v>
                </c:pt>
                <c:pt idx="15">
                  <c:v>-4.156528</c:v>
                </c:pt>
                <c:pt idx="16">
                  <c:v>-12.882754</c:v>
                </c:pt>
                <c:pt idx="17">
                  <c:v>6.231805</c:v>
                </c:pt>
                <c:pt idx="18">
                  <c:v>44.737855</c:v>
                </c:pt>
                <c:pt idx="19">
                  <c:v>-6.75437</c:v>
                </c:pt>
                <c:pt idx="20">
                  <c:v>-9.75324</c:v>
                </c:pt>
                <c:pt idx="21">
                  <c:v>-17.042689</c:v>
                </c:pt>
              </c:numCache>
            </c:numRef>
          </c:val>
        </c:ser>
        <c:dLbls>
          <c:txPr>
            <a:bodyPr xmlns:a="http://schemas.openxmlformats.org/drawingml/2006/main" anchorCtr="1"/>
            <a:lstStyle xmlns:a="http://schemas.openxmlformats.org/drawingml/2006/main"/>
            <a:p xmlns:a="http://schemas.openxmlformats.org/drawingml/2006/main">
              <a:pPr>
                <a:defRPr>
                  <a:latin typeface="Barlow Condensed"/>
                  <a:ea typeface="Barlow Condensed"/>
                  <a:cs typeface="Barlow Condensed"/>
                </a:defRPr>
              </a:pPr>
            </a:p>
          </c:txPr>
          <c:showLegendKey val="0"/>
          <c:showVal val="0"/>
          <c:showCatName val="0"/>
          <c:showSerName val="0"/>
          <c:showPercent val="0"/>
          <c:showBubbleSize val="0"/>
          <c:showLeaderLines val="0"/>
        </c:dLbls>
        <c:gapWidth val="6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44524B"/>
            </a:solidFill>
          </a:ln>
        </c:spPr>
        <c:txPr>
          <a:bodyPr xmlns:a="http://schemas.openxmlformats.org/drawingml/2006/main" anchorCtr="1"/>
          <a:lstStyle xmlns:a="http://schemas.openxmlformats.org/drawingml/2006/main"/>
          <a:p xmlns:a="http://schemas.openxmlformats.org/drawingml/2006/main">
            <a:pPr>
              <a:defRPr sz="1350">
                <a:solidFill>
                  <a:srgbClr val="E9E0CF"/>
                </a:solidFill>
                <a:latin typeface="Barlow Condensed"/>
                <a:ea typeface="Barlow Condensed"/>
                <a:cs typeface="Barlow Condensed"/>
              </a:defRPr>
            </a:pPr>
          </a:p>
        </c:txPr>
        <c:crossAx val="48672768"/>
      </c:catAx>
      <c:valAx>
        <c:axId val="48672768"/>
        <c:scaling>
          <c:orientation val="minMax"/>
          <c:max val="50"/>
          <c:min val="-20"/>
        </c:scaling>
        <c:delete val="0"/>
        <c:axPos val="l"/>
        <c:majorGridlines>
          <c:spPr>
            <a:ln xmlns:a="http://schemas.openxmlformats.org/drawingml/2006/main" w="9525">
              <a:solidFill>
                <a:srgbClr val="44524B"/>
              </a:solidFill>
            </a:ln>
          </c:spPr>
        </c:majorGridlines>
        <c:title>
          <c:tx>
            <c:rich>
              <a:bodyPr xmlns:a="http://schemas.openxmlformats.org/drawingml/2006/main"/>
              <a:lstStyle xmlns:a="http://schemas.openxmlformats.org/drawingml/2006/main"/>
              <a:p xmlns:a="http://schemas.openxmlformats.org/drawingml/2006/main">
                <a:r>
                  <a:rPr sz="1725">
                    <a:solidFill>
                      <a:srgbClr val="E9E0CF"/>
                    </a:solidFill>
                    <a:latin typeface="Barlow Condensed"/>
                    <a:ea typeface="Barlow Condensed"/>
                    <a:cs typeface="Barlow Condensed"/>
                  </a:rPr>
                  <a:t>Trillion IQD</a:t>
                </a:r>
              </a:p>
            </c:rich>
          </c:tx>
          <c:overlay val="0"/>
          <c:txPr>
            <a:bodyPr xmlns:a="http://schemas.openxmlformats.org/drawingml/2006/main" anchorCtr="1"/>
            <a:lstStyle xmlns:a="http://schemas.openxmlformats.org/drawingml/2006/main"/>
            <a:p xmlns:a="http://schemas.openxmlformats.org/drawingml/2006/main">
              <a:pPr>
                <a:defRPr sz="1725">
                  <a:solidFill>
                    <a:srgbClr val="E9E0CF"/>
                  </a:solidFill>
                  <a:latin typeface="Barlow Condensed"/>
                  <a:ea typeface="Barlow Condensed"/>
                  <a:cs typeface="Barlow Condensed"/>
                </a:defRPr>
              </a:pPr>
            </a:p>
          </c:txPr>
        </c:title>
        <c:numFmt formatCode="General"/>
        <c:majorTickMark val="none"/>
        <c:minorTickMark val="none"/>
        <c:tickLblPos val="low"/>
        <c:spPr>
          <a:ln xmlns:a="http://schemas.openxmlformats.org/drawingml/2006/main" w="9525">
            <a:solidFill>
              <a:srgbClr val="44524B"/>
            </a:solidFill>
          </a:ln>
        </c:spPr>
        <c:txPr>
          <a:bodyPr xmlns:a="http://schemas.openxmlformats.org/drawingml/2006/main" anchorCtr="1"/>
          <a:lstStyle xmlns:a="http://schemas.openxmlformats.org/drawingml/2006/main"/>
          <a:p xmlns:a="http://schemas.openxmlformats.org/drawingml/2006/main">
            <a:pPr>
              <a:defRPr sz="1575">
                <a:solidFill>
                  <a:srgbClr val="E9E0CF"/>
                </a:solidFill>
                <a:latin typeface="Barlow Condensed"/>
                <a:ea typeface="Barlow Condensed"/>
                <a:cs typeface="Barlow Condensed"/>
              </a:defRPr>
            </a:pPr>
          </a:p>
        </c:txPr>
        <c:crossAx val="48650112"/>
        <c:crossBetween val="between"/>
        <c:majorUnit val="10"/>
      </c:valAx>
      <c:spPr>
        <a:solidFill xmlns:a="http://schemas.openxmlformats.org/drawingml/2006/main">
          <a:srgbClr val="101514"/>
        </a:solidFill>
      </c:spPr>
    </c:plotArea>
    <c:plotVisOnly val="1"/>
  </c:chart>
  <c:spPr>
    <a:solidFill xmlns:a="http://schemas.openxmlformats.org/drawingml/2006/main">
      <a:srgbClr val="101514"/>
    </a:solidFill>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lineChart>
        <c:grouping val="standard"/>
        <c:varyColors val="0"/>
        <c:ser>
          <c:idx val="0"/>
          <c:order val="0"/>
          <c:tx>
            <c:v>Total revenue</c:v>
          </c:tx>
          <c:spPr>
            <a:ln xmlns:a="http://schemas.openxmlformats.org/drawingml/2006/main" w="28575">
              <a:solidFill>
                <a:srgbClr val="74263C"/>
              </a:solidFill>
            </a:ln>
          </c:spPr>
          <c:marker>
            <c:symbol val="none"/>
          </c:marker>
          <c:cat>
            <c:strRef>
              <c:f>'Chart Data'!$A$2:$A$25</c:f>
              <c:strCache>
                <c:ptCount val="24"/>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pt idx="12">
                  <c:v>2025-01</c:v>
                </c:pt>
                <c:pt idx="13">
                  <c:v>2025-02</c:v>
                </c:pt>
                <c:pt idx="14">
                  <c:v>2025-03</c:v>
                </c:pt>
                <c:pt idx="15">
                  <c:v>2025-04</c:v>
                </c:pt>
                <c:pt idx="16">
                  <c:v>2025-05</c:v>
                </c:pt>
                <c:pt idx="17">
                  <c:v>2025-06</c:v>
                </c:pt>
                <c:pt idx="18">
                  <c:v>2025-07</c:v>
                </c:pt>
                <c:pt idx="19">
                  <c:v>2025-08</c:v>
                </c:pt>
                <c:pt idx="20">
                  <c:v>2025-09</c:v>
                </c:pt>
                <c:pt idx="21">
                  <c:v>2025-10</c:v>
                </c:pt>
                <c:pt idx="22">
                  <c:v>2025-11</c:v>
                </c:pt>
                <c:pt idx="23">
                  <c:v>2025-12</c:v>
                </c:pt>
              </c:strCache>
            </c:strRef>
          </c:cat>
          <c:val>
            <c:numRef>
              <c:f>'Chart Data'!$B$2:$B$25</c:f>
              <c:numCache>
                <c:formatCode>General</c:formatCode>
                <c:ptCount val="24"/>
                <c:pt idx="0">
                  <c:v>11.542084</c:v>
                </c:pt>
                <c:pt idx="1">
                  <c:v>8.923396</c:v>
                </c:pt>
                <c:pt idx="2">
                  <c:v>10.757273</c:v>
                </c:pt>
                <c:pt idx="3">
                  <c:v>11.502656</c:v>
                </c:pt>
                <c:pt idx="4">
                  <c:v>11.97844</c:v>
                </c:pt>
                <c:pt idx="5">
                  <c:v>11.217753</c:v>
                </c:pt>
                <c:pt idx="6">
                  <c:v>11.5539</c:v>
                </c:pt>
                <c:pt idx="7">
                  <c:v>10.712226</c:v>
                </c:pt>
                <c:pt idx="8">
                  <c:v>26.162011</c:v>
                </c:pt>
                <c:pt idx="9">
                  <c:v>10.309309</c:v>
                </c:pt>
                <c:pt idx="10">
                  <c:v>10.663669</c:v>
                </c:pt>
                <c:pt idx="11">
                  <c:v>5.451389</c:v>
                </c:pt>
                <c:pt idx="12">
                  <c:v>8.040324</c:v>
                </c:pt>
                <c:pt idx="13">
                  <c:v>9.386873</c:v>
                </c:pt>
                <c:pt idx="14">
                  <c:v>9.821567</c:v>
                </c:pt>
                <c:pt idx="15">
                  <c:v>9.337263</c:v>
                </c:pt>
                <c:pt idx="16">
                  <c:v>9.571083</c:v>
                </c:pt>
                <c:pt idx="17">
                  <c:v>15.846828</c:v>
                </c:pt>
                <c:pt idx="18">
                  <c:v>10.031089</c:v>
                </c:pt>
                <c:pt idx="19">
                  <c:v>10.342526</c:v>
                </c:pt>
                <c:pt idx="20">
                  <c:v>9.470213</c:v>
                </c:pt>
                <c:pt idx="21">
                  <c:v>12.585781</c:v>
                </c:pt>
                <c:pt idx="22">
                  <c:v>9.612205</c:v>
                </c:pt>
                <c:pt idx="23">
                  <c:v>10.139484</c:v>
                </c:pt>
              </c:numCache>
            </c:numRef>
          </c:val>
          <c:smooth val="0"/>
        </c:ser>
        <c:ser>
          <c:idx val="1"/>
          <c:order val="1"/>
          <c:tx>
            <c:v>Oil and mineral revenue</c:v>
          </c:tx>
          <c:spPr>
            <a:ln xmlns:a="http://schemas.openxmlformats.org/drawingml/2006/main" w="28575">
              <a:solidFill>
                <a:srgbClr val="087D63"/>
              </a:solidFill>
            </a:ln>
          </c:spPr>
          <c:marker>
            <c:symbol val="none"/>
          </c:marker>
          <c:cat>
            <c:strRef>
              <c:f>'Chart Data'!$C$2:$C$25</c:f>
              <c:strCache>
                <c:ptCount val="24"/>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pt idx="12">
                  <c:v>2025-01</c:v>
                </c:pt>
                <c:pt idx="13">
                  <c:v>2025-02</c:v>
                </c:pt>
                <c:pt idx="14">
                  <c:v>2025-03</c:v>
                </c:pt>
                <c:pt idx="15">
                  <c:v>2025-04</c:v>
                </c:pt>
                <c:pt idx="16">
                  <c:v>2025-05</c:v>
                </c:pt>
                <c:pt idx="17">
                  <c:v>2025-06</c:v>
                </c:pt>
                <c:pt idx="18">
                  <c:v>2025-07</c:v>
                </c:pt>
                <c:pt idx="19">
                  <c:v>2025-08</c:v>
                </c:pt>
                <c:pt idx="20">
                  <c:v>2025-09</c:v>
                </c:pt>
                <c:pt idx="21">
                  <c:v>2025-10</c:v>
                </c:pt>
                <c:pt idx="22">
                  <c:v>2025-11</c:v>
                </c:pt>
                <c:pt idx="23">
                  <c:v>2025-12</c:v>
                </c:pt>
              </c:strCache>
            </c:strRef>
          </c:cat>
          <c:val>
            <c:numRef>
              <c:f>'Chart Data'!$D$2:$D$25</c:f>
              <c:numCache>
                <c:formatCode>General</c:formatCode>
                <c:ptCount val="24"/>
                <c:pt idx="0">
                  <c:v>10.272776</c:v>
                </c:pt>
                <c:pt idx="1">
                  <c:v>8.393232</c:v>
                </c:pt>
                <c:pt idx="2">
                  <c:v>9.009917</c:v>
                </c:pt>
                <c:pt idx="3">
                  <c:v>10.327803</c:v>
                </c:pt>
                <c:pt idx="4">
                  <c:v>10.404983</c:v>
                </c:pt>
                <c:pt idx="5">
                  <c:v>10.291263</c:v>
                </c:pt>
                <c:pt idx="6">
                  <c:v>10.355854</c:v>
                </c:pt>
                <c:pt idx="7">
                  <c:v>9.209636</c:v>
                </c:pt>
                <c:pt idx="8">
                  <c:v>22.046751</c:v>
                </c:pt>
                <c:pt idx="9">
                  <c:v>8.252928</c:v>
                </c:pt>
                <c:pt idx="10">
                  <c:v>8.279753</c:v>
                </c:pt>
                <c:pt idx="11">
                  <c:v>8.440201</c:v>
                </c:pt>
                <c:pt idx="12">
                  <c:v>7.347707</c:v>
                </c:pt>
                <c:pt idx="13">
                  <c:v>8.600033</c:v>
                </c:pt>
                <c:pt idx="14">
                  <c:v>8.820351</c:v>
                </c:pt>
                <c:pt idx="15">
                  <c:v>8.665006</c:v>
                </c:pt>
                <c:pt idx="16">
                  <c:v>8.303892</c:v>
                </c:pt>
                <c:pt idx="17">
                  <c:v>14.962172</c:v>
                </c:pt>
                <c:pt idx="18">
                  <c:v>7.816984</c:v>
                </c:pt>
                <c:pt idx="19">
                  <c:v>8.791256</c:v>
                </c:pt>
                <c:pt idx="20">
                  <c:v>7.897373</c:v>
                </c:pt>
                <c:pt idx="21">
                  <c:v>11.346172</c:v>
                </c:pt>
                <c:pt idx="22">
                  <c:v>7.233862</c:v>
                </c:pt>
                <c:pt idx="23">
                  <c:v>8.627454</c:v>
                </c:pt>
              </c:numCache>
            </c:numRef>
          </c:val>
          <c:smooth val="0"/>
        </c:ser>
        <c:dLbls>
          <c:txPr>
            <a:bodyPr xmlns:a="http://schemas.openxmlformats.org/drawingml/2006/main" anchorCtr="1"/>
            <a:lstStyle xmlns:a="http://schemas.openxmlformats.org/drawingml/2006/main"/>
            <a:p xmlns:a="http://schemas.openxmlformats.org/drawingml/2006/main">
              <a:pPr>
                <a:defRPr>
                  <a:latin typeface="Barlow Condensed"/>
                  <a:ea typeface="Barlow Condensed"/>
                  <a:cs typeface="Barlow Condensed"/>
                </a:defRPr>
              </a:pPr>
            </a:p>
          </c:txPr>
          <c:showLegendKey val="0"/>
          <c:showVal val="0"/>
          <c:showCatName val="0"/>
          <c:showSerName val="0"/>
          <c:showPercent val="0"/>
          <c:showBubbleSize val="0"/>
          <c:showLeaderLines val="0"/>
        </c:dLbls>
        <c:smooth val="0"/>
        <c:axId val="48650112"/>
        <c:axId val="48672768"/>
      </c:lineChart>
      <c:catAx>
        <c:axId val="48650112"/>
        <c:scaling>
          <c:orientation val="minMax"/>
        </c:scaling>
        <c:delete val="0"/>
        <c:axPos val="b"/>
        <c:numFmt formatCode="General"/>
        <c:majorTickMark val="none"/>
        <c:minorTickMark val="none"/>
        <c:tickLblPos val="low"/>
        <c:spPr>
          <a:ln xmlns:a="http://schemas.openxmlformats.org/drawingml/2006/main" w="9525">
            <a:solidFill>
              <a:srgbClr val="BCB8A9"/>
            </a:solidFill>
          </a:ln>
        </c:spPr>
        <c:txPr>
          <a:bodyPr xmlns:a="http://schemas.openxmlformats.org/drawingml/2006/main" anchorCtr="1"/>
          <a:lstStyle xmlns:a="http://schemas.openxmlformats.org/drawingml/2006/main"/>
          <a:p xmlns:a="http://schemas.openxmlformats.org/drawingml/2006/main">
            <a:pPr>
              <a:defRPr sz="1275">
                <a:solidFill>
                  <a:srgbClr val="101312"/>
                </a:solidFill>
                <a:latin typeface="Barlow Condensed"/>
                <a:ea typeface="Barlow Condensed"/>
                <a:cs typeface="Barlow Condensed"/>
              </a:defRPr>
            </a:pPr>
          </a:p>
        </c:txPr>
        <c:crossAx val="48672768"/>
      </c:catAx>
      <c:valAx>
        <c:axId val="48672768"/>
        <c:scaling>
          <c:orientation val="minMax"/>
          <c:max val="30"/>
          <c:min val="0"/>
        </c:scaling>
        <c:delete val="0"/>
        <c:axPos val="l"/>
        <c:majorGridlines>
          <c:spPr>
            <a:ln xmlns:a="http://schemas.openxmlformats.org/drawingml/2006/main" w="9525">
              <a:solidFill>
                <a:srgbClr val="BCB8A9"/>
              </a:solidFill>
            </a:ln>
          </c:spPr>
        </c:majorGridlines>
        <c:title>
          <c:tx>
            <c:rich>
              <a:bodyPr xmlns:a="http://schemas.openxmlformats.org/drawingml/2006/main"/>
              <a:lstStyle xmlns:a="http://schemas.openxmlformats.org/drawingml/2006/main"/>
              <a:p xmlns:a="http://schemas.openxmlformats.org/drawingml/2006/main">
                <a:r>
                  <a:rPr sz="1725">
                    <a:solidFill>
                      <a:srgbClr val="101312"/>
                    </a:solidFill>
                    <a:latin typeface="Barlow Condensed"/>
                    <a:ea typeface="Barlow Condensed"/>
                    <a:cs typeface="Barlow Condensed"/>
                  </a:rPr>
                  <a:t>Nominal trillion IQD</a:t>
                </a:r>
              </a:p>
            </c:rich>
          </c:tx>
          <c:overlay val="0"/>
          <c:txPr>
            <a:bodyPr xmlns:a="http://schemas.openxmlformats.org/drawingml/2006/main" anchorCtr="1"/>
            <a:lstStyle xmlns:a="http://schemas.openxmlformats.org/drawingml/2006/main"/>
            <a:p xmlns:a="http://schemas.openxmlformats.org/drawingml/2006/main">
              <a:pPr>
                <a:defRPr sz="1725">
                  <a:solidFill>
                    <a:srgbClr val="101312"/>
                  </a:solidFill>
                  <a:latin typeface="Barlow Condensed"/>
                  <a:ea typeface="Barlow Condensed"/>
                  <a:cs typeface="Barlow Condensed"/>
                </a:defRPr>
              </a:pPr>
            </a:p>
          </c:txPr>
        </c:title>
        <c:numFmt formatCode="General"/>
        <c:majorTickMark val="none"/>
        <c:minorTickMark val="none"/>
        <c:tickLblPos val="low"/>
        <c:spPr>
          <a:ln xmlns:a="http://schemas.openxmlformats.org/drawingml/2006/main" w="9525">
            <a:solidFill>
              <a:srgbClr val="BCB8A9"/>
            </a:solidFill>
          </a:ln>
        </c:spPr>
        <c:txPr>
          <a:bodyPr xmlns:a="http://schemas.openxmlformats.org/drawingml/2006/main" anchorCtr="1"/>
          <a:lstStyle xmlns:a="http://schemas.openxmlformats.org/drawingml/2006/main"/>
          <a:p xmlns:a="http://schemas.openxmlformats.org/drawingml/2006/main">
            <a:pPr>
              <a:defRPr sz="1575">
                <a:solidFill>
                  <a:srgbClr val="101312"/>
                </a:solidFill>
                <a:latin typeface="Barlow Condensed"/>
                <a:ea typeface="Barlow Condensed"/>
                <a:cs typeface="Barlow Condensed"/>
              </a:defRPr>
            </a:pPr>
          </a:p>
        </c:txPr>
        <c:crossAx val="48650112"/>
        <c:crossBetween val="between"/>
        <c:majorUnit val="10"/>
      </c:valAx>
      <c:spPr>
        <a:solidFill xmlns:a="http://schemas.openxmlformats.org/drawingml/2006/main">
          <a:srgbClr val="E9E0CF"/>
        </a:solidFill>
      </c:spPr>
    </c:plotArea>
    <c:legend>
      <c:legendPos val="b"/>
      <c:overlay val="0"/>
      <c:txPr>
        <a:bodyPr xmlns:a="http://schemas.openxmlformats.org/drawingml/2006/main" anchorCtr="1"/>
        <a:lstStyle xmlns:a="http://schemas.openxmlformats.org/drawingml/2006/main"/>
        <a:p xmlns:a="http://schemas.openxmlformats.org/drawingml/2006/main">
          <a:pPr>
            <a:defRPr sz="1800">
              <a:solidFill>
                <a:srgbClr val="101312"/>
              </a:solidFill>
              <a:latin typeface="Barlow Condensed"/>
              <a:ea typeface="Barlow Condensed"/>
              <a:cs typeface="Barlow Condensed"/>
            </a:defRPr>
          </a:pPr>
        </a:p>
      </c:txPr>
    </c:legend>
    <c:plotVisOnly val="1"/>
  </c:chart>
  <c:spPr>
    <a:solidFill xmlns:a="http://schemas.openxmlformats.org/drawingml/2006/main">
      <a:srgbClr val="E9E0CF"/>
    </a:solidFill>
  </c:spPr>
  <c:externalData r:id="rIdChartSnapshot1">
    <c:autoUpdate val="0"/>
  </c:externalData>
</c:chartSpace>
</file>

<file path=ppt/slides/charts/chart3.xml><?xml version="1.0" encoding="utf-8"?>
<c:chartSpace xmlns:c="http://schemas.openxmlformats.org/drawingml/2006/chart" xmlns:r="http://schemas.openxmlformats.org/officeDocument/2006/relationships">
  <c:lang val="en-US"/>
  <c:chart>
    <c:plotArea>
      <c:lineChart>
        <c:grouping val="standard"/>
        <c:varyColors val="0"/>
        <c:ser>
          <c:idx val="0"/>
          <c:order val="0"/>
          <c:tx>
            <c:v>Real GDP per person</c:v>
          </c:tx>
          <c:spPr>
            <a:ln xmlns:a="http://schemas.openxmlformats.org/drawingml/2006/main" w="28575">
              <a:solidFill>
                <a:srgbClr val="30C4A0"/>
              </a:solidFill>
            </a:ln>
          </c:spPr>
          <c:marker>
            <c:symbol val="none"/>
          </c:marker>
          <c:cat>
            <c:numRef>
              <c:f>'Chart Data'!$A$2:$A$24</c:f>
              <c:numCache>
                <c:formatCode>General</c:formatCode>
                <c:ptCount val="23"/>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pt idx="19">
                  <c:v>2022</c:v>
                </c:pt>
                <c:pt idx="20">
                  <c:v>2023</c:v>
                </c:pt>
                <c:pt idx="21">
                  <c:v>2024</c:v>
                </c:pt>
                <c:pt idx="22">
                  <c:v>2025</c:v>
                </c:pt>
              </c:numCache>
            </c:numRef>
          </c:cat>
          <c:val>
            <c:numRef>
              <c:f>'Chart Data'!$B$2:$B$24</c:f>
              <c:numCache>
                <c:formatCode>0</c:formatCode>
                <c:ptCount val="23"/>
                <c:pt idx="0">
                  <c:v>2250.069901</c:v>
                </c:pt>
                <c:pt idx="1">
                  <c:v>3354.265888</c:v>
                </c:pt>
                <c:pt idx="2">
                  <c:v>3310.863445</c:v>
                </c:pt>
                <c:pt idx="3">
                  <c:v>3471.987447</c:v>
                </c:pt>
                <c:pt idx="4">
                  <c:v>3565.580541</c:v>
                </c:pt>
                <c:pt idx="5">
                  <c:v>3781.780017</c:v>
                </c:pt>
                <c:pt idx="6">
                  <c:v>3768.172843</c:v>
                </c:pt>
                <c:pt idx="7">
                  <c:v>3881.94327</c:v>
                </c:pt>
                <c:pt idx="8">
                  <c:v>4030.016869</c:v>
                </c:pt>
                <c:pt idx="9">
                  <c:v>4387.904691</c:v>
                </c:pt>
                <c:pt idx="10">
                  <c:v>4504.826875</c:v>
                </c:pt>
                <c:pt idx="11">
                  <c:v>4446.973432</c:v>
                </c:pt>
                <c:pt idx="12">
                  <c:v>4440.141893</c:v>
                </c:pt>
                <c:pt idx="13">
                  <c:v>4932.927291</c:v>
                </c:pt>
                <c:pt idx="14">
                  <c:v>4736.327108</c:v>
                </c:pt>
                <c:pt idx="15">
                  <c:v>4749.009218</c:v>
                </c:pt>
                <c:pt idx="16">
                  <c:v>4898.148977</c:v>
                </c:pt>
                <c:pt idx="17">
                  <c:v>4213.998438</c:v>
                </c:pt>
                <c:pt idx="18">
                  <c:v>4182.50064</c:v>
                </c:pt>
                <c:pt idx="19">
                  <c:v>4412.997331</c:v>
                </c:pt>
                <c:pt idx="20">
                  <c:v>4337.087053</c:v>
                </c:pt>
                <c:pt idx="21">
                  <c:v>4180.296195</c:v>
                </c:pt>
                <c:pt idx="22">
                  <c:v>4005.040816</c:v>
                </c:pt>
              </c:numCache>
            </c:numRef>
          </c:val>
          <c:smooth val="0"/>
        </c:ser>
        <c:dLbls>
          <c:txPr>
            <a:bodyPr xmlns:a="http://schemas.openxmlformats.org/drawingml/2006/main" anchorCtr="1"/>
            <a:lstStyle xmlns:a="http://schemas.openxmlformats.org/drawingml/2006/main"/>
            <a:p xmlns:a="http://schemas.openxmlformats.org/drawingml/2006/main">
              <a:pPr>
                <a:defRPr>
                  <a:latin typeface="Barlow Condensed"/>
                  <a:ea typeface="Barlow Condensed"/>
                  <a:cs typeface="Barlow Condensed"/>
                </a:defRPr>
              </a:pPr>
            </a:p>
          </c:txPr>
          <c:showLegendKey val="0"/>
          <c:showVal val="0"/>
          <c:showCatName val="0"/>
          <c:showSerName val="0"/>
          <c:showPercent val="0"/>
          <c:showBubbleSize val="0"/>
          <c:showLeaderLines val="0"/>
        </c:dLbls>
        <c:smooth val="0"/>
        <c:axId val="48650112"/>
        <c:axId val="48672768"/>
      </c:lineChart>
      <c:catAx>
        <c:axId val="48650112"/>
        <c:scaling>
          <c:orientation val="minMax"/>
        </c:scaling>
        <c:delete val="0"/>
        <c:axPos val="b"/>
        <c:numFmt formatCode="General"/>
        <c:majorTickMark val="none"/>
        <c:minorTickMark val="none"/>
        <c:tickLblPos val="low"/>
        <c:spPr>
          <a:ln xmlns:a="http://schemas.openxmlformats.org/drawingml/2006/main" w="9525">
            <a:solidFill>
              <a:srgbClr val="44524B"/>
            </a:solidFill>
          </a:ln>
        </c:spPr>
        <c:txPr>
          <a:bodyPr xmlns:a="http://schemas.openxmlformats.org/drawingml/2006/main" anchorCtr="1"/>
          <a:lstStyle xmlns:a="http://schemas.openxmlformats.org/drawingml/2006/main"/>
          <a:p xmlns:a="http://schemas.openxmlformats.org/drawingml/2006/main">
            <a:pPr>
              <a:defRPr sz="1275">
                <a:solidFill>
                  <a:srgbClr val="E9E0CF"/>
                </a:solidFill>
                <a:latin typeface="Barlow Condensed"/>
                <a:ea typeface="Barlow Condensed"/>
                <a:cs typeface="Barlow Condensed"/>
              </a:defRPr>
            </a:pPr>
          </a:p>
        </c:txPr>
        <c:crossAx val="48672768"/>
      </c:catAx>
      <c:valAx>
        <c:axId val="48672768"/>
        <c:scaling>
          <c:orientation val="minMax"/>
        </c:scaling>
        <c:delete val="0"/>
        <c:axPos val="l"/>
        <c:majorGridlines>
          <c:spPr>
            <a:ln xmlns:a="http://schemas.openxmlformats.org/drawingml/2006/main" w="9525">
              <a:solidFill>
                <a:srgbClr val="44524B"/>
              </a:solidFill>
            </a:ln>
          </c:spPr>
        </c:majorGridlines>
        <c:title>
          <c:tx>
            <c:rich>
              <a:bodyPr xmlns:a="http://schemas.openxmlformats.org/drawingml/2006/main"/>
              <a:lstStyle xmlns:a="http://schemas.openxmlformats.org/drawingml/2006/main"/>
              <a:p xmlns:a="http://schemas.openxmlformats.org/drawingml/2006/main">
                <a:r>
                  <a:rPr sz="1500">
                    <a:solidFill>
                      <a:srgbClr val="E9E0CF"/>
                    </a:solidFill>
                    <a:latin typeface="Barlow Condensed"/>
                    <a:ea typeface="Barlow Condensed"/>
                    <a:cs typeface="Barlow Condensed"/>
                  </a:rPr>
                  <a:t>Constant 2015 US dollars</a:t>
                </a:r>
              </a:p>
            </c:rich>
          </c:tx>
          <c:overlay val="0"/>
          <c:txPr>
            <a:bodyPr xmlns:a="http://schemas.openxmlformats.org/drawingml/2006/main" anchorCtr="1"/>
            <a:lstStyle xmlns:a="http://schemas.openxmlformats.org/drawingml/2006/main"/>
            <a:p xmlns:a="http://schemas.openxmlformats.org/drawingml/2006/main">
              <a:pPr>
                <a:defRPr sz="1500">
                  <a:solidFill>
                    <a:srgbClr val="E9E0CF"/>
                  </a:solidFill>
                  <a:latin typeface="Barlow Condensed"/>
                  <a:ea typeface="Barlow Condensed"/>
                  <a:cs typeface="Barlow Condensed"/>
                </a:defRPr>
              </a:pPr>
            </a:p>
          </c:txPr>
        </c:title>
        <c:numFmt formatCode="0"/>
        <c:majorTickMark val="none"/>
        <c:minorTickMark val="none"/>
        <c:tickLblPos val="low"/>
        <c:spPr>
          <a:ln xmlns:a="http://schemas.openxmlformats.org/drawingml/2006/main" w="9525">
            <a:solidFill>
              <a:srgbClr val="44524B"/>
            </a:solidFill>
          </a:ln>
        </c:spPr>
        <c:txPr>
          <a:bodyPr xmlns:a="http://schemas.openxmlformats.org/drawingml/2006/main" anchorCtr="1"/>
          <a:lstStyle xmlns:a="http://schemas.openxmlformats.org/drawingml/2006/main"/>
          <a:p xmlns:a="http://schemas.openxmlformats.org/drawingml/2006/main">
            <a:pPr>
              <a:defRPr sz="1425">
                <a:solidFill>
                  <a:srgbClr val="E9E0CF"/>
                </a:solidFill>
                <a:latin typeface="Barlow Condensed"/>
                <a:ea typeface="Barlow Condensed"/>
                <a:cs typeface="Barlow Condensed"/>
              </a:defRPr>
            </a:pPr>
          </a:p>
        </c:txPr>
        <c:crossAx val="48650112"/>
        <c:crossBetween val="between"/>
      </c:valAx>
      <c:spPr>
        <a:solidFill xmlns:a="http://schemas.openxmlformats.org/drawingml/2006/main">
          <a:srgbClr val="101514"/>
        </a:solidFill>
      </c:spPr>
    </c:plotArea>
    <c:plotVisOnly val="1"/>
  </c:chart>
  <c:spPr>
    <a:solidFill xmlns:a="http://schemas.openxmlformats.org/drawingml/2006/main">
      <a:srgbClr val="101514"/>
    </a:solidFill>
  </c:spPr>
  <c:externalData r:id="rIdChartSnapshot1">
    <c:autoUpdate val="0"/>
  </c:externalData>
</c:chartSpace>
</file>

<file path=ppt/slides/charts/chart4.xml><?xml version="1.0" encoding="utf-8"?>
<c:chartSpace xmlns:c="http://schemas.openxmlformats.org/drawingml/2006/chart" xmlns:r="http://schemas.openxmlformats.org/officeDocument/2006/relationships">
  <c:lang val="en-US"/>
  <c:chart>
    <c:plotArea>
      <c:lineChart>
        <c:grouping val="standard"/>
        <c:varyColors val="0"/>
        <c:ser>
          <c:idx val="0"/>
          <c:order val="0"/>
          <c:tx>
            <c:v>Manufacturing share</c:v>
          </c:tx>
          <c:spPr>
            <a:ln xmlns:a="http://schemas.openxmlformats.org/drawingml/2006/main" w="28575">
              <a:solidFill>
                <a:srgbClr val="D18B98"/>
              </a:solidFill>
            </a:ln>
          </c:spPr>
          <c:marker>
            <c:symbol val="none"/>
          </c:marker>
          <c:cat>
            <c:numRef>
              <c:f>'Chart Data'!$A$2:$A$24</c:f>
              <c:numCache>
                <c:formatCode>General</c:formatCode>
                <c:ptCount val="23"/>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pt idx="19">
                  <c:v>2022</c:v>
                </c:pt>
                <c:pt idx="20">
                  <c:v>2023</c:v>
                </c:pt>
                <c:pt idx="21">
                  <c:v>2024</c:v>
                </c:pt>
                <c:pt idx="22">
                  <c:v>2025</c:v>
                </c:pt>
              </c:numCache>
            </c:numRef>
          </c:cat>
          <c:val>
            <c:numRef>
              <c:f>'Chart Data'!$B$2:$B$24</c:f>
              <c:numCache>
                <c:formatCode>0.0</c:formatCode>
                <c:ptCount val="23"/>
                <c:pt idx="0">
                  <c:v>1.026588</c:v>
                </c:pt>
                <c:pt idx="1">
                  <c:v>1.761389</c:v>
                </c:pt>
                <c:pt idx="2">
                  <c:v>1.320527</c:v>
                </c:pt>
                <c:pt idx="3">
                  <c:v>1.541218</c:v>
                </c:pt>
                <c:pt idx="4">
                  <c:v>1.631062</c:v>
                </c:pt>
                <c:pt idx="5">
                  <c:v>1.683907</c:v>
                </c:pt>
                <c:pt idx="6">
                  <c:v>2.611152</c:v>
                </c:pt>
                <c:pt idx="7">
                  <c:v>2.269907</c:v>
                </c:pt>
                <c:pt idx="8">
                  <c:v>2.821903</c:v>
                </c:pt>
                <c:pt idx="9">
                  <c:v>2.721776</c:v>
                </c:pt>
                <c:pt idx="10">
                  <c:v>2.297635</c:v>
                </c:pt>
                <c:pt idx="11">
                  <c:v>1.877064</c:v>
                </c:pt>
                <c:pt idx="12">
                  <c:v>2.175208</c:v>
                </c:pt>
                <c:pt idx="13">
                  <c:v>2.252869</c:v>
                </c:pt>
                <c:pt idx="14">
                  <c:v>2.174399</c:v>
                </c:pt>
                <c:pt idx="15">
                  <c:v>2.031978</c:v>
                </c:pt>
                <c:pt idx="16">
                  <c:v>2.137531</c:v>
                </c:pt>
                <c:pt idx="17">
                  <c:v>2.588427</c:v>
                </c:pt>
                <c:pt idx="18">
                  <c:v>2.473405</c:v>
                </c:pt>
                <c:pt idx="19">
                  <c:v>2.246237</c:v>
                </c:pt>
                <c:pt idx="20">
                  <c:v>3.016036</c:v>
                </c:pt>
                <c:pt idx="21">
                  <c:v>4.087062</c:v>
                </c:pt>
                <c:pt idx="22">
                  <c:v>3.996539</c:v>
                </c:pt>
              </c:numCache>
            </c:numRef>
          </c:val>
          <c:smooth val="0"/>
        </c:ser>
        <c:dLbls>
          <c:txPr>
            <a:bodyPr xmlns:a="http://schemas.openxmlformats.org/drawingml/2006/main" anchorCtr="1"/>
            <a:lstStyle xmlns:a="http://schemas.openxmlformats.org/drawingml/2006/main"/>
            <a:p xmlns:a="http://schemas.openxmlformats.org/drawingml/2006/main">
              <a:pPr>
                <a:defRPr>
                  <a:latin typeface="Barlow Condensed"/>
                  <a:ea typeface="Barlow Condensed"/>
                  <a:cs typeface="Barlow Condensed"/>
                </a:defRPr>
              </a:pPr>
            </a:p>
          </c:txPr>
          <c:showLegendKey val="0"/>
          <c:showVal val="0"/>
          <c:showCatName val="0"/>
          <c:showSerName val="0"/>
          <c:showPercent val="0"/>
          <c:showBubbleSize val="0"/>
          <c:showLeaderLines val="0"/>
        </c:dLbls>
        <c:smooth val="0"/>
        <c:axId val="48650112"/>
        <c:axId val="48672768"/>
      </c:lineChart>
      <c:catAx>
        <c:axId val="48650112"/>
        <c:scaling>
          <c:orientation val="minMax"/>
        </c:scaling>
        <c:delete val="0"/>
        <c:axPos val="b"/>
        <c:numFmt formatCode="General"/>
        <c:majorTickMark val="none"/>
        <c:minorTickMark val="none"/>
        <c:tickLblPos val="low"/>
        <c:spPr>
          <a:ln xmlns:a="http://schemas.openxmlformats.org/drawingml/2006/main" w="9525">
            <a:solidFill>
              <a:srgbClr val="44524B"/>
            </a:solidFill>
          </a:ln>
        </c:spPr>
        <c:txPr>
          <a:bodyPr xmlns:a="http://schemas.openxmlformats.org/drawingml/2006/main" anchorCtr="1"/>
          <a:lstStyle xmlns:a="http://schemas.openxmlformats.org/drawingml/2006/main"/>
          <a:p xmlns:a="http://schemas.openxmlformats.org/drawingml/2006/main">
            <a:pPr>
              <a:defRPr sz="1275">
                <a:solidFill>
                  <a:srgbClr val="E9E0CF"/>
                </a:solidFill>
                <a:latin typeface="Barlow Condensed"/>
                <a:ea typeface="Barlow Condensed"/>
                <a:cs typeface="Barlow Condensed"/>
              </a:defRPr>
            </a:pPr>
          </a:p>
        </c:txPr>
        <c:crossAx val="48672768"/>
      </c:catAx>
      <c:valAx>
        <c:axId val="48672768"/>
        <c:scaling>
          <c:orientation val="minMax"/>
        </c:scaling>
        <c:delete val="0"/>
        <c:axPos val="l"/>
        <c:majorGridlines>
          <c:spPr>
            <a:ln xmlns:a="http://schemas.openxmlformats.org/drawingml/2006/main" w="9525">
              <a:solidFill>
                <a:srgbClr val="44524B"/>
              </a:solidFill>
            </a:ln>
          </c:spPr>
        </c:majorGridlines>
        <c:title>
          <c:tx>
            <c:rich>
              <a:bodyPr xmlns:a="http://schemas.openxmlformats.org/drawingml/2006/main"/>
              <a:lstStyle xmlns:a="http://schemas.openxmlformats.org/drawingml/2006/main"/>
              <a:p xmlns:a="http://schemas.openxmlformats.org/drawingml/2006/main">
                <a:r>
                  <a:rPr sz="1500">
                    <a:solidFill>
                      <a:srgbClr val="E9E0CF"/>
                    </a:solidFill>
                    <a:latin typeface="Barlow Condensed"/>
                    <a:ea typeface="Barlow Condensed"/>
                    <a:cs typeface="Barlow Condensed"/>
                  </a:rPr>
                  <a:t>Value added (% of GDP)</a:t>
                </a:r>
              </a:p>
            </c:rich>
          </c:tx>
          <c:overlay val="0"/>
          <c:txPr>
            <a:bodyPr xmlns:a="http://schemas.openxmlformats.org/drawingml/2006/main" anchorCtr="1"/>
            <a:lstStyle xmlns:a="http://schemas.openxmlformats.org/drawingml/2006/main"/>
            <a:p xmlns:a="http://schemas.openxmlformats.org/drawingml/2006/main">
              <a:pPr>
                <a:defRPr sz="1500">
                  <a:solidFill>
                    <a:srgbClr val="E9E0CF"/>
                  </a:solidFill>
                  <a:latin typeface="Barlow Condensed"/>
                  <a:ea typeface="Barlow Condensed"/>
                  <a:cs typeface="Barlow Condensed"/>
                </a:defRPr>
              </a:pPr>
            </a:p>
          </c:txPr>
        </c:title>
        <c:numFmt formatCode="0.0"/>
        <c:majorTickMark val="none"/>
        <c:minorTickMark val="none"/>
        <c:tickLblPos val="low"/>
        <c:spPr>
          <a:ln xmlns:a="http://schemas.openxmlformats.org/drawingml/2006/main" w="9525">
            <a:solidFill>
              <a:srgbClr val="44524B"/>
            </a:solidFill>
          </a:ln>
        </c:spPr>
        <c:txPr>
          <a:bodyPr xmlns:a="http://schemas.openxmlformats.org/drawingml/2006/main" anchorCtr="1"/>
          <a:lstStyle xmlns:a="http://schemas.openxmlformats.org/drawingml/2006/main"/>
          <a:p xmlns:a="http://schemas.openxmlformats.org/drawingml/2006/main">
            <a:pPr>
              <a:defRPr sz="1425">
                <a:solidFill>
                  <a:srgbClr val="E9E0CF"/>
                </a:solidFill>
                <a:latin typeface="Barlow Condensed"/>
                <a:ea typeface="Barlow Condensed"/>
                <a:cs typeface="Barlow Condensed"/>
              </a:defRPr>
            </a:pPr>
          </a:p>
        </c:txPr>
        <c:crossAx val="48650112"/>
        <c:crossBetween val="between"/>
      </c:valAx>
      <c:spPr>
        <a:solidFill xmlns:a="http://schemas.openxmlformats.org/drawingml/2006/main">
          <a:srgbClr val="101514"/>
        </a:solidFill>
      </c:spPr>
    </c:plotArea>
    <c:plotVisOnly val="1"/>
  </c:chart>
  <c:spPr>
    <a:solidFill xmlns:a="http://schemas.openxmlformats.org/drawingml/2006/main">
      <a:srgbClr val="101514"/>
    </a:solidFill>
  </c:spPr>
  <c:externalData r:id="rIdChartSnapshot1">
    <c:autoUpdate val="0"/>
  </c:externalData>
</c:chartSpace>
</file>

<file path=ppt/slides/charts/chart5.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Weighted standardized distance from Iraq</c:v>
          </c:tx>
          <c:spPr>
            <a:solidFill xmlns:a="http://schemas.openxmlformats.org/drawingml/2006/main">
              <a:srgbClr val="74263C"/>
            </a:solidFill>
          </c:spPr>
          <c:invertIfNegative val="0"/>
          <c:cat>
            <c:strRef>
              <c:f>'Chart Data'!$A$2:$A$6</c:f>
              <c:strCache>
                <c:ptCount val="5"/>
                <c:pt idx="0">
                  <c:v>Saudi Arabia</c:v>
                </c:pt>
                <c:pt idx="1">
                  <c:v>Oman</c:v>
                </c:pt>
                <c:pt idx="2">
                  <c:v>Kuwait</c:v>
                </c:pt>
                <c:pt idx="3">
                  <c:v>Azerbaijan</c:v>
                </c:pt>
                <c:pt idx="4">
                  <c:v>Angola</c:v>
                </c:pt>
              </c:strCache>
            </c:strRef>
          </c:cat>
          <c:val>
            <c:numRef>
              <c:f>'Chart Data'!$B$2:$B$6</c:f>
              <c:numCache>
                <c:formatCode>0.0</c:formatCode>
                <c:ptCount val="5"/>
                <c:pt idx="0">
                  <c:v>1.734065</c:v>
                </c:pt>
                <c:pt idx="1">
                  <c:v>1.726386</c:v>
                </c:pt>
                <c:pt idx="2">
                  <c:v>1.540435</c:v>
                </c:pt>
                <c:pt idx="3">
                  <c:v>1.493892</c:v>
                </c:pt>
                <c:pt idx="4">
                  <c:v>1.079068</c:v>
                </c:pt>
              </c:numCache>
            </c:numRef>
          </c:val>
        </c:ser>
        <c:dLbls>
          <c:numFmt formatCode="0.00" sourceLinked="0"/>
          <c:txPr>
            <a:bodyPr xmlns:a="http://schemas.openxmlformats.org/drawingml/2006/main" anchorCtr="1"/>
            <a:lstStyle xmlns:a="http://schemas.openxmlformats.org/drawingml/2006/main"/>
            <a:p xmlns:a="http://schemas.openxmlformats.org/drawingml/2006/main">
              <a:pPr>
                <a:defRPr sz="1800">
                  <a:solidFill>
                    <a:srgbClr val="101312"/>
                  </a:solidFill>
                  <a:latin typeface="Barlow Condensed"/>
                  <a:ea typeface="Barlow Condensed"/>
                  <a:cs typeface="Barlow Condensed"/>
                </a:defRPr>
              </a:pPr>
            </a:p>
          </c:txPr>
          <c:dLblPos val="outEnd"/>
          <c:showLegendKey val="0"/>
          <c:showVal val="1"/>
          <c:showCatName val="0"/>
          <c:showSerName val="0"/>
          <c:showPercent val="0"/>
          <c:showBubbleSize val="0"/>
          <c:showLeaderLines val="0"/>
        </c:dLbls>
        <c:gapWidth val="60"/>
        <c:axId val="48650112"/>
        <c:axId val="48672768"/>
      </c:barChart>
      <c:catAx>
        <c:axId val="48650112"/>
        <c:scaling>
          <c:orientation val="minMax"/>
        </c:scaling>
        <c:delete val="0"/>
        <c:axPos val="l"/>
        <c:majorGridlines>
          <c:spPr>
            <a:ln xmlns:a="http://schemas.openxmlformats.org/drawingml/2006/main" w="9525">
              <a:solidFill>
                <a:srgbClr val="BCB8A9"/>
              </a:solidFill>
            </a:ln>
          </c:spPr>
        </c:majorGridlines>
        <c:numFmt formatCode="0.0"/>
        <c:majorTickMark val="none"/>
        <c:minorTickMark val="none"/>
        <c:tickLblPos val="low"/>
        <c:spPr>
          <a:ln xmlns:a="http://schemas.openxmlformats.org/drawingml/2006/main" w="9525">
            <a:solidFill>
              <a:srgbClr val="BCB8A9"/>
            </a:solidFill>
          </a:ln>
        </c:spPr>
        <c:txPr>
          <a:bodyPr xmlns:a="http://schemas.openxmlformats.org/drawingml/2006/main" anchorCtr="1"/>
          <a:lstStyle xmlns:a="http://schemas.openxmlformats.org/drawingml/2006/main"/>
          <a:p xmlns:a="http://schemas.openxmlformats.org/drawingml/2006/main">
            <a:pPr>
              <a:defRPr sz="1650">
                <a:solidFill>
                  <a:srgbClr val="101312"/>
                </a:solidFill>
                <a:latin typeface="Barlow Condensed"/>
                <a:ea typeface="Barlow Condensed"/>
                <a:cs typeface="Barlow Condensed"/>
              </a:defRPr>
            </a:pPr>
          </a:p>
        </c:txPr>
        <c:crossAx val="48672768"/>
      </c:catAx>
      <c:valAx>
        <c:axId val="48672768"/>
        <c:scaling>
          <c:orientation val="minMax"/>
          <c:max val="2"/>
          <c:min val="0"/>
        </c:scaling>
        <c:delete val="0"/>
        <c:axPos val="b"/>
        <c:numFmt formatCode="0.0"/>
        <c:majorTickMark val="none"/>
        <c:minorTickMark val="none"/>
        <c:tickLblPos val="low"/>
        <c:spPr>
          <a:ln xmlns:a="http://schemas.openxmlformats.org/drawingml/2006/main" w="9525">
            <a:solidFill>
              <a:srgbClr val="BCB8A9"/>
            </a:solidFill>
          </a:ln>
        </c:spPr>
        <c:txPr>
          <a:bodyPr xmlns:a="http://schemas.openxmlformats.org/drawingml/2006/main" anchorCtr="1"/>
          <a:lstStyle xmlns:a="http://schemas.openxmlformats.org/drawingml/2006/main"/>
          <a:p xmlns:a="http://schemas.openxmlformats.org/drawingml/2006/main">
            <a:pPr>
              <a:defRPr sz="1875">
                <a:solidFill>
                  <a:srgbClr val="101312"/>
                </a:solidFill>
                <a:latin typeface="Barlow Condensed"/>
                <a:ea typeface="Barlow Condensed"/>
                <a:cs typeface="Barlow Condensed"/>
              </a:defRPr>
            </a:pPr>
          </a:p>
        </c:txPr>
        <c:crossAx val="48650112"/>
        <c:crossBetween val="between"/>
        <c:majorUnit val="0.5"/>
      </c:valAx>
      <c:spPr>
        <a:solidFill xmlns:a="http://schemas.openxmlformats.org/drawingml/2006/main">
          <a:srgbClr val="E9E0CF"/>
        </a:solidFill>
      </c:spPr>
    </c:plotArea>
    <c:plotVisOnly val="1"/>
  </c:chart>
  <c:spPr>
    <a:solidFill xmlns:a="http://schemas.openxmlformats.org/drawingml/2006/main">
      <a:srgbClr val="E9E0CF"/>
    </a:solidFill>
  </c:spPr>
  <c:externalData r:id="rIdChartSnapshot1">
    <c:autoUpdate val="0"/>
  </c:externalData>
</c:chartSpace>
</file>

<file path=ppt/slides/charts/chart6.xml><?xml version="1.0" encoding="utf-8"?>
<c:chartSpace xmlns:c="http://schemas.openxmlformats.org/drawingml/2006/chart" xmlns:r="http://schemas.openxmlformats.org/officeDocument/2006/relationships">
  <c:lang val="en-US"/>
  <c:chart>
    <c:plotArea>
      <c:lineChart>
        <c:grouping val="standard"/>
        <c:varyColors val="0"/>
        <c:ser>
          <c:idx val="0"/>
          <c:order val="0"/>
          <c:tx>
            <c:v>IMF April 2026 baseline</c:v>
          </c:tx>
          <c:spPr>
            <a:ln xmlns:a="http://schemas.openxmlformats.org/drawingml/2006/main" w="28575">
              <a:solidFill>
                <a:srgbClr val="B4B3A5"/>
              </a:solidFill>
            </a:ln>
          </c:spPr>
          <c:marker>
            <c:symbol val="none"/>
          </c:marker>
          <c:cat>
            <c:numRef>
              <c:f>'Chart Data'!$A$2:$A$7</c:f>
              <c:numCache>
                <c:formatCode>General</c:formatCode>
                <c:ptCount val="6"/>
                <c:pt idx="0">
                  <c:v>2026</c:v>
                </c:pt>
                <c:pt idx="1">
                  <c:v>2027</c:v>
                </c:pt>
                <c:pt idx="2">
                  <c:v>2028</c:v>
                </c:pt>
                <c:pt idx="3">
                  <c:v>2029</c:v>
                </c:pt>
                <c:pt idx="4">
                  <c:v>2030</c:v>
                </c:pt>
                <c:pt idx="5">
                  <c:v>2031</c:v>
                </c:pt>
              </c:numCache>
            </c:numRef>
          </c:cat>
          <c:val>
            <c:numRef>
              <c:f>'Chart Data'!$B$2:$B$7</c:f>
              <c:numCache>
                <c:formatCode>General</c:formatCode>
                <c:ptCount val="6"/>
                <c:pt idx="0">
                  <c:v>-7.903489</c:v>
                </c:pt>
                <c:pt idx="1">
                  <c:v>-2.664143</c:v>
                </c:pt>
                <c:pt idx="2">
                  <c:v>-4.403672</c:v>
                </c:pt>
                <c:pt idx="3">
                  <c:v>-5.680968</c:v>
                </c:pt>
                <c:pt idx="4">
                  <c:v>-6.320015</c:v>
                </c:pt>
                <c:pt idx="5">
                  <c:v>-7.274565</c:v>
                </c:pt>
              </c:numCache>
            </c:numRef>
          </c:val>
          <c:smooth val="0"/>
        </c:ser>
        <c:ser>
          <c:idx val="1"/>
          <c:order val="1"/>
          <c:tx>
            <c:v>My price-fall scenario</c:v>
          </c:tx>
          <c:spPr>
            <a:ln xmlns:a="http://schemas.openxmlformats.org/drawingml/2006/main" w="38100">
              <a:solidFill>
                <a:srgbClr val="D18B98"/>
              </a:solidFill>
            </a:ln>
          </c:spPr>
          <c:marker>
            <c:symbol val="none"/>
          </c:marker>
          <c:cat>
            <c:numRef>
              <c:f>'Chart Data'!$C$2:$C$7</c:f>
              <c:numCache>
                <c:formatCode>General</c:formatCode>
                <c:ptCount val="6"/>
                <c:pt idx="0">
                  <c:v>2026</c:v>
                </c:pt>
                <c:pt idx="1">
                  <c:v>2027</c:v>
                </c:pt>
                <c:pt idx="2">
                  <c:v>2028</c:v>
                </c:pt>
                <c:pt idx="3">
                  <c:v>2029</c:v>
                </c:pt>
                <c:pt idx="4">
                  <c:v>2030</c:v>
                </c:pt>
                <c:pt idx="5">
                  <c:v>2031</c:v>
                </c:pt>
              </c:numCache>
            </c:numRef>
          </c:cat>
          <c:val>
            <c:numRef>
              <c:f>'Chart Data'!$D$2:$D$7</c:f>
              <c:numCache>
                <c:formatCode>General</c:formatCode>
                <c:ptCount val="6"/>
                <c:pt idx="0">
                  <c:v>-11.028746</c:v>
                </c:pt>
                <c:pt idx="1">
                  <c:v>-6.153731</c:v>
                </c:pt>
                <c:pt idx="2">
                  <c:v>-7.777438</c:v>
                </c:pt>
                <c:pt idx="3">
                  <c:v>-8.972848</c:v>
                </c:pt>
                <c:pt idx="4">
                  <c:v>-9.599396</c:v>
                </c:pt>
                <c:pt idx="5">
                  <c:v>-10.522346</c:v>
                </c:pt>
              </c:numCache>
            </c:numRef>
          </c:val>
          <c:smooth val="0"/>
        </c:ser>
        <c:dLbls>
          <c:txPr>
            <a:bodyPr xmlns:a="http://schemas.openxmlformats.org/drawingml/2006/main" anchorCtr="1"/>
            <a:lstStyle xmlns:a="http://schemas.openxmlformats.org/drawingml/2006/main"/>
            <a:p xmlns:a="http://schemas.openxmlformats.org/drawingml/2006/main">
              <a:pPr>
                <a:defRPr>
                  <a:latin typeface="Barlow Condensed"/>
                  <a:ea typeface="Barlow Condensed"/>
                  <a:cs typeface="Barlow Condensed"/>
                </a:defRPr>
              </a:pPr>
            </a:p>
          </c:txPr>
          <c:showLegendKey val="0"/>
          <c:showVal val="0"/>
          <c:showCatName val="0"/>
          <c:showSerName val="0"/>
          <c:showPercent val="0"/>
          <c:showBubbleSize val="0"/>
          <c:showLeaderLines val="0"/>
        </c:dLbls>
        <c:smooth val="0"/>
        <c:axId val="48650112"/>
        <c:axId val="48672768"/>
      </c:lineChart>
      <c:catAx>
        <c:axId val="48650112"/>
        <c:scaling>
          <c:orientation val="minMax"/>
        </c:scaling>
        <c:delete val="0"/>
        <c:axPos val="b"/>
        <c:numFmt formatCode="General"/>
        <c:majorTickMark val="none"/>
        <c:minorTickMark val="none"/>
        <c:tickLblPos val="low"/>
        <c:spPr>
          <a:ln xmlns:a="http://schemas.openxmlformats.org/drawingml/2006/main" w="9525">
            <a:solidFill>
              <a:srgbClr val="44524B"/>
            </a:solidFill>
          </a:ln>
        </c:spPr>
        <c:txPr>
          <a:bodyPr xmlns:a="http://schemas.openxmlformats.org/drawingml/2006/main" anchorCtr="1"/>
          <a:lstStyle xmlns:a="http://schemas.openxmlformats.org/drawingml/2006/main"/>
          <a:p xmlns:a="http://schemas.openxmlformats.org/drawingml/2006/main">
            <a:pPr>
              <a:defRPr sz="1725">
                <a:solidFill>
                  <a:srgbClr val="E9E0CF"/>
                </a:solidFill>
                <a:latin typeface="Barlow Condensed"/>
                <a:ea typeface="Barlow Condensed"/>
                <a:cs typeface="Barlow Condensed"/>
              </a:defRPr>
            </a:pPr>
          </a:p>
        </c:txPr>
        <c:crossAx val="48672768"/>
      </c:catAx>
      <c:valAx>
        <c:axId val="48672768"/>
        <c:scaling>
          <c:orientation val="minMax"/>
          <c:max val="0"/>
          <c:min val="-12"/>
        </c:scaling>
        <c:delete val="0"/>
        <c:axPos val="l"/>
        <c:majorGridlines>
          <c:spPr>
            <a:ln xmlns:a="http://schemas.openxmlformats.org/drawingml/2006/main" w="9525">
              <a:solidFill>
                <a:srgbClr val="44524B"/>
              </a:solidFill>
            </a:ln>
          </c:spPr>
        </c:majorGridlines>
        <c:title>
          <c:tx>
            <c:rich>
              <a:bodyPr xmlns:a="http://schemas.openxmlformats.org/drawingml/2006/main"/>
              <a:lstStyle xmlns:a="http://schemas.openxmlformats.org/drawingml/2006/main"/>
              <a:p xmlns:a="http://schemas.openxmlformats.org/drawingml/2006/main">
                <a:r>
                  <a:rPr sz="1650">
                    <a:solidFill>
                      <a:srgbClr val="E9E0CF"/>
                    </a:solidFill>
                    <a:latin typeface="Barlow Condensed"/>
                    <a:ea typeface="Barlow Condensed"/>
                    <a:cs typeface="Barlow Condensed"/>
                  </a:rPr>
                  <a:t>Balance / fixed baseline GDP (%)</a:t>
                </a:r>
              </a:p>
            </c:rich>
          </c:tx>
          <c:overlay val="0"/>
          <c:txPr>
            <a:bodyPr xmlns:a="http://schemas.openxmlformats.org/drawingml/2006/main" anchorCtr="1"/>
            <a:lstStyle xmlns:a="http://schemas.openxmlformats.org/drawingml/2006/main"/>
            <a:p xmlns:a="http://schemas.openxmlformats.org/drawingml/2006/main">
              <a:pPr>
                <a:defRPr sz="1650">
                  <a:solidFill>
                    <a:srgbClr val="E9E0CF"/>
                  </a:solidFill>
                  <a:latin typeface="Barlow Condensed"/>
                  <a:ea typeface="Barlow Condensed"/>
                  <a:cs typeface="Barlow Condensed"/>
                </a:defRPr>
              </a:pPr>
            </a:p>
          </c:txPr>
        </c:title>
        <c:numFmt formatCode="General"/>
        <c:majorTickMark val="none"/>
        <c:minorTickMark val="none"/>
        <c:tickLblPos val="low"/>
        <c:spPr>
          <a:ln xmlns:a="http://schemas.openxmlformats.org/drawingml/2006/main" w="9525">
            <a:solidFill>
              <a:srgbClr val="44524B"/>
            </a:solidFill>
          </a:ln>
        </c:spPr>
        <c:txPr>
          <a:bodyPr xmlns:a="http://schemas.openxmlformats.org/drawingml/2006/main" anchorCtr="1"/>
          <a:lstStyle xmlns:a="http://schemas.openxmlformats.org/drawingml/2006/main"/>
          <a:p xmlns:a="http://schemas.openxmlformats.org/drawingml/2006/main">
            <a:pPr>
              <a:defRPr sz="1575">
                <a:solidFill>
                  <a:srgbClr val="E9E0CF"/>
                </a:solidFill>
                <a:latin typeface="Barlow Condensed"/>
                <a:ea typeface="Barlow Condensed"/>
                <a:cs typeface="Barlow Condensed"/>
              </a:defRPr>
            </a:pPr>
          </a:p>
        </c:txPr>
        <c:crossAx val="48650112"/>
        <c:crossBetween val="between"/>
        <c:majorUnit val="2"/>
      </c:valAx>
      <c:spPr>
        <a:solidFill xmlns:a="http://schemas.openxmlformats.org/drawingml/2006/main">
          <a:srgbClr val="101514"/>
        </a:solidFill>
      </c:spPr>
    </c:plotArea>
    <c:legend>
      <c:legendPos val="b"/>
      <c:overlay val="0"/>
      <c:txPr>
        <a:bodyPr xmlns:a="http://schemas.openxmlformats.org/drawingml/2006/main" anchorCtr="1"/>
        <a:lstStyle xmlns:a="http://schemas.openxmlformats.org/drawingml/2006/main"/>
        <a:p xmlns:a="http://schemas.openxmlformats.org/drawingml/2006/main">
          <a:pPr>
            <a:defRPr sz="1875">
              <a:solidFill>
                <a:srgbClr val="E9E0CF"/>
              </a:solidFill>
              <a:latin typeface="Barlow Condensed"/>
              <a:ea typeface="Barlow Condensed"/>
              <a:cs typeface="Barlow Condensed"/>
            </a:defRPr>
          </a:pPr>
        </a:p>
      </c:txPr>
    </c:legend>
    <c:plotVisOnly val="1"/>
  </c:chart>
  <c:spPr>
    <a:solidFill xmlns:a="http://schemas.openxmlformats.org/drawingml/2006/main">
      <a:srgbClr val="101514"/>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01514"/>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A0FD3EC-F754-4CC9-B620-200CE2673678}"/>
              </a:ext>
            </a:extLst>
          </p:cNvPr>
          <p:cNvSpPr>
            <a:spLocks xmlns:a="http://schemas.openxmlformats.org/drawingml/2006/main" noGrp="1"/>
          </p:cNvSpPr>
          <p:nvPr/>
        </p:nvSpPr>
        <p:spPr>
          <a:xfrm xmlns:a="http://schemas.openxmlformats.org/drawingml/2006/main">
            <a:off x="6515100" y="0"/>
            <a:ext cx="5676900" cy="6858000"/>
          </a:xfrm>
          <a:prstGeom xmlns:a="http://schemas.openxmlformats.org/drawingml/2006/main" prst="rect">
            <a:avLst/>
          </a:prstGeom>
          <a:solidFill xmlns:a="http://schemas.openxmlformats.org/drawingml/2006/main">
            <a:srgbClr val="74263C"/>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EF287111-D59C-4E13-BD2E-9596F6B0E8EE}"/>
              </a:ext>
            </a:extLst>
          </p:cNvPr>
          <p:cNvPicPr>
            <a:picLocks xmlns:a="http://schemas.openxmlformats.org/drawingml/2006/main" noChangeAspect="1"/>
          </p:cNvPicPr>
          <p:nvPr/>
        </p:nvPicPr>
        <p:blipFill>
          <a:blip xmlns:r="http://schemas.openxmlformats.org/officeDocument/2006/relationships" xmlns:a="http://schemas.openxmlformats.org/drawingml/2006/main" r:embed="R8d9b8f364e3a425f"/>
          <a:srcRect xmlns:a="http://schemas.openxmlformats.org/drawingml/2006/main" l="18125" t="0" r="18125" b="0"/>
          <a:stretch xmlns:a="http://schemas.openxmlformats.org/drawingml/2006/main">
            <a:fillRect l="0" t="0" r="0" b="0"/>
          </a:stretch>
        </p:blipFill>
        <p:spPr>
          <a:xfrm xmlns:a="http://schemas.openxmlformats.org/drawingml/2006/main">
            <a:off x="6800850" y="542925"/>
            <a:ext cx="4857750" cy="571500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2DCA5B1B-88CE-4DD1-A727-9A20A7D70F99}"/>
              </a:ext>
            </a:extLst>
          </p:cNvPr>
          <p:cNvSpPr>
            <a:spLocks xmlns:a="http://schemas.openxmlformats.org/drawingml/2006/main" noGrp="1"/>
          </p:cNvSpPr>
          <p:nvPr/>
        </p:nvSpPr>
        <p:spPr>
          <a:xfrm xmlns:a="http://schemas.openxmlformats.org/drawingml/2006/main">
            <a:off x="600075" y="904875"/>
            <a:ext cx="590550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7500" b="0">
                <a:solidFill>
                  <a:srgbClr val="74263C"/>
                </a:solidFill>
                <a:latin typeface="Bebas Neue"/>
                <a:ea typeface="Bebas Neue"/>
                <a:cs typeface="Bebas Neue"/>
              </a:defRPr>
            </a:defPPr>
          </a:lstStyle>
          <a:p xmlns:a="http://schemas.openxmlformats.org/drawingml/2006/main">
            <a:pPr>
              <a:defRPr sz="7500" b="0">
                <a:solidFill>
                  <a:srgbClr val="74263C"/>
                </a:solidFill>
                <a:latin typeface="Bebas Neue"/>
                <a:ea typeface="Bebas Neue"/>
                <a:cs typeface="Bebas Neue"/>
              </a:defRPr>
            </a:pPr>
            <a:r>
              <a:rPr sz="7500" b="0">
                <a:solidFill>
                  <a:srgbClr val="74263C"/>
                </a:solidFill>
                <a:latin typeface="Bebas Neue"/>
                <a:ea typeface="Bebas Neue"/>
                <a:cs typeface="Bebas Neue"/>
              </a:rPr>
              <a:t>IRAQ,</a:t>
            </a:r>
          </a:p>
          <a:p xmlns:a="http://schemas.openxmlformats.org/drawingml/2006/main">
            <a:pPr>
              <a:defRPr sz="7500" b="0">
                <a:solidFill>
                  <a:srgbClr val="74263C"/>
                </a:solidFill>
                <a:latin typeface="Bebas Neue"/>
                <a:ea typeface="Bebas Neue"/>
                <a:cs typeface="Bebas Neue"/>
              </a:defRPr>
            </a:pPr>
            <a:r>
              <a:rPr sz="7500" b="0">
                <a:solidFill>
                  <a:srgbClr val="74263C"/>
                </a:solidFill>
                <a:latin typeface="Bebas Neue"/>
                <a:ea typeface="Bebas Neue"/>
                <a:cs typeface="Bebas Neue"/>
              </a:rPr>
              <a:t>OIL &amp; THE</a:t>
            </a:r>
          </a:p>
          <a:p xmlns:a="http://schemas.openxmlformats.org/drawingml/2006/main">
            <a:pPr>
              <a:defRPr sz="7500" b="0">
                <a:solidFill>
                  <a:srgbClr val="74263C"/>
                </a:solidFill>
                <a:latin typeface="Bebas Neue"/>
                <a:ea typeface="Bebas Neue"/>
                <a:cs typeface="Bebas Neue"/>
              </a:defRPr>
            </a:pPr>
            <a:r>
              <a:rPr sz="7500" b="0">
                <a:solidFill>
                  <a:srgbClr val="74263C"/>
                </a:solidFill>
                <a:latin typeface="Bebas Neue"/>
                <a:ea typeface="Bebas Neue"/>
                <a:cs typeface="Bebas Neue"/>
              </a:rPr>
              <a:t>BUDGET</a:t>
            </a:r>
          </a:p>
        </p:txBody>
      </p:sp>
      <p:sp>
        <p:nvSpPr>
          <p:cNvPr id="4" name="">
            <a:extLst xmlns:a="http://schemas.openxmlformats.org/drawingml/2006/main">
              <a:ext uri="{FF2B5EF4-FFF2-40B4-BE49-F238E27FC236}">
                <a16:creationId xmlns:a16="http://schemas.microsoft.com/office/drawing/2014/main" id="{317912B1-ED7D-431D-B8DD-5AA0828B2A1A}"/>
              </a:ext>
            </a:extLst>
          </p:cNvPr>
          <p:cNvSpPr>
            <a:spLocks xmlns:a="http://schemas.openxmlformats.org/drawingml/2006/main" noGrp="1"/>
          </p:cNvSpPr>
          <p:nvPr/>
        </p:nvSpPr>
        <p:spPr>
          <a:xfrm xmlns:a="http://schemas.openxmlformats.org/drawingml/2006/main">
            <a:off x="504825" y="790575"/>
            <a:ext cx="590550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7500" b="0">
                <a:solidFill>
                  <a:srgbClr val="E9E0CF"/>
                </a:solidFill>
                <a:latin typeface="Bebas Neue"/>
                <a:ea typeface="Bebas Neue"/>
                <a:cs typeface="Bebas Neue"/>
              </a:defRPr>
            </a:defPPr>
          </a:lstStyle>
          <a:p xmlns:a="http://schemas.openxmlformats.org/drawingml/2006/main">
            <a:pPr>
              <a:defRPr sz="7500" b="0">
                <a:solidFill>
                  <a:srgbClr val="E9E0CF"/>
                </a:solidFill>
                <a:latin typeface="Bebas Neue"/>
                <a:ea typeface="Bebas Neue"/>
                <a:cs typeface="Bebas Neue"/>
              </a:defRPr>
            </a:pPr>
            <a:r>
              <a:rPr sz="7500" b="0">
                <a:solidFill>
                  <a:srgbClr val="E9E0CF"/>
                </a:solidFill>
                <a:latin typeface="Bebas Neue"/>
                <a:ea typeface="Bebas Neue"/>
                <a:cs typeface="Bebas Neue"/>
              </a:rPr>
              <a:t>IRAQ,</a:t>
            </a:r>
          </a:p>
          <a:p xmlns:a="http://schemas.openxmlformats.org/drawingml/2006/main">
            <a:pPr>
              <a:defRPr sz="7500" b="0">
                <a:solidFill>
                  <a:srgbClr val="E9E0CF"/>
                </a:solidFill>
                <a:latin typeface="Bebas Neue"/>
                <a:ea typeface="Bebas Neue"/>
                <a:cs typeface="Bebas Neue"/>
              </a:defRPr>
            </a:pPr>
            <a:r>
              <a:rPr sz="7500" b="0">
                <a:solidFill>
                  <a:srgbClr val="E9E0CF"/>
                </a:solidFill>
                <a:latin typeface="Bebas Neue"/>
                <a:ea typeface="Bebas Neue"/>
                <a:cs typeface="Bebas Neue"/>
              </a:rPr>
              <a:t>OIL &amp; THE</a:t>
            </a:r>
          </a:p>
          <a:p xmlns:a="http://schemas.openxmlformats.org/drawingml/2006/main">
            <a:pPr>
              <a:defRPr sz="7500" b="0">
                <a:solidFill>
                  <a:srgbClr val="E9E0CF"/>
                </a:solidFill>
                <a:latin typeface="Bebas Neue"/>
                <a:ea typeface="Bebas Neue"/>
                <a:cs typeface="Bebas Neue"/>
              </a:defRPr>
            </a:pPr>
            <a:r>
              <a:rPr sz="7500" b="0">
                <a:solidFill>
                  <a:srgbClr val="E9E0CF"/>
                </a:solidFill>
                <a:latin typeface="Bebas Neue"/>
                <a:ea typeface="Bebas Neue"/>
                <a:cs typeface="Bebas Neue"/>
              </a:rPr>
              <a:t>BUDGET</a:t>
            </a:r>
          </a:p>
        </p:txBody>
      </p:sp>
      <p:sp>
        <p:nvSpPr>
          <p:cNvPr id="5" name="">
            <a:extLst xmlns:a="http://schemas.openxmlformats.org/drawingml/2006/main">
              <a:ext uri="{FF2B5EF4-FFF2-40B4-BE49-F238E27FC236}">
                <a16:creationId xmlns:a16="http://schemas.microsoft.com/office/drawing/2014/main" id="{3FFF7BB8-DE69-4C9C-BA0B-8A59ADD9B43B}"/>
              </a:ext>
            </a:extLst>
          </p:cNvPr>
          <p:cNvSpPr>
            <a:spLocks xmlns:a="http://schemas.openxmlformats.org/drawingml/2006/main" noGrp="1"/>
          </p:cNvSpPr>
          <p:nvPr/>
        </p:nvSpPr>
        <p:spPr>
          <a:xfrm xmlns:a="http://schemas.openxmlformats.org/drawingml/2006/main">
            <a:off x="552450" y="266700"/>
            <a:ext cx="7334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30C4A0"/>
                </a:solidFill>
                <a:latin typeface="IBM Plex Mono"/>
                <a:ea typeface="IBM Plex Mono"/>
                <a:cs typeface="IBM Plex Mono"/>
              </a:defRPr>
            </a:defPPr>
          </a:lstStyle>
          <a:p xmlns:a="http://schemas.openxmlformats.org/drawingml/2006/main">
            <a:pPr>
              <a:defRPr sz="1725" b="0">
                <a:solidFill>
                  <a:srgbClr val="30C4A0"/>
                </a:solidFill>
                <a:latin typeface="IBM Plex Mono"/>
                <a:ea typeface="IBM Plex Mono"/>
                <a:cs typeface="IBM Plex Mono"/>
              </a:defRPr>
            </a:pPr>
            <a:r>
              <a:rPr sz="1725" b="0">
                <a:solidFill>
                  <a:srgbClr val="30C4A0"/>
                </a:solidFill>
                <a:latin typeface="IBM Plex Mono"/>
                <a:ea typeface="IBM Plex Mono"/>
                <a:cs typeface="IBM Plex Mono"/>
              </a:rPr>
              <a:t>My bachelor thesis proposal</a:t>
            </a:r>
          </a:p>
        </p:txBody>
      </p:sp>
      <p:sp>
        <p:nvSpPr>
          <p:cNvPr id="6" name="">
            <a:extLst xmlns:a="http://schemas.openxmlformats.org/drawingml/2006/main">
              <a:ext uri="{FF2B5EF4-FFF2-40B4-BE49-F238E27FC236}">
                <a16:creationId xmlns:a16="http://schemas.microsoft.com/office/drawing/2014/main" id="{384B703B-DB04-43D3-98CE-26E4CEDD4A4D}"/>
              </a:ext>
            </a:extLst>
          </p:cNvPr>
          <p:cNvSpPr>
            <a:spLocks xmlns:a="http://schemas.openxmlformats.org/drawingml/2006/main" noGrp="1"/>
          </p:cNvSpPr>
          <p:nvPr/>
        </p:nvSpPr>
        <p:spPr>
          <a:xfrm xmlns:a="http://schemas.openxmlformats.org/drawingml/2006/main">
            <a:off x="619125" y="4352925"/>
            <a:ext cx="4067175" cy="457200"/>
          </a:xfrm>
          <a:prstGeom xmlns:a="http://schemas.openxmlformats.org/drawingml/2006/main" prst="rect">
            <a:avLst/>
          </a:prstGeom>
          <a:solidFill xmlns:a="http://schemas.openxmlformats.org/drawingml/2006/main">
            <a:srgbClr val="101312"/>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7CA9C7E8-4155-4470-8751-A6894464A3A0}"/>
              </a:ext>
            </a:extLst>
          </p:cNvPr>
          <p:cNvSpPr>
            <a:spLocks xmlns:a="http://schemas.openxmlformats.org/drawingml/2006/main" noGrp="1"/>
          </p:cNvSpPr>
          <p:nvPr/>
        </p:nvSpPr>
        <p:spPr>
          <a:xfrm xmlns:a="http://schemas.openxmlformats.org/drawingml/2006/main">
            <a:off x="552450" y="4286250"/>
            <a:ext cx="4067175" cy="457200"/>
          </a:xfrm>
          <a:prstGeom xmlns:a="http://schemas.openxmlformats.org/drawingml/2006/main" prst="rect">
            <a:avLst/>
          </a:prstGeom>
          <a:solidFill xmlns:a="http://schemas.openxmlformats.org/drawingml/2006/main">
            <a:srgbClr val="E9E0CF"/>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68BC65E8-B745-446E-96E2-31DD946CCCDA}"/>
              </a:ext>
            </a:extLst>
          </p:cNvPr>
          <p:cNvSpPr>
            <a:spLocks xmlns:a="http://schemas.openxmlformats.org/drawingml/2006/main" noGrp="1"/>
          </p:cNvSpPr>
          <p:nvPr/>
        </p:nvSpPr>
        <p:spPr>
          <a:xfrm xmlns:a="http://schemas.openxmlformats.org/drawingml/2006/main">
            <a:off x="695325" y="4352925"/>
            <a:ext cx="37814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1">
                <a:solidFill>
                  <a:srgbClr val="101312"/>
                </a:solidFill>
                <a:latin typeface="Barlow Condensed"/>
                <a:ea typeface="Barlow Condensed"/>
                <a:cs typeface="Barlow Condensed"/>
              </a:defRPr>
            </a:defPPr>
          </a:lstStyle>
          <a:p xmlns:a="http://schemas.openxmlformats.org/drawingml/2006/main">
            <a:pPr>
              <a:defRPr sz="2475" b="1">
                <a:solidFill>
                  <a:srgbClr val="101312"/>
                </a:solidFill>
                <a:latin typeface="Barlow Condensed"/>
                <a:ea typeface="Barlow Condensed"/>
                <a:cs typeface="Barlow Condensed"/>
              </a:defRPr>
            </a:pPr>
            <a:r>
              <a:rPr sz="2475" b="1">
                <a:solidFill>
                  <a:srgbClr val="101312"/>
                </a:solidFill>
                <a:latin typeface="Barlow Condensed"/>
                <a:ea typeface="Barlow Condensed"/>
                <a:cs typeface="Barlow Condensed"/>
              </a:rPr>
              <a:t>Iraq Economic Observatory</a:t>
            </a:r>
          </a:p>
        </p:txBody>
      </p:sp>
      <p:sp>
        <p:nvSpPr>
          <p:cNvPr id="9" name="">
            <a:extLst xmlns:a="http://schemas.openxmlformats.org/drawingml/2006/main">
              <a:ext uri="{FF2B5EF4-FFF2-40B4-BE49-F238E27FC236}">
                <a16:creationId xmlns:a16="http://schemas.microsoft.com/office/drawing/2014/main" id="{9912B6DF-9168-4CE2-A66C-200A38DF0BA0}"/>
              </a:ext>
            </a:extLst>
          </p:cNvPr>
          <p:cNvSpPr>
            <a:spLocks xmlns:a="http://schemas.openxmlformats.org/drawingml/2006/main" noGrp="1"/>
          </p:cNvSpPr>
          <p:nvPr/>
        </p:nvSpPr>
        <p:spPr>
          <a:xfrm xmlns:a="http://schemas.openxmlformats.org/drawingml/2006/main">
            <a:off x="552450" y="4981575"/>
            <a:ext cx="43243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E9E0CF"/>
                </a:solidFill>
                <a:latin typeface="Barlow Condensed"/>
                <a:ea typeface="Barlow Condensed"/>
                <a:cs typeface="Barlow Condensed"/>
              </a:defRPr>
            </a:defPPr>
          </a:lstStyle>
          <a:p xmlns:a="http://schemas.openxmlformats.org/drawingml/2006/main">
            <a:pPr>
              <a:defRPr sz="2400" b="0">
                <a:solidFill>
                  <a:srgbClr val="E9E0CF"/>
                </a:solidFill>
                <a:latin typeface="Barlow Condensed"/>
                <a:ea typeface="Barlow Condensed"/>
                <a:cs typeface="Barlow Condensed"/>
              </a:defRPr>
            </a:pPr>
            <a:r>
              <a:rPr sz="2400" b="0">
                <a:solidFill>
                  <a:srgbClr val="E9E0CF"/>
                </a:solidFill>
                <a:latin typeface="Barlow Condensed"/>
                <a:ea typeface="Barlow Condensed"/>
                <a:cs typeface="Barlow Condensed"/>
              </a:rPr>
              <a:t>I want to understand the economy</a:t>
            </a:r>
          </a:p>
          <a:p xmlns:a="http://schemas.openxmlformats.org/drawingml/2006/main">
            <a:pPr>
              <a:defRPr sz="2400" b="0">
                <a:solidFill>
                  <a:srgbClr val="E9E0CF"/>
                </a:solidFill>
                <a:latin typeface="Barlow Condensed"/>
                <a:ea typeface="Barlow Condensed"/>
                <a:cs typeface="Barlow Condensed"/>
              </a:defRPr>
            </a:pPr>
            <a:r>
              <a:rPr sz="2400" b="0">
                <a:solidFill>
                  <a:srgbClr val="E9E0CF"/>
                </a:solidFill>
                <a:latin typeface="Barlow Condensed"/>
                <a:ea typeface="Barlow Condensed"/>
                <a:cs typeface="Barlow Condensed"/>
              </a:rPr>
              <a:t>and build a tool that helps me explore it.</a:t>
            </a:r>
          </a:p>
        </p:txBody>
      </p:sp>
      <p:sp>
        <p:nvSpPr>
          <p:cNvPr id="10" name="">
            <a:extLst xmlns:a="http://schemas.openxmlformats.org/drawingml/2006/main">
              <a:ext uri="{FF2B5EF4-FFF2-40B4-BE49-F238E27FC236}">
                <a16:creationId xmlns:a16="http://schemas.microsoft.com/office/drawing/2014/main" id="{AC023946-EF82-44B3-9B35-28648FC23610}"/>
              </a:ext>
            </a:extLst>
          </p:cNvPr>
          <p:cNvSpPr>
            <a:spLocks xmlns:a="http://schemas.openxmlformats.org/drawingml/2006/main" noGrp="1"/>
          </p:cNvSpPr>
          <p:nvPr/>
        </p:nvSpPr>
        <p:spPr>
          <a:xfrm xmlns:a="http://schemas.openxmlformats.org/drawingml/2006/main">
            <a:off x="552450" y="6267450"/>
            <a:ext cx="10191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E9E0CF"/>
                </a:solidFill>
                <a:latin typeface="IBM Plex Mono"/>
                <a:ea typeface="IBM Plex Mono"/>
                <a:cs typeface="IBM Plex Mono"/>
              </a:defRPr>
            </a:defPPr>
          </a:lstStyle>
          <a:p xmlns:a="http://schemas.openxmlformats.org/drawingml/2006/main">
            <a:pPr>
              <a:defRPr sz="1500" b="0">
                <a:solidFill>
                  <a:srgbClr val="E9E0CF"/>
                </a:solidFill>
                <a:latin typeface="IBM Plex Mono"/>
                <a:ea typeface="IBM Plex Mono"/>
                <a:cs typeface="IBM Plex Mono"/>
              </a:defRPr>
            </a:pPr>
            <a:r>
              <a:rPr sz="1500" b="0">
                <a:solidFill>
                  <a:srgbClr val="E9E0CF"/>
                </a:solidFill>
                <a:latin typeface="IBM Plex Mono"/>
                <a:ea typeface="IBM Plex Mono"/>
                <a:cs typeface="IBM Plex Mono"/>
              </a:rPr>
              <a:t>Nooruldeen Al Sammarraie</a:t>
            </a:r>
          </a:p>
          <a:p xmlns:a="http://schemas.openxmlformats.org/drawingml/2006/main">
            <a:pPr>
              <a:defRPr sz="1500" b="0">
                <a:solidFill>
                  <a:srgbClr val="E9E0CF"/>
                </a:solidFill>
                <a:latin typeface="IBM Plex Mono"/>
                <a:ea typeface="IBM Plex Mono"/>
                <a:cs typeface="IBM Plex Mono"/>
              </a:defRPr>
            </a:pPr>
            <a:r>
              <a:rPr sz="1500" b="0">
                <a:solidFill>
                  <a:srgbClr val="E9E0CF"/>
                </a:solidFill>
                <a:latin typeface="IBM Plex Mono"/>
                <a:ea typeface="IBM Plex Mono"/>
                <a:cs typeface="IBM Plex Mono"/>
              </a:rPr>
              <a:t>ASE · Economic Informatics in English</a:t>
            </a:r>
          </a:p>
        </p:txBody>
      </p:sp>
    </p:spTree>
    <p:extLst>
      <p:ext uri="{BB962C8B-B14F-4D97-AF65-F5344CB8AC3E}">
        <p14:creationId xmlns:p14="http://schemas.microsoft.com/office/powerpoint/2010/main" val="1111643202"/>
      </p:ext>
    </p:extLst>
  </p:cSld>
</p:sld>
</file>

<file path=ppt/slides/slide2.xml><?xml version="1.0" encoding="utf-8"?>
<p:sld xmlns:p="http://schemas.openxmlformats.org/presentationml/2006/main">
  <p:cSld>
    <p:bg>
      <p:bgPr>
        <a:solidFill xmlns:a="http://schemas.openxmlformats.org/drawingml/2006/main">
          <a:srgbClr val="E9E0C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9F32016C-0A51-43C0-87FC-2DD39D7FE31B}"/>
              </a:ext>
            </a:extLst>
          </p:cNvPr>
          <p:cNvSpPr>
            <a:spLocks xmlns:a="http://schemas.openxmlformats.org/drawingml/2006/main" noGrp="1"/>
          </p:cNvSpPr>
          <p:nvPr/>
        </p:nvSpPr>
        <p:spPr>
          <a:xfrm xmlns:a="http://schemas.openxmlformats.org/drawingml/2006/main">
            <a:off x="533400" y="428625"/>
            <a:ext cx="10953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01312"/>
                </a:solidFill>
                <a:latin typeface="Roboto Slab"/>
                <a:ea typeface="Roboto Slab"/>
                <a:cs typeface="Roboto Slab"/>
              </a:defRPr>
            </a:defPPr>
          </a:lstStyle>
          <a:p xmlns:a="http://schemas.openxmlformats.org/drawingml/2006/main">
            <a:pPr>
              <a:defRPr sz="3225" b="1">
                <a:solidFill>
                  <a:srgbClr val="101312"/>
                </a:solidFill>
                <a:latin typeface="Roboto Slab"/>
                <a:ea typeface="Roboto Slab"/>
                <a:cs typeface="Roboto Slab"/>
              </a:defRPr>
            </a:pPr>
            <a:r>
              <a:rPr sz="3225" b="1">
                <a:solidFill>
                  <a:srgbClr val="101312"/>
                </a:solidFill>
                <a:latin typeface="Roboto Slab"/>
                <a:ea typeface="Roboto Slab"/>
                <a:cs typeface="Roboto Slab"/>
              </a:rPr>
              <a:t>Why this matters to me</a:t>
            </a:r>
          </a:p>
        </p:txBody>
      </p:sp>
      <p:sp>
        <p:nvSpPr>
          <p:cNvPr id="2" name="">
            <a:extLst xmlns:a="http://schemas.openxmlformats.org/drawingml/2006/main">
              <a:ext uri="{FF2B5EF4-FFF2-40B4-BE49-F238E27FC236}">
                <a16:creationId xmlns:a16="http://schemas.microsoft.com/office/drawing/2014/main" id="{1A546981-39EF-439D-BB69-32A94FCD322B}"/>
              </a:ext>
            </a:extLst>
          </p:cNvPr>
          <p:cNvSpPr>
            <a:spLocks xmlns:a="http://schemas.openxmlformats.org/drawingml/2006/main" noGrp="1"/>
          </p:cNvSpPr>
          <p:nvPr/>
        </p:nvSpPr>
        <p:spPr>
          <a:xfrm xmlns:a="http://schemas.openxmlformats.org/drawingml/2006/main">
            <a:off x="11325225" y="6362700"/>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74263C"/>
                </a:solidFill>
                <a:latin typeface="IBM Plex Mono"/>
                <a:ea typeface="IBM Plex Mono"/>
                <a:cs typeface="IBM Plex Mono"/>
              </a:defRPr>
            </a:defPPr>
          </a:lstStyle>
          <a:p xmlns:a="http://schemas.openxmlformats.org/drawingml/2006/main">
            <a:pPr>
              <a:defRPr sz="1275" b="0">
                <a:solidFill>
                  <a:srgbClr val="74263C"/>
                </a:solidFill>
                <a:latin typeface="IBM Plex Mono"/>
                <a:ea typeface="IBM Plex Mono"/>
                <a:cs typeface="IBM Plex Mono"/>
              </a:defRPr>
            </a:pPr>
            <a:r>
              <a:rPr sz="1275" b="0">
                <a:solidFill>
                  <a:srgbClr val="74263C"/>
                </a:solidFill>
                <a:latin typeface="IBM Plex Mono"/>
                <a:ea typeface="IBM Plex Mono"/>
                <a:cs typeface="IBM Plex Mono"/>
              </a:rPr>
              <a:t>02</a:t>
            </a:r>
          </a:p>
        </p:txBody>
      </p:sp>
      <p:sp>
        <p:nvSpPr>
          <p:cNvPr id="3" name="">
            <a:extLst xmlns:a="http://schemas.openxmlformats.org/drawingml/2006/main">
              <a:ext uri="{FF2B5EF4-FFF2-40B4-BE49-F238E27FC236}">
                <a16:creationId xmlns:a16="http://schemas.microsoft.com/office/drawing/2014/main" id="{2E25D424-630D-4B50-B534-67B6CD9EF0FE}"/>
              </a:ext>
            </a:extLst>
          </p:cNvPr>
          <p:cNvSpPr>
            <a:spLocks xmlns:a="http://schemas.openxmlformats.org/drawingml/2006/main" noGrp="1"/>
          </p:cNvSpPr>
          <p:nvPr/>
        </p:nvSpPr>
        <p:spPr>
          <a:xfrm xmlns:a="http://schemas.openxmlformats.org/drawingml/2006/main">
            <a:off x="6076950" y="1657350"/>
            <a:ext cx="5553075" cy="4286250"/>
          </a:xfrm>
          <a:prstGeom xmlns:a="http://schemas.openxmlformats.org/drawingml/2006/main" prst="rect">
            <a:avLst/>
          </a:prstGeom>
          <a:solidFill xmlns:a="http://schemas.openxmlformats.org/drawingml/2006/main">
            <a:srgbClr val="74263C"/>
          </a:solidFill>
          <a:ln xmlns:a="http://schemas.openxmlformats.org/drawingml/2006/main" w="0">
            <a:noFill/>
          </a:ln>
        </p:spPr>
      </p:sp>
      <p:pic>
        <p:nvPicPr>
          <p:cNvPr id="4" name="">
            <a:extLst xmlns:a="http://schemas.openxmlformats.org/drawingml/2006/main">
              <a:ext uri="{FF2B5EF4-FFF2-40B4-BE49-F238E27FC236}">
                <a16:creationId xmlns:a16="http://schemas.microsoft.com/office/drawing/2014/main" id="{2D889196-9900-4858-AFAF-0B1E286CB3CE}"/>
              </a:ext>
            </a:extLst>
          </p:cNvPr>
          <p:cNvPicPr>
            <a:picLocks xmlns:a="http://schemas.openxmlformats.org/drawingml/2006/main" noChangeAspect="1"/>
          </p:cNvPicPr>
          <p:nvPr/>
        </p:nvPicPr>
        <p:blipFill>
          <a:blip xmlns:r="http://schemas.openxmlformats.org/officeDocument/2006/relationships" xmlns:a="http://schemas.openxmlformats.org/drawingml/2006/main" r:embed="Rd9f18bddfd5f4a1f"/>
          <a:srcRect xmlns:a="http://schemas.openxmlformats.org/drawingml/2006/main" l="9419" t="0" r="9419" b="0"/>
          <a:stretch xmlns:a="http://schemas.openxmlformats.org/drawingml/2006/main">
            <a:fillRect l="0" t="0" r="0" b="0"/>
          </a:stretch>
        </p:blipFill>
        <p:spPr>
          <a:xfrm xmlns:a="http://schemas.openxmlformats.org/drawingml/2006/main">
            <a:off x="6238875" y="1495425"/>
            <a:ext cx="5219700" cy="42862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0269985F-ABD4-4FD6-97C0-2FEFC303BC69}"/>
              </a:ext>
            </a:extLst>
          </p:cNvPr>
          <p:cNvSpPr>
            <a:spLocks xmlns:a="http://schemas.openxmlformats.org/drawingml/2006/main" noGrp="1"/>
          </p:cNvSpPr>
          <p:nvPr/>
        </p:nvSpPr>
        <p:spPr>
          <a:xfrm xmlns:a="http://schemas.openxmlformats.org/drawingml/2006/main">
            <a:off x="533400" y="1724025"/>
            <a:ext cx="5295900" cy="2181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75" b="1">
                <a:solidFill>
                  <a:srgbClr val="101312"/>
                </a:solidFill>
                <a:latin typeface="Roboto Slab"/>
                <a:ea typeface="Roboto Slab"/>
                <a:cs typeface="Roboto Slab"/>
              </a:defRPr>
            </a:defPPr>
          </a:lstStyle>
          <a:p xmlns:a="http://schemas.openxmlformats.org/drawingml/2006/main">
            <a:pPr>
              <a:defRPr sz="3375" b="1">
                <a:solidFill>
                  <a:srgbClr val="101312"/>
                </a:solidFill>
                <a:latin typeface="Roboto Slab"/>
                <a:ea typeface="Roboto Slab"/>
                <a:cs typeface="Roboto Slab"/>
              </a:defRPr>
            </a:pPr>
            <a:r>
              <a:rPr sz="3375" b="1">
                <a:solidFill>
                  <a:srgbClr val="101312"/>
                </a:solidFill>
                <a:latin typeface="Roboto Slab"/>
                <a:ea typeface="Roboto Slab"/>
                <a:cs typeface="Roboto Slab"/>
              </a:rPr>
              <a:t>I grew up in Iraq.</a:t>
            </a:r>
          </a:p>
          <a:p xmlns:a="http://schemas.openxmlformats.org/drawingml/2006/main">
            <a:pPr>
              <a:defRPr sz="3375" b="1">
                <a:solidFill>
                  <a:srgbClr val="101312"/>
                </a:solidFill>
                <a:latin typeface="Roboto Slab"/>
                <a:ea typeface="Roboto Slab"/>
                <a:cs typeface="Roboto Slab"/>
              </a:defRPr>
            </a:pPr>
            <a:r>
              <a:rPr sz="3375" b="1">
                <a:solidFill>
                  <a:srgbClr val="101312"/>
                </a:solidFill>
                <a:latin typeface="Roboto Slab"/>
                <a:ea typeface="Roboto Slab"/>
                <a:cs typeface="Roboto Slab"/>
              </a:rPr>
              <a:t>I want to understand</a:t>
            </a:r>
          </a:p>
          <a:p xmlns:a="http://schemas.openxmlformats.org/drawingml/2006/main">
            <a:pPr>
              <a:defRPr sz="3375" b="1">
                <a:solidFill>
                  <a:srgbClr val="101312"/>
                </a:solidFill>
                <a:latin typeface="Roboto Slab"/>
                <a:ea typeface="Roboto Slab"/>
                <a:cs typeface="Roboto Slab"/>
              </a:defRPr>
            </a:pPr>
            <a:r>
              <a:rPr sz="3375" b="1">
                <a:solidFill>
                  <a:srgbClr val="101312"/>
                </a:solidFill>
                <a:latin typeface="Roboto Slab"/>
                <a:ea typeface="Roboto Slab"/>
                <a:cs typeface="Roboto Slab"/>
              </a:rPr>
              <a:t>what the numbers</a:t>
            </a:r>
          </a:p>
          <a:p xmlns:a="http://schemas.openxmlformats.org/drawingml/2006/main">
            <a:pPr>
              <a:defRPr sz="3375" b="1">
                <a:solidFill>
                  <a:srgbClr val="101312"/>
                </a:solidFill>
                <a:latin typeface="Roboto Slab"/>
                <a:ea typeface="Roboto Slab"/>
                <a:cs typeface="Roboto Slab"/>
              </a:defRPr>
            </a:pPr>
            <a:r>
              <a:rPr sz="3375" b="1">
                <a:solidFill>
                  <a:srgbClr val="101312"/>
                </a:solidFill>
                <a:latin typeface="Roboto Slab"/>
                <a:ea typeface="Roboto Slab"/>
                <a:cs typeface="Roboto Slab"/>
              </a:rPr>
              <a:t>can actually tell me.</a:t>
            </a:r>
          </a:p>
        </p:txBody>
      </p:sp>
      <p:sp>
        <p:nvSpPr>
          <p:cNvPr id="6" name="">
            <a:extLst xmlns:a="http://schemas.openxmlformats.org/drawingml/2006/main">
              <a:ext uri="{FF2B5EF4-FFF2-40B4-BE49-F238E27FC236}">
                <a16:creationId xmlns:a16="http://schemas.microsoft.com/office/drawing/2014/main" id="{F73295F4-0189-4921-9501-EC72ED01BAAD}"/>
              </a:ext>
            </a:extLst>
          </p:cNvPr>
          <p:cNvSpPr>
            <a:spLocks xmlns:a="http://schemas.openxmlformats.org/drawingml/2006/main" noGrp="1"/>
          </p:cNvSpPr>
          <p:nvPr/>
        </p:nvSpPr>
        <p:spPr>
          <a:xfrm xmlns:a="http://schemas.openxmlformats.org/drawingml/2006/main">
            <a:off x="552450" y="4352925"/>
            <a:ext cx="5000625"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01312"/>
                </a:solidFill>
                <a:latin typeface="Barlow Condensed"/>
                <a:ea typeface="Barlow Condensed"/>
                <a:cs typeface="Barlow Condensed"/>
              </a:defRPr>
            </a:defPPr>
          </a:lstStyle>
          <a:p xmlns:a="http://schemas.openxmlformats.org/drawingml/2006/main">
            <a:pPr>
              <a:defRPr sz="2400" b="0">
                <a:solidFill>
                  <a:srgbClr val="101312"/>
                </a:solidFill>
                <a:latin typeface="Barlow Condensed"/>
                <a:ea typeface="Barlow Condensed"/>
                <a:cs typeface="Barlow Condensed"/>
              </a:defRPr>
            </a:pPr>
            <a:r>
              <a:rPr sz="2400" b="0">
                <a:solidFill>
                  <a:srgbClr val="101312"/>
                </a:solidFill>
                <a:latin typeface="Barlow Condensed"/>
                <a:ea typeface="Barlow Condensed"/>
                <a:cs typeface="Barlow Condensed"/>
              </a:rPr>
              <a:t>Programming lets me build the tool.</a:t>
            </a:r>
          </a:p>
          <a:p xmlns:a="http://schemas.openxmlformats.org/drawingml/2006/main">
            <a:pPr>
              <a:defRPr sz="2400" b="0">
                <a:solidFill>
                  <a:srgbClr val="101312"/>
                </a:solidFill>
                <a:latin typeface="Barlow Condensed"/>
                <a:ea typeface="Barlow Condensed"/>
                <a:cs typeface="Barlow Condensed"/>
              </a:defRPr>
            </a:pPr>
            <a:r>
              <a:rPr sz="2400" b="0">
                <a:solidFill>
                  <a:srgbClr val="101312"/>
                </a:solidFill>
                <a:latin typeface="Barlow Condensed"/>
                <a:ea typeface="Barlow Condensed"/>
                <a:cs typeface="Barlow Condensed"/>
              </a:rPr>
              <a:t>Statistics helps me question the results.</a:t>
            </a:r>
          </a:p>
        </p:txBody>
      </p:sp>
      <p:sp>
        <p:nvSpPr>
          <p:cNvPr id="7" name="">
            <a:extLst xmlns:a="http://schemas.openxmlformats.org/drawingml/2006/main">
              <a:ext uri="{FF2B5EF4-FFF2-40B4-BE49-F238E27FC236}">
                <a16:creationId xmlns:a16="http://schemas.microsoft.com/office/drawing/2014/main" id="{7C946F5F-261B-4F30-B97A-94E629B44AAD}"/>
              </a:ext>
            </a:extLst>
          </p:cNvPr>
          <p:cNvSpPr>
            <a:spLocks xmlns:a="http://schemas.openxmlformats.org/drawingml/2006/main" noGrp="1"/>
          </p:cNvSpPr>
          <p:nvPr/>
        </p:nvSpPr>
        <p:spPr>
          <a:xfrm xmlns:a="http://schemas.openxmlformats.org/drawingml/2006/main">
            <a:off x="619125" y="5648325"/>
            <a:ext cx="5076825" cy="457200"/>
          </a:xfrm>
          <a:prstGeom xmlns:a="http://schemas.openxmlformats.org/drawingml/2006/main" prst="rect">
            <a:avLst/>
          </a:prstGeom>
          <a:solidFill xmlns:a="http://schemas.openxmlformats.org/drawingml/2006/main">
            <a:srgbClr val="101312"/>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8765F893-9CD3-4D37-BB3D-9CC60BF0C17D}"/>
              </a:ext>
            </a:extLst>
          </p:cNvPr>
          <p:cNvSpPr>
            <a:spLocks xmlns:a="http://schemas.openxmlformats.org/drawingml/2006/main" noGrp="1"/>
          </p:cNvSpPr>
          <p:nvPr/>
        </p:nvSpPr>
        <p:spPr>
          <a:xfrm xmlns:a="http://schemas.openxmlformats.org/drawingml/2006/main">
            <a:off x="552450" y="5581650"/>
            <a:ext cx="5076825" cy="457200"/>
          </a:xfrm>
          <a:prstGeom xmlns:a="http://schemas.openxmlformats.org/drawingml/2006/main" prst="rect">
            <a:avLst/>
          </a:prstGeom>
          <a:solidFill xmlns:a="http://schemas.openxmlformats.org/drawingml/2006/main">
            <a:srgbClr val="74263C"/>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B95AA36E-198F-44D3-BBB2-385188CE4A87}"/>
              </a:ext>
            </a:extLst>
          </p:cNvPr>
          <p:cNvSpPr>
            <a:spLocks xmlns:a="http://schemas.openxmlformats.org/drawingml/2006/main" noGrp="1"/>
          </p:cNvSpPr>
          <p:nvPr/>
        </p:nvSpPr>
        <p:spPr>
          <a:xfrm xmlns:a="http://schemas.openxmlformats.org/drawingml/2006/main">
            <a:off x="695325" y="5648325"/>
            <a:ext cx="47910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E9E0CF"/>
                </a:solidFill>
                <a:latin typeface="Barlow Condensed"/>
                <a:ea typeface="Barlow Condensed"/>
                <a:cs typeface="Barlow Condensed"/>
              </a:defRPr>
            </a:defPPr>
          </a:lstStyle>
          <a:p xmlns:a="http://schemas.openxmlformats.org/drawingml/2006/main">
            <a:pPr>
              <a:defRPr sz="2175" b="1">
                <a:solidFill>
                  <a:srgbClr val="E9E0CF"/>
                </a:solidFill>
                <a:latin typeface="Barlow Condensed"/>
                <a:ea typeface="Barlow Condensed"/>
                <a:cs typeface="Barlow Condensed"/>
              </a:defRPr>
            </a:pPr>
            <a:r>
              <a:rPr sz="2175" b="1">
                <a:solidFill>
                  <a:srgbClr val="E9E0CF"/>
                </a:solidFill>
                <a:latin typeface="Barlow Condensed"/>
                <a:ea typeface="Barlow Condensed"/>
                <a:cs typeface="Barlow Condensed"/>
              </a:rPr>
              <a:t>A project I want to keep developing</a:t>
            </a:r>
          </a:p>
        </p:txBody>
      </p:sp>
    </p:spTree>
    <p:extLst>
      <p:ext uri="{BB962C8B-B14F-4D97-AF65-F5344CB8AC3E}">
        <p14:creationId xmlns:p14="http://schemas.microsoft.com/office/powerpoint/2010/main" val="1855881383"/>
      </p:ext>
    </p:extLst>
  </p:cSld>
</p:sld>
</file>

<file path=ppt/slides/slide3.xml><?xml version="1.0" encoding="utf-8"?>
<p:sld xmlns:p="http://schemas.openxmlformats.org/presentationml/2006/main">
  <p:cSld>
    <p:bg>
      <p:bgPr>
        <a:solidFill xmlns:a="http://schemas.openxmlformats.org/drawingml/2006/main">
          <a:srgbClr val="101514"/>
        </a:solidFill>
      </p:bgPr>
    </p:bg>
    <p:spTree>
      <p:nvGrpSpPr>
        <p:cNvPr id="1" name=""/>
        <p:cNvGrpSpPr/>
        <p:nvPr/>
      </p:nvGrpSpPr>
      <p:grpSpPr>
        <a:xfrm xmlns:a="http://schemas.openxmlformats.org/drawingml/2006/main"/>
      </p:grpSpPr>
      <p:cxnSp>
        <p:nvCxnSpPr>
          <p:cNvPr id="8" name="">
            <a:extLst xmlns:a="http://schemas.openxmlformats.org/drawingml/2006/main">
              <a:ext uri="{FF2B5EF4-FFF2-40B4-BE49-F238E27FC236}">
                <a16:creationId xmlns:a16="http://schemas.microsoft.com/office/drawing/2014/main" id="{23F63607-9443-4A2A-BE51-4E181C5BB07D}"/>
              </a:ext>
            </a:extLst>
          </p:cNvPr>
          <p:cNvCxnSpPr>
            <a:stCxn xmlns:a="http://schemas.openxmlformats.org/drawingml/2006/main" id="5" idx="3"/>
            <a:endCxn xmlns:a="http://schemas.openxmlformats.org/drawingml/2006/main" id="6" idx="1"/>
          </p:cNvCxnSpPr>
          <p:nvPr/>
        </p:nvCxnSpPr>
        <p:spPr>
          <a:xfrm xmlns:a="http://schemas.openxmlformats.org/drawingml/2006/main">
            <a:off x="7791450" y="3233738"/>
            <a:ext cx="628650" cy="0"/>
          </a:xfrm>
          <a:prstGeom xmlns:a="http://schemas.openxmlformats.org/drawingml/2006/main" prst="straightConnector1">
            <a:avLst/>
          </a:prstGeom>
          <a:ln xmlns:a="http://schemas.openxmlformats.org/drawingml/2006/main" w="28575">
            <a:solidFill>
              <a:srgbClr val="30C4A0"/>
            </a:solidFill>
            <a:tailEnd type="triangle" w="sm" len="sm"/>
          </a:ln>
        </p:spPr>
      </p:cxnSp>
      <p:cxnSp>
        <p:nvCxnSpPr>
          <p:cNvPr id="7" name="">
            <a:extLst xmlns:a="http://schemas.openxmlformats.org/drawingml/2006/main">
              <a:ext uri="{FF2B5EF4-FFF2-40B4-BE49-F238E27FC236}">
                <a16:creationId xmlns:a16="http://schemas.microsoft.com/office/drawing/2014/main" id="{03357581-DC6C-4DAE-A507-10B0BC9AC686}"/>
              </a:ext>
            </a:extLst>
          </p:cNvPr>
          <p:cNvCxnSpPr>
            <a:stCxn xmlns:a="http://schemas.openxmlformats.org/drawingml/2006/main" id="4" idx="3"/>
            <a:endCxn xmlns:a="http://schemas.openxmlformats.org/drawingml/2006/main" id="5" idx="1"/>
          </p:cNvCxnSpPr>
          <p:nvPr/>
        </p:nvCxnSpPr>
        <p:spPr>
          <a:xfrm xmlns:a="http://schemas.openxmlformats.org/drawingml/2006/main">
            <a:off x="3848100" y="3233738"/>
            <a:ext cx="628650" cy="0"/>
          </a:xfrm>
          <a:prstGeom xmlns:a="http://schemas.openxmlformats.org/drawingml/2006/main" prst="straightConnector1">
            <a:avLst/>
          </a:prstGeom>
          <a:ln xmlns:a="http://schemas.openxmlformats.org/drawingml/2006/main" w="28575">
            <a:solidFill>
              <a:srgbClr val="30C4A0"/>
            </a:solidFill>
            <a:tailEnd type="triangle" w="sm" len="sm"/>
          </a:ln>
        </p:spPr>
      </p:cxnSp>
      <p:sp>
        <p:nvSpPr>
          <p:cNvPr id="11" name="">
            <a:extLst xmlns:a="http://schemas.openxmlformats.org/drawingml/2006/main">
              <a:ext uri="{FF2B5EF4-FFF2-40B4-BE49-F238E27FC236}">
                <a16:creationId xmlns:a16="http://schemas.microsoft.com/office/drawing/2014/main" id="{F38DB3CE-6637-443F-B16B-87B98779B9EB}"/>
              </a:ext>
            </a:extLst>
          </p:cNvPr>
          <p:cNvSpPr>
            <a:spLocks xmlns:a="http://schemas.openxmlformats.org/drawingml/2006/main" noGrp="1"/>
          </p:cNvSpPr>
          <p:nvPr/>
        </p:nvSpPr>
        <p:spPr>
          <a:xfrm xmlns:a="http://schemas.openxmlformats.org/drawingml/2006/main">
            <a:off x="533400" y="428625"/>
            <a:ext cx="10953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E9E0CF"/>
                </a:solidFill>
                <a:latin typeface="Roboto Slab"/>
                <a:ea typeface="Roboto Slab"/>
                <a:cs typeface="Roboto Slab"/>
              </a:defRPr>
            </a:defPPr>
          </a:lstStyle>
          <a:p xmlns:a="http://schemas.openxmlformats.org/drawingml/2006/main">
            <a:pPr>
              <a:defRPr sz="3225" b="1">
                <a:solidFill>
                  <a:srgbClr val="E9E0CF"/>
                </a:solidFill>
                <a:latin typeface="Roboto Slab"/>
                <a:ea typeface="Roboto Slab"/>
                <a:cs typeface="Roboto Slab"/>
              </a:defRPr>
            </a:pPr>
            <a:r>
              <a:rPr sz="3225" b="1">
                <a:solidFill>
                  <a:srgbClr val="E9E0CF"/>
                </a:solidFill>
                <a:latin typeface="Roboto Slab"/>
                <a:ea typeface="Roboto Slab"/>
                <a:cs typeface="Roboto Slab"/>
              </a:rPr>
              <a:t>What happens when oil income changes?</a:t>
            </a:r>
          </a:p>
        </p:txBody>
      </p:sp>
      <p:sp>
        <p:nvSpPr>
          <p:cNvPr id="2" name="">
            <a:extLst xmlns:a="http://schemas.openxmlformats.org/drawingml/2006/main">
              <a:ext uri="{FF2B5EF4-FFF2-40B4-BE49-F238E27FC236}">
                <a16:creationId xmlns:a16="http://schemas.microsoft.com/office/drawing/2014/main" id="{23C96BDE-29B8-4437-A460-6DB9E0AE40C7}"/>
              </a:ext>
            </a:extLst>
          </p:cNvPr>
          <p:cNvSpPr>
            <a:spLocks xmlns:a="http://schemas.openxmlformats.org/drawingml/2006/main" noGrp="1"/>
          </p:cNvSpPr>
          <p:nvPr/>
        </p:nvSpPr>
        <p:spPr>
          <a:xfrm xmlns:a="http://schemas.openxmlformats.org/drawingml/2006/main">
            <a:off x="11325225" y="6362700"/>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B4B3A5"/>
                </a:solidFill>
                <a:latin typeface="IBM Plex Mono"/>
                <a:ea typeface="IBM Plex Mono"/>
                <a:cs typeface="IBM Plex Mono"/>
              </a:defRPr>
            </a:defPPr>
          </a:lstStyle>
          <a:p xmlns:a="http://schemas.openxmlformats.org/drawingml/2006/main">
            <a:pPr>
              <a:defRPr sz="1275" b="0">
                <a:solidFill>
                  <a:srgbClr val="B4B3A5"/>
                </a:solidFill>
                <a:latin typeface="IBM Plex Mono"/>
                <a:ea typeface="IBM Plex Mono"/>
                <a:cs typeface="IBM Plex Mono"/>
              </a:defRPr>
            </a:pPr>
            <a:r>
              <a:rPr sz="1275" b="0">
                <a:solidFill>
                  <a:srgbClr val="B4B3A5"/>
                </a:solidFill>
                <a:latin typeface="IBM Plex Mono"/>
                <a:ea typeface="IBM Plex Mono"/>
                <a:cs typeface="IBM Plex Mono"/>
              </a:rPr>
              <a:t>03</a:t>
            </a:r>
          </a:p>
        </p:txBody>
      </p:sp>
      <p:sp>
        <p:nvSpPr>
          <p:cNvPr id="3" name="">
            <a:extLst xmlns:a="http://schemas.openxmlformats.org/drawingml/2006/main">
              <a:ext uri="{FF2B5EF4-FFF2-40B4-BE49-F238E27FC236}">
                <a16:creationId xmlns:a16="http://schemas.microsoft.com/office/drawing/2014/main" id="{E685DDB3-FAE4-4D84-888B-00133BD3537E}"/>
              </a:ext>
            </a:extLst>
          </p:cNvPr>
          <p:cNvSpPr>
            <a:spLocks xmlns:a="http://schemas.openxmlformats.org/drawingml/2006/main" noGrp="1"/>
          </p:cNvSpPr>
          <p:nvPr/>
        </p:nvSpPr>
        <p:spPr>
          <a:xfrm xmlns:a="http://schemas.openxmlformats.org/drawingml/2006/main">
            <a:off x="533400" y="1447800"/>
            <a:ext cx="1100137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30C4A0"/>
                </a:solidFill>
                <a:latin typeface="Barlow Condensed"/>
                <a:ea typeface="Barlow Condensed"/>
                <a:cs typeface="Barlow Condensed"/>
              </a:defRPr>
            </a:defPPr>
          </a:lstStyle>
          <a:p xmlns:a="http://schemas.openxmlformats.org/drawingml/2006/main">
            <a:pPr>
              <a:defRPr sz="2250" b="0">
                <a:solidFill>
                  <a:srgbClr val="30C4A0"/>
                </a:solidFill>
                <a:latin typeface="Barlow Condensed"/>
                <a:ea typeface="Barlow Condensed"/>
                <a:cs typeface="Barlow Condensed"/>
              </a:defRPr>
            </a:pPr>
            <a:r>
              <a:rPr sz="2250" b="0">
                <a:solidFill>
                  <a:srgbClr val="30C4A0"/>
                </a:solidFill>
                <a:latin typeface="Barlow Condensed"/>
                <a:ea typeface="Barlow Condensed"/>
                <a:cs typeface="Barlow Condensed"/>
              </a:rPr>
              <a:t>I use Python to connect the data, test the relationships</a:t>
            </a:r>
          </a:p>
          <a:p xmlns:a="http://schemas.openxmlformats.org/drawingml/2006/main">
            <a:pPr>
              <a:defRPr sz="2250" b="0">
                <a:solidFill>
                  <a:srgbClr val="30C4A0"/>
                </a:solidFill>
                <a:latin typeface="Barlow Condensed"/>
                <a:ea typeface="Barlow Condensed"/>
                <a:cs typeface="Barlow Condensed"/>
              </a:defRPr>
            </a:pPr>
            <a:r>
              <a:rPr sz="2250" b="0">
                <a:solidFill>
                  <a:srgbClr val="30C4A0"/>
                </a:solidFill>
                <a:latin typeface="Barlow Condensed"/>
                <a:ea typeface="Barlow Condensed"/>
                <a:cs typeface="Barlow Condensed"/>
              </a:rPr>
              <a:t>and calculate what different assumptions would mean.</a:t>
            </a:r>
          </a:p>
        </p:txBody>
      </p:sp>
      <p:sp>
        <p:nvSpPr>
          <p:cNvPr id="4" name="">
            <a:extLst xmlns:a="http://schemas.openxmlformats.org/drawingml/2006/main">
              <a:ext uri="{FF2B5EF4-FFF2-40B4-BE49-F238E27FC236}">
                <a16:creationId xmlns:a16="http://schemas.microsoft.com/office/drawing/2014/main" id="{55B27DEC-7009-4FE1-8ABA-D7CC80BAE128}"/>
              </a:ext>
            </a:extLst>
          </p:cNvPr>
          <p:cNvSpPr>
            <a:spLocks xmlns:a="http://schemas.openxmlformats.org/drawingml/2006/main" noGrp="1"/>
          </p:cNvSpPr>
          <p:nvPr/>
        </p:nvSpPr>
        <p:spPr>
          <a:xfrm xmlns:a="http://schemas.openxmlformats.org/drawingml/2006/main">
            <a:off x="533400" y="2524125"/>
            <a:ext cx="3314700" cy="1419225"/>
          </a:xfrm>
          <a:prstGeom xmlns:a="http://schemas.openxmlformats.org/drawingml/2006/main" prst="rect">
            <a:avLst/>
          </a:prstGeom>
          <a:solidFill xmlns:a="http://schemas.openxmlformats.org/drawingml/2006/main">
            <a:srgbClr val="1B2420"/>
          </a:solidFill>
          <a:ln xmlns:a="http://schemas.openxmlformats.org/drawingml/2006/main" w="14288">
            <a:solidFill>
              <a:srgbClr val="44524B"/>
            </a:solidFill>
          </a:ln>
        </p:spPr>
        <p:txBody>
          <a:bodyPr xmlns:a="http://schemas.openxmlformats.org/drawingml/2006/main" wrap="square" lIns="219075" tIns="219075" rIns="219075" bIns="219075" anchor="ctr">
            <a:noAutofit/>
          </a:bodyPr>
          <a:lstStyle xmlns:a="http://schemas.openxmlformats.org/drawingml/2006/main">
            <a:defPPr algn="ctr">
              <a:defRPr sz="2925" b="1">
                <a:solidFill>
                  <a:srgbClr val="E9E0CF"/>
                </a:solidFill>
                <a:latin typeface="Barlow Condensed"/>
                <a:ea typeface="Barlow Condensed"/>
                <a:cs typeface="Barlow Condensed"/>
              </a:defRPr>
            </a:defPPr>
          </a:lstStyle>
          <a:p xmlns:a="http://schemas.openxmlformats.org/drawingml/2006/main">
            <a:pPr algn="ctr">
              <a:defRPr sz="2925" b="1">
                <a:solidFill>
                  <a:srgbClr val="E9E0CF"/>
                </a:solidFill>
                <a:latin typeface="Barlow Condensed"/>
                <a:ea typeface="Barlow Condensed"/>
                <a:cs typeface="Barlow Condensed"/>
              </a:defRPr>
            </a:pPr>
            <a:r>
              <a:rPr sz="2925" b="1">
                <a:solidFill>
                  <a:srgbClr val="E9E0CF"/>
                </a:solidFill>
                <a:latin typeface="Barlow Condensed"/>
                <a:ea typeface="Barlow Condensed"/>
                <a:cs typeface="Barlow Condensed"/>
              </a:rPr>
              <a:t>Oil prices</a:t>
            </a:r>
          </a:p>
          <a:p xmlns:a="http://schemas.openxmlformats.org/drawingml/2006/main">
            <a:pPr algn="ctr">
              <a:defRPr sz="2925" b="1">
                <a:solidFill>
                  <a:srgbClr val="E9E0CF"/>
                </a:solidFill>
                <a:latin typeface="Barlow Condensed"/>
                <a:ea typeface="Barlow Condensed"/>
                <a:cs typeface="Barlow Condensed"/>
              </a:defRPr>
            </a:pPr>
            <a:r>
              <a:rPr sz="2925" b="1">
                <a:solidFill>
                  <a:srgbClr val="E9E0CF"/>
                </a:solidFill>
                <a:latin typeface="Barlow Condensed"/>
                <a:ea typeface="Barlow Condensed"/>
                <a:cs typeface="Barlow Condensed"/>
              </a:rPr>
              <a:t>and export volume</a:t>
            </a:r>
          </a:p>
        </p:txBody>
      </p:sp>
      <p:sp>
        <p:nvSpPr>
          <p:cNvPr id="5" name="">
            <a:extLst xmlns:a="http://schemas.openxmlformats.org/drawingml/2006/main">
              <a:ext uri="{FF2B5EF4-FFF2-40B4-BE49-F238E27FC236}">
                <a16:creationId xmlns:a16="http://schemas.microsoft.com/office/drawing/2014/main" id="{1673A76E-5F3E-49BC-8D98-C860E52B6901}"/>
              </a:ext>
            </a:extLst>
          </p:cNvPr>
          <p:cNvSpPr>
            <a:spLocks xmlns:a="http://schemas.openxmlformats.org/drawingml/2006/main" noGrp="1"/>
          </p:cNvSpPr>
          <p:nvPr/>
        </p:nvSpPr>
        <p:spPr>
          <a:xfrm xmlns:a="http://schemas.openxmlformats.org/drawingml/2006/main">
            <a:off x="4476750" y="2524125"/>
            <a:ext cx="3314700" cy="1419225"/>
          </a:xfrm>
          <a:prstGeom xmlns:a="http://schemas.openxmlformats.org/drawingml/2006/main" prst="rect">
            <a:avLst/>
          </a:prstGeom>
          <a:solidFill xmlns:a="http://schemas.openxmlformats.org/drawingml/2006/main">
            <a:srgbClr val="74263C"/>
          </a:solidFill>
          <a:ln xmlns:a="http://schemas.openxmlformats.org/drawingml/2006/main" w="14288">
            <a:solidFill>
              <a:srgbClr val="44524B"/>
            </a:solidFill>
          </a:ln>
        </p:spPr>
        <p:txBody>
          <a:bodyPr xmlns:a="http://schemas.openxmlformats.org/drawingml/2006/main" wrap="square" lIns="219075" tIns="219075" rIns="219075" bIns="219075" anchor="ctr">
            <a:noAutofit/>
          </a:bodyPr>
          <a:lstStyle xmlns:a="http://schemas.openxmlformats.org/drawingml/2006/main">
            <a:defPPr algn="ctr">
              <a:defRPr sz="2925" b="1">
                <a:solidFill>
                  <a:srgbClr val="E9E0CF"/>
                </a:solidFill>
                <a:latin typeface="Barlow Condensed"/>
                <a:ea typeface="Barlow Condensed"/>
                <a:cs typeface="Barlow Condensed"/>
              </a:defRPr>
            </a:defPPr>
          </a:lstStyle>
          <a:p xmlns:a="http://schemas.openxmlformats.org/drawingml/2006/main">
            <a:pPr algn="ctr">
              <a:defRPr sz="2925" b="1">
                <a:solidFill>
                  <a:srgbClr val="E9E0CF"/>
                </a:solidFill>
                <a:latin typeface="Barlow Condensed"/>
                <a:ea typeface="Barlow Condensed"/>
                <a:cs typeface="Barlow Condensed"/>
              </a:defRPr>
            </a:pPr>
            <a:r>
              <a:rPr sz="2925" b="1">
                <a:solidFill>
                  <a:srgbClr val="E9E0CF"/>
                </a:solidFill>
                <a:latin typeface="Barlow Condensed"/>
                <a:ea typeface="Barlow Condensed"/>
                <a:cs typeface="Barlow Condensed"/>
              </a:rPr>
              <a:t>Public</a:t>
            </a:r>
          </a:p>
          <a:p xmlns:a="http://schemas.openxmlformats.org/drawingml/2006/main">
            <a:pPr algn="ctr">
              <a:defRPr sz="2925" b="1">
                <a:solidFill>
                  <a:srgbClr val="E9E0CF"/>
                </a:solidFill>
                <a:latin typeface="Barlow Condensed"/>
                <a:ea typeface="Barlow Condensed"/>
                <a:cs typeface="Barlow Condensed"/>
              </a:defRPr>
            </a:pPr>
            <a:r>
              <a:rPr sz="2925" b="1">
                <a:solidFill>
                  <a:srgbClr val="E9E0CF"/>
                </a:solidFill>
                <a:latin typeface="Barlow Condensed"/>
                <a:ea typeface="Barlow Condensed"/>
                <a:cs typeface="Barlow Condensed"/>
              </a:rPr>
              <a:t>revenue</a:t>
            </a:r>
          </a:p>
        </p:txBody>
      </p:sp>
      <p:sp>
        <p:nvSpPr>
          <p:cNvPr id="6" name="">
            <a:extLst xmlns:a="http://schemas.openxmlformats.org/drawingml/2006/main">
              <a:ext uri="{FF2B5EF4-FFF2-40B4-BE49-F238E27FC236}">
                <a16:creationId xmlns:a16="http://schemas.microsoft.com/office/drawing/2014/main" id="{3722ADB1-4315-40C1-8EAE-581E6E104C81}"/>
              </a:ext>
            </a:extLst>
          </p:cNvPr>
          <p:cNvSpPr>
            <a:spLocks xmlns:a="http://schemas.openxmlformats.org/drawingml/2006/main" noGrp="1"/>
          </p:cNvSpPr>
          <p:nvPr/>
        </p:nvSpPr>
        <p:spPr>
          <a:xfrm xmlns:a="http://schemas.openxmlformats.org/drawingml/2006/main">
            <a:off x="8420100" y="2524125"/>
            <a:ext cx="3314700" cy="1419225"/>
          </a:xfrm>
          <a:prstGeom xmlns:a="http://schemas.openxmlformats.org/drawingml/2006/main" prst="rect">
            <a:avLst/>
          </a:prstGeom>
          <a:solidFill xmlns:a="http://schemas.openxmlformats.org/drawingml/2006/main">
            <a:srgbClr val="1B2420"/>
          </a:solidFill>
          <a:ln xmlns:a="http://schemas.openxmlformats.org/drawingml/2006/main" w="14288">
            <a:solidFill>
              <a:srgbClr val="44524B"/>
            </a:solidFill>
          </a:ln>
        </p:spPr>
        <p:txBody>
          <a:bodyPr xmlns:a="http://schemas.openxmlformats.org/drawingml/2006/main" wrap="square" lIns="219075" tIns="219075" rIns="219075" bIns="219075" anchor="ctr">
            <a:noAutofit/>
          </a:bodyPr>
          <a:lstStyle xmlns:a="http://schemas.openxmlformats.org/drawingml/2006/main">
            <a:defPPr algn="ctr">
              <a:defRPr sz="2925" b="1">
                <a:solidFill>
                  <a:srgbClr val="E9E0CF"/>
                </a:solidFill>
                <a:latin typeface="Barlow Condensed"/>
                <a:ea typeface="Barlow Condensed"/>
                <a:cs typeface="Barlow Condensed"/>
              </a:defRPr>
            </a:defPPr>
          </a:lstStyle>
          <a:p xmlns:a="http://schemas.openxmlformats.org/drawingml/2006/main">
            <a:pPr algn="ctr">
              <a:defRPr sz="2925" b="1">
                <a:solidFill>
                  <a:srgbClr val="E9E0CF"/>
                </a:solidFill>
                <a:latin typeface="Barlow Condensed"/>
                <a:ea typeface="Barlow Condensed"/>
                <a:cs typeface="Barlow Condensed"/>
              </a:defRPr>
            </a:pPr>
            <a:r>
              <a:rPr sz="2925" b="1">
                <a:solidFill>
                  <a:srgbClr val="E9E0CF"/>
                </a:solidFill>
                <a:latin typeface="Barlow Condensed"/>
                <a:ea typeface="Barlow Condensed"/>
                <a:cs typeface="Barlow Condensed"/>
              </a:rPr>
              <a:t>Spending</a:t>
            </a:r>
          </a:p>
          <a:p xmlns:a="http://schemas.openxmlformats.org/drawingml/2006/main">
            <a:pPr algn="ctr">
              <a:defRPr sz="2925" b="1">
                <a:solidFill>
                  <a:srgbClr val="E9E0CF"/>
                </a:solidFill>
                <a:latin typeface="Barlow Condensed"/>
                <a:ea typeface="Barlow Condensed"/>
                <a:cs typeface="Barlow Condensed"/>
              </a:defRPr>
            </a:pPr>
            <a:r>
              <a:rPr sz="2925" b="1">
                <a:solidFill>
                  <a:srgbClr val="E9E0CF"/>
                </a:solidFill>
                <a:latin typeface="Barlow Condensed"/>
                <a:ea typeface="Barlow Condensed"/>
                <a:cs typeface="Barlow Condensed"/>
              </a:rPr>
              <a:t>and budget balance</a:t>
            </a:r>
          </a:p>
        </p:txBody>
      </p:sp>
      <p:sp>
        <p:nvSpPr>
          <p:cNvPr id="9" name="">
            <a:extLst xmlns:a="http://schemas.openxmlformats.org/drawingml/2006/main">
              <a:ext uri="{FF2B5EF4-FFF2-40B4-BE49-F238E27FC236}">
                <a16:creationId xmlns:a16="http://schemas.microsoft.com/office/drawing/2014/main" id="{D3943AFB-4DC9-40A7-8ECF-4E78697F0752}"/>
              </a:ext>
            </a:extLst>
          </p:cNvPr>
          <p:cNvSpPr>
            <a:spLocks xmlns:a="http://schemas.openxmlformats.org/drawingml/2006/main" noGrp="1"/>
          </p:cNvSpPr>
          <p:nvPr/>
        </p:nvSpPr>
        <p:spPr>
          <a:xfrm xmlns:a="http://schemas.openxmlformats.org/drawingml/2006/main">
            <a:off x="533400" y="4448175"/>
            <a:ext cx="10477500"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075" b="0">
                <a:solidFill>
                  <a:srgbClr val="E9E0CF"/>
                </a:solidFill>
                <a:latin typeface="Barlow Condensed"/>
                <a:ea typeface="Barlow Condensed"/>
                <a:cs typeface="Barlow Condensed"/>
              </a:defRPr>
            </a:defPPr>
          </a:lstStyle>
          <a:p xmlns:a="http://schemas.openxmlformats.org/drawingml/2006/main">
            <a:pPr>
              <a:defRPr sz="3075" b="0">
                <a:solidFill>
                  <a:srgbClr val="E9E0CF"/>
                </a:solidFill>
                <a:latin typeface="Barlow Condensed"/>
                <a:ea typeface="Barlow Condensed"/>
                <a:cs typeface="Barlow Condensed"/>
              </a:defRPr>
            </a:pPr>
            <a:r>
              <a:rPr sz="3075" b="0">
                <a:solidFill>
                  <a:srgbClr val="E9E0CF"/>
                </a:solidFill>
                <a:latin typeface="Barlow Condensed"/>
                <a:ea typeface="Barlow Condensed"/>
                <a:cs typeface="Barlow Condensed"/>
              </a:rPr>
              <a:t>How exposed is Iraq’s budget,</a:t>
            </a:r>
          </a:p>
          <a:p xmlns:a="http://schemas.openxmlformats.org/drawingml/2006/main">
            <a:pPr>
              <a:defRPr sz="3075" b="0">
                <a:solidFill>
                  <a:srgbClr val="E9E0CF"/>
                </a:solidFill>
                <a:latin typeface="Barlow Condensed"/>
                <a:ea typeface="Barlow Condensed"/>
                <a:cs typeface="Barlow Condensed"/>
              </a:defRPr>
            </a:pPr>
            <a:r>
              <a:rPr sz="3075" b="0">
                <a:solidFill>
                  <a:srgbClr val="E9E0CF"/>
                </a:solidFill>
                <a:latin typeface="Barlow Condensed"/>
                <a:ea typeface="Barlow Condensed"/>
                <a:cs typeface="Barlow Condensed"/>
              </a:rPr>
              <a:t>and what does that mean for its economic outlook?</a:t>
            </a:r>
          </a:p>
        </p:txBody>
      </p:sp>
      <p:sp>
        <p:nvSpPr>
          <p:cNvPr id="10" name="">
            <a:extLst xmlns:a="http://schemas.openxmlformats.org/drawingml/2006/main">
              <a:ext uri="{FF2B5EF4-FFF2-40B4-BE49-F238E27FC236}">
                <a16:creationId xmlns:a16="http://schemas.microsoft.com/office/drawing/2014/main" id="{070FB867-EB39-4DCA-8354-EB4533B25566}"/>
              </a:ext>
            </a:extLst>
          </p:cNvPr>
          <p:cNvSpPr>
            <a:spLocks xmlns:a="http://schemas.openxmlformats.org/drawingml/2006/main" noGrp="1"/>
          </p:cNvSpPr>
          <p:nvPr/>
        </p:nvSpPr>
        <p:spPr>
          <a:xfrm xmlns:a="http://schemas.openxmlformats.org/drawingml/2006/main">
            <a:off x="533400" y="5934075"/>
            <a:ext cx="10620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B4B3A5"/>
                </a:solidFill>
                <a:latin typeface="Barlow Condensed"/>
                <a:ea typeface="Barlow Condensed"/>
                <a:cs typeface="Barlow Condensed"/>
              </a:defRPr>
            </a:defPPr>
          </a:lstStyle>
          <a:p xmlns:a="http://schemas.openxmlformats.org/drawingml/2006/main">
            <a:pPr>
              <a:defRPr sz="1725" b="0">
                <a:solidFill>
                  <a:srgbClr val="B4B3A5"/>
                </a:solidFill>
                <a:latin typeface="Barlow Condensed"/>
                <a:ea typeface="Barlow Condensed"/>
                <a:cs typeface="Barlow Condensed"/>
              </a:defRPr>
            </a:pPr>
            <a:r>
              <a:rPr sz="1725" b="0">
                <a:solidFill>
                  <a:srgbClr val="B4B3A5"/>
                </a:solidFill>
                <a:latin typeface="Barlow Condensed"/>
                <a:ea typeface="Barlow Condensed"/>
                <a:cs typeface="Barlow Condensed"/>
              </a:rPr>
              <a:t>My Python workflow checks the inputs, runs the analysis and exports the results so I can trace each conclusion.</a:t>
            </a:r>
          </a:p>
        </p:txBody>
      </p:sp>
    </p:spTree>
    <p:extLst>
      <p:ext uri="{BB962C8B-B14F-4D97-AF65-F5344CB8AC3E}">
        <p14:creationId xmlns:p14="http://schemas.microsoft.com/office/powerpoint/2010/main" val="1094591451"/>
      </p:ext>
    </p:extLst>
  </p:cSld>
</p:sld>
</file>

<file path=ppt/slides/slide4.xml><?xml version="1.0" encoding="utf-8"?>
<p:sld xmlns:p="http://schemas.openxmlformats.org/presentationml/2006/main">
  <p:cSld>
    <p:bg>
      <p:bgPr>
        <a:solidFill xmlns:a="http://schemas.openxmlformats.org/drawingml/2006/main">
          <a:srgbClr val="E9E0C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CDD7BA5-45CA-466C-981B-74469D1373EB}"/>
              </a:ext>
            </a:extLst>
          </p:cNvPr>
          <p:cNvSpPr>
            <a:spLocks xmlns:a="http://schemas.openxmlformats.org/drawingml/2006/main" noGrp="1"/>
          </p:cNvSpPr>
          <p:nvPr/>
        </p:nvSpPr>
        <p:spPr>
          <a:xfrm xmlns:a="http://schemas.openxmlformats.org/drawingml/2006/main">
            <a:off x="533400" y="428625"/>
            <a:ext cx="10953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01312"/>
                </a:solidFill>
                <a:latin typeface="Roboto Slab"/>
                <a:ea typeface="Roboto Slab"/>
                <a:cs typeface="Roboto Slab"/>
              </a:defRPr>
            </a:defPPr>
          </a:lstStyle>
          <a:p xmlns:a="http://schemas.openxmlformats.org/drawingml/2006/main">
            <a:pPr>
              <a:defRPr sz="3225" b="1">
                <a:solidFill>
                  <a:srgbClr val="101312"/>
                </a:solidFill>
                <a:latin typeface="Roboto Slab"/>
                <a:ea typeface="Roboto Slab"/>
                <a:cs typeface="Roboto Slab"/>
              </a:defRPr>
            </a:pPr>
            <a:r>
              <a:rPr sz="3225" b="1">
                <a:solidFill>
                  <a:srgbClr val="101312"/>
                </a:solidFill>
                <a:latin typeface="Roboto Slab"/>
                <a:ea typeface="Roboto Slab"/>
                <a:cs typeface="Roboto Slab"/>
              </a:rPr>
              <a:t>I have annual history and a monthly fiscal core</a:t>
            </a:r>
          </a:p>
        </p:txBody>
      </p:sp>
      <p:sp>
        <p:nvSpPr>
          <p:cNvPr id="2" name="">
            <a:extLst xmlns:a="http://schemas.openxmlformats.org/drawingml/2006/main">
              <a:ext uri="{FF2B5EF4-FFF2-40B4-BE49-F238E27FC236}">
                <a16:creationId xmlns:a16="http://schemas.microsoft.com/office/drawing/2014/main" id="{E40DA543-2500-444A-A0E6-2F7160F90820}"/>
              </a:ext>
            </a:extLst>
          </p:cNvPr>
          <p:cNvSpPr>
            <a:spLocks xmlns:a="http://schemas.openxmlformats.org/drawingml/2006/main" noGrp="1"/>
          </p:cNvSpPr>
          <p:nvPr/>
        </p:nvSpPr>
        <p:spPr>
          <a:xfrm xmlns:a="http://schemas.openxmlformats.org/drawingml/2006/main">
            <a:off x="11325225" y="6362700"/>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74263C"/>
                </a:solidFill>
                <a:latin typeface="IBM Plex Mono"/>
                <a:ea typeface="IBM Plex Mono"/>
                <a:cs typeface="IBM Plex Mono"/>
              </a:defRPr>
            </a:defPPr>
          </a:lstStyle>
          <a:p xmlns:a="http://schemas.openxmlformats.org/drawingml/2006/main">
            <a:pPr>
              <a:defRPr sz="1275" b="0">
                <a:solidFill>
                  <a:srgbClr val="74263C"/>
                </a:solidFill>
                <a:latin typeface="IBM Plex Mono"/>
                <a:ea typeface="IBM Plex Mono"/>
                <a:cs typeface="IBM Plex Mono"/>
              </a:defRPr>
            </a:pPr>
            <a:r>
              <a:rPr sz="1275" b="0">
                <a:solidFill>
                  <a:srgbClr val="74263C"/>
                </a:solidFill>
                <a:latin typeface="IBM Plex Mono"/>
                <a:ea typeface="IBM Plex Mono"/>
                <a:cs typeface="IBM Plex Mono"/>
              </a:rPr>
              <a:t>04</a:t>
            </a:r>
          </a:p>
        </p:txBody>
      </p:sp>
      <p:graphicFrame>
        <p:nvGraphicFramePr>
          <p:cNvPr id="3" name="">
            <a:extLst xmlns:a="http://schemas.openxmlformats.org/drawingml/2006/main">
              <a:ext uri="{FF2B5EF4-FFF2-40B4-BE49-F238E27FC236}">
                <a16:creationId xmlns:a16="http://schemas.microsoft.com/office/drawing/2014/main" id="{8C878402-DCD6-4122-86C8-7D4DAF59FF63}"/>
              </a:ext>
            </a:extLst>
          </p:cNvPr>
          <p:cNvGraphicFramePr/>
          <p:nvPr/>
        </p:nvGraphicFramePr>
        <p:xfrm>
          <a:off xmlns:a="http://schemas.openxmlformats.org/drawingml/2006/main" x="533400" y="1743075"/>
          <a:ext xmlns:a="http://schemas.openxmlformats.org/drawingml/2006/main" cx="11125200" cy="3371850"/>
        </p:xfrm>
        <a:graphic xmlns:a="http://schemas.openxmlformats.org/drawingml/2006/main">
          <a:graphicData uri="http://schemas.openxmlformats.org/drawingml/2006/table">
            <a:tbl>
              <a:tblPr/>
              <a:tblGrid>
                <a:gridCol w="4629150"/>
                <a:gridCol w="3486150"/>
                <a:gridCol w="3009900"/>
              </a:tblGrid>
              <a:tr h="674370">
                <a:tc>
                  <a:txBody>
                    <a:bodyPr wrap="square" lIns="171450" tIns="114300" rIns="142875" bIns="95250">
                      <a:noAutofit/>
                    </a:bodyPr>
                    <a:lstStyle/>
                    <a:p>
                      <a:r>
                        <a:rPr sz="2175" b="1">
                          <a:solidFill>
                            <a:srgbClr val="E9E0CF"/>
                          </a:solidFill>
                          <a:latin typeface="Barlow Condensed"/>
                          <a:ea typeface="Barlow Condensed"/>
                          <a:cs typeface="Barlow Condensed"/>
                        </a:rPr>
                        <a:t>What I can study</a:t>
                      </a:r>
                    </a:p>
                  </a:txBody>
                  <a:tcPr marL="91440" marR="91440" marT="45720" marB="45720">
                    <a:lnL w="9525">
                      <a:solidFill>
                        <a:srgbClr val="BCB8A9"/>
                      </a:solidFill>
                      <a:prstDash val="solid"/>
                    </a:lnL>
                    <a:lnR w="9525">
                      <a:solidFill>
                        <a:srgbClr val="BCB8A9"/>
                      </a:solidFill>
                      <a:prstDash val="solid"/>
                    </a:lnR>
                    <a:lnT w="9525">
                      <a:solidFill>
                        <a:srgbClr val="BCB8A9"/>
                      </a:solidFill>
                      <a:prstDash val="solid"/>
                    </a:lnT>
                    <a:lnB w="9525">
                      <a:solidFill>
                        <a:srgbClr val="BCB8A9"/>
                      </a:solidFill>
                      <a:prstDash val="solid"/>
                    </a:lnB>
                    <a:solidFill>
                      <a:srgbClr val="74263C"/>
                    </a:solidFill>
                  </a:tcPr>
                </a:tc>
                <a:tc>
                  <a:txBody>
                    <a:bodyPr wrap="square" lIns="171450" tIns="114300" rIns="142875" bIns="95250">
                      <a:noAutofit/>
                    </a:bodyPr>
                    <a:lstStyle/>
                    <a:p>
                      <a:r>
                        <a:rPr sz="2175" b="1">
                          <a:solidFill>
                            <a:srgbClr val="E9E0CF"/>
                          </a:solidFill>
                          <a:latin typeface="Barlow Condensed"/>
                          <a:ea typeface="Barlow Condensed"/>
                          <a:cs typeface="Barlow Condensed"/>
                        </a:rPr>
                        <a:t>Verified window</a:t>
                      </a:r>
                    </a:p>
                  </a:txBody>
                  <a:tcPr marL="91440" marR="91440" marT="45720" marB="45720">
                    <a:lnR w="9525">
                      <a:solidFill>
                        <a:srgbClr val="BCB8A9"/>
                      </a:solidFill>
                      <a:prstDash val="solid"/>
                    </a:lnR>
                    <a:lnT w="9525">
                      <a:solidFill>
                        <a:srgbClr val="BCB8A9"/>
                      </a:solidFill>
                      <a:prstDash val="solid"/>
                    </a:lnT>
                    <a:lnB w="9525">
                      <a:solidFill>
                        <a:srgbClr val="BCB8A9"/>
                      </a:solidFill>
                      <a:prstDash val="solid"/>
                    </a:lnB>
                    <a:solidFill>
                      <a:srgbClr val="74263C"/>
                    </a:solidFill>
                  </a:tcPr>
                </a:tc>
                <a:tc>
                  <a:txBody>
                    <a:bodyPr wrap="square" lIns="171450" tIns="114300" rIns="142875" bIns="95250">
                      <a:noAutofit/>
                    </a:bodyPr>
                    <a:lstStyle/>
                    <a:p>
                      <a:r>
                        <a:rPr sz="2175" b="1">
                          <a:solidFill>
                            <a:srgbClr val="E9E0CF"/>
                          </a:solidFill>
                          <a:latin typeface="Barlow Condensed"/>
                          <a:ea typeface="Barlow Condensed"/>
                          <a:cs typeface="Barlow Condensed"/>
                        </a:rPr>
                        <a:t>Source</a:t>
                      </a:r>
                    </a:p>
                  </a:txBody>
                  <a:tcPr marL="91440" marR="91440" marT="45720" marB="45720">
                    <a:lnR w="9525">
                      <a:solidFill>
                        <a:srgbClr val="BCB8A9"/>
                      </a:solidFill>
                      <a:prstDash val="solid"/>
                    </a:lnR>
                    <a:lnT w="9525">
                      <a:solidFill>
                        <a:srgbClr val="BCB8A9"/>
                      </a:solidFill>
                      <a:prstDash val="solid"/>
                    </a:lnT>
                    <a:lnB w="9525">
                      <a:solidFill>
                        <a:srgbClr val="BCB8A9"/>
                      </a:solidFill>
                      <a:prstDash val="solid"/>
                    </a:lnB>
                    <a:solidFill>
                      <a:srgbClr val="74263C"/>
                    </a:solidFill>
                  </a:tcPr>
                </a:tc>
              </a:tr>
              <a:tr h="674370">
                <a:tc>
                  <a:txBody>
                    <a:bodyPr wrap="square" lIns="171450" tIns="114300" rIns="142875" bIns="95250">
                      <a:noAutofit/>
                    </a:bodyPr>
                    <a:lstStyle/>
                    <a:p>
                      <a:r>
                        <a:rPr sz="2175" b="0">
                          <a:solidFill>
                            <a:srgbClr val="101312"/>
                          </a:solidFill>
                          <a:latin typeface="Barlow Condensed"/>
                          <a:ea typeface="Barlow Condensed"/>
                          <a:cs typeface="Barlow Condensed"/>
                        </a:rPr>
                        <a:t>Annual development context</a:t>
                      </a:r>
                    </a:p>
                  </a:txBody>
                  <a:tcPr marL="91440" marR="91440" marT="45720" marB="45720">
                    <a:lnL w="9525">
                      <a:solidFill>
                        <a:srgbClr val="BCB8A9"/>
                      </a:solidFill>
                      <a:prstDash val="solid"/>
                    </a:lnL>
                    <a:lnR w="9525">
                      <a:solidFill>
                        <a:srgbClr val="BCB8A9"/>
                      </a:solidFill>
                      <a:prstDash val="solid"/>
                    </a:lnR>
                    <a:lnB w="9525">
                      <a:solidFill>
                        <a:srgbClr val="BCB8A9"/>
                      </a:solidFill>
                      <a:prstDash val="solid"/>
                    </a:lnB>
                    <a:solidFill>
                      <a:srgbClr val="F2EDDF"/>
                    </a:solidFill>
                  </a:tcPr>
                </a:tc>
                <a:tc>
                  <a:txBody>
                    <a:bodyPr wrap="square" lIns="171450" tIns="114300" rIns="142875" bIns="95250">
                      <a:noAutofit/>
                    </a:bodyPr>
                    <a:lstStyle/>
                    <a:p>
                      <a:r>
                        <a:rPr sz="2175" b="0">
                          <a:solidFill>
                            <a:srgbClr val="101312"/>
                          </a:solidFill>
                          <a:latin typeface="Barlow Condensed"/>
                          <a:ea typeface="Barlow Condensed"/>
                          <a:cs typeface="Barlow Condensed"/>
                        </a:rPr>
                        <a:t>2003–2025</a:t>
                      </a:r>
                    </a:p>
                  </a:txBody>
                  <a:tcPr marL="91440" marR="91440" marT="45720" marB="45720">
                    <a:lnR w="9525">
                      <a:solidFill>
                        <a:srgbClr val="BCB8A9"/>
                      </a:solidFill>
                      <a:prstDash val="solid"/>
                    </a:lnR>
                    <a:lnB w="9525">
                      <a:solidFill>
                        <a:srgbClr val="BCB8A9"/>
                      </a:solidFill>
                      <a:prstDash val="solid"/>
                    </a:lnB>
                    <a:solidFill>
                      <a:srgbClr val="F2EDDF"/>
                    </a:solidFill>
                  </a:tcPr>
                </a:tc>
                <a:tc>
                  <a:txBody>
                    <a:bodyPr wrap="square" lIns="171450" tIns="114300" rIns="142875" bIns="95250">
                      <a:noAutofit/>
                    </a:bodyPr>
                    <a:lstStyle/>
                    <a:p>
                      <a:r>
                        <a:rPr sz="2175" b="0">
                          <a:solidFill>
                            <a:srgbClr val="101312"/>
                          </a:solidFill>
                          <a:latin typeface="Barlow Condensed"/>
                          <a:ea typeface="Barlow Condensed"/>
                          <a:cs typeface="Barlow Condensed"/>
                        </a:rPr>
                        <a:t>World Bank WDI</a:t>
                      </a:r>
                    </a:p>
                  </a:txBody>
                  <a:tcPr marL="91440" marR="91440" marT="45720" marB="45720">
                    <a:lnR w="9525">
                      <a:solidFill>
                        <a:srgbClr val="BCB8A9"/>
                      </a:solidFill>
                      <a:prstDash val="solid"/>
                    </a:lnR>
                    <a:lnB w="9525">
                      <a:solidFill>
                        <a:srgbClr val="BCB8A9"/>
                      </a:solidFill>
                      <a:prstDash val="solid"/>
                    </a:lnB>
                    <a:solidFill>
                      <a:srgbClr val="F2EDDF"/>
                    </a:solidFill>
                  </a:tcPr>
                </a:tc>
              </a:tr>
              <a:tr h="674370">
                <a:tc>
                  <a:txBody>
                    <a:bodyPr wrap="square" lIns="171450" tIns="114300" rIns="142875" bIns="95250">
                      <a:noAutofit/>
                    </a:bodyPr>
                    <a:lstStyle/>
                    <a:p>
                      <a:r>
                        <a:rPr sz="2175" b="0">
                          <a:solidFill>
                            <a:srgbClr val="101312"/>
                          </a:solidFill>
                          <a:latin typeface="Barlow Condensed"/>
                          <a:ea typeface="Barlow Condensed"/>
                          <a:cs typeface="Barlow Condensed"/>
                        </a:rPr>
                        <a:t>Monthly revenue, spending and balance</a:t>
                      </a:r>
                    </a:p>
                  </a:txBody>
                  <a:tcPr marL="91440" marR="91440" marT="45720" marB="45720">
                    <a:lnL w="9525">
                      <a:solidFill>
                        <a:srgbClr val="BCB8A9"/>
                      </a:solidFill>
                      <a:prstDash val="solid"/>
                    </a:lnL>
                    <a:lnR w="9525">
                      <a:solidFill>
                        <a:srgbClr val="BCB8A9"/>
                      </a:solidFill>
                      <a:prstDash val="solid"/>
                    </a:lnR>
                    <a:lnB w="9525">
                      <a:solidFill>
                        <a:srgbClr val="BCB8A9"/>
                      </a:solidFill>
                      <a:prstDash val="solid"/>
                    </a:lnB>
                    <a:solidFill>
                      <a:srgbClr val="F2EDDF"/>
                    </a:solidFill>
                  </a:tcPr>
                </a:tc>
                <a:tc>
                  <a:txBody>
                    <a:bodyPr wrap="square" lIns="171450" tIns="114300" rIns="142875" bIns="95250">
                      <a:noAutofit/>
                    </a:bodyPr>
                    <a:lstStyle/>
                    <a:p>
                      <a:r>
                        <a:rPr sz="2175" b="0">
                          <a:solidFill>
                            <a:srgbClr val="101312"/>
                          </a:solidFill>
                          <a:latin typeface="Barlow Condensed"/>
                          <a:ea typeface="Barlow Condensed"/>
                          <a:cs typeface="Barlow Condensed"/>
                        </a:rPr>
                        <a:t>Jan. 2016–June 2026</a:t>
                      </a:r>
                    </a:p>
                  </a:txBody>
                  <a:tcPr marL="91440" marR="91440" marT="45720" marB="45720">
                    <a:lnR w="9525">
                      <a:solidFill>
                        <a:srgbClr val="BCB8A9"/>
                      </a:solidFill>
                      <a:prstDash val="solid"/>
                    </a:lnR>
                    <a:lnB w="9525">
                      <a:solidFill>
                        <a:srgbClr val="BCB8A9"/>
                      </a:solidFill>
                      <a:prstDash val="solid"/>
                    </a:lnB>
                    <a:solidFill>
                      <a:srgbClr val="F2EDDF"/>
                    </a:solidFill>
                  </a:tcPr>
                </a:tc>
                <a:tc>
                  <a:txBody>
                    <a:bodyPr wrap="square" lIns="171450" tIns="114300" rIns="142875" bIns="95250">
                      <a:noAutofit/>
                    </a:bodyPr>
                    <a:lstStyle/>
                    <a:p>
                      <a:r>
                        <a:rPr sz="2175" b="0">
                          <a:solidFill>
                            <a:srgbClr val="101312"/>
                          </a:solidFill>
                          <a:latin typeface="Barlow Condensed"/>
                          <a:ea typeface="Barlow Condensed"/>
                          <a:cs typeface="Barlow Condensed"/>
                        </a:rPr>
                        <a:t>CBI archived tables</a:t>
                      </a:r>
                    </a:p>
                  </a:txBody>
                  <a:tcPr marL="91440" marR="91440" marT="45720" marB="45720">
                    <a:lnR w="9525">
                      <a:solidFill>
                        <a:srgbClr val="BCB8A9"/>
                      </a:solidFill>
                      <a:prstDash val="solid"/>
                    </a:lnR>
                    <a:lnB w="9525">
                      <a:solidFill>
                        <a:srgbClr val="BCB8A9"/>
                      </a:solidFill>
                      <a:prstDash val="solid"/>
                    </a:lnB>
                    <a:solidFill>
                      <a:srgbClr val="F2EDDF"/>
                    </a:solidFill>
                  </a:tcPr>
                </a:tc>
              </a:tr>
              <a:tr h="674370">
                <a:tc>
                  <a:txBody>
                    <a:bodyPr wrap="square" lIns="171450" tIns="114300" rIns="142875" bIns="95250">
                      <a:noAutofit/>
                    </a:bodyPr>
                    <a:lstStyle/>
                    <a:p>
                      <a:r>
                        <a:rPr sz="2175" b="0">
                          <a:solidFill>
                            <a:srgbClr val="101312"/>
                          </a:solidFill>
                          <a:latin typeface="Barlow Condensed"/>
                          <a:ea typeface="Barlow Condensed"/>
                          <a:cs typeface="Barlow Condensed"/>
                        </a:rPr>
                        <a:t>Monthly oil and mineral revenue</a:t>
                      </a:r>
                    </a:p>
                  </a:txBody>
                  <a:tcPr marL="91440" marR="91440" marT="45720" marB="45720">
                    <a:lnL w="9525">
                      <a:solidFill>
                        <a:srgbClr val="BCB8A9"/>
                      </a:solidFill>
                      <a:prstDash val="solid"/>
                    </a:lnL>
                    <a:lnR w="9525">
                      <a:solidFill>
                        <a:srgbClr val="BCB8A9"/>
                      </a:solidFill>
                      <a:prstDash val="solid"/>
                    </a:lnR>
                    <a:lnB w="9525">
                      <a:solidFill>
                        <a:srgbClr val="BCB8A9"/>
                      </a:solidFill>
                      <a:prstDash val="solid"/>
                    </a:lnB>
                    <a:solidFill>
                      <a:srgbClr val="F2EDDF"/>
                    </a:solidFill>
                  </a:tcPr>
                </a:tc>
                <a:tc>
                  <a:txBody>
                    <a:bodyPr wrap="square" lIns="171450" tIns="114300" rIns="142875" bIns="95250">
                      <a:noAutofit/>
                    </a:bodyPr>
                    <a:lstStyle/>
                    <a:p>
                      <a:r>
                        <a:rPr sz="2175" b="0">
                          <a:solidFill>
                            <a:srgbClr val="101312"/>
                          </a:solidFill>
                          <a:latin typeface="Barlow Condensed"/>
                          <a:ea typeface="Barlow Condensed"/>
                          <a:cs typeface="Barlow Condensed"/>
                        </a:rPr>
                        <a:t>Jan. 2016–Dec. 2025</a:t>
                      </a:r>
                    </a:p>
                  </a:txBody>
                  <a:tcPr marL="91440" marR="91440" marT="45720" marB="45720">
                    <a:lnR w="9525">
                      <a:solidFill>
                        <a:srgbClr val="BCB8A9"/>
                      </a:solidFill>
                      <a:prstDash val="solid"/>
                    </a:lnR>
                    <a:lnB w="9525">
                      <a:solidFill>
                        <a:srgbClr val="BCB8A9"/>
                      </a:solidFill>
                      <a:prstDash val="solid"/>
                    </a:lnB>
                    <a:solidFill>
                      <a:srgbClr val="F2EDDF"/>
                    </a:solidFill>
                  </a:tcPr>
                </a:tc>
                <a:tc>
                  <a:txBody>
                    <a:bodyPr wrap="square" lIns="171450" tIns="114300" rIns="142875" bIns="95250">
                      <a:noAutofit/>
                    </a:bodyPr>
                    <a:lstStyle/>
                    <a:p>
                      <a:r>
                        <a:rPr sz="2175" b="0">
                          <a:solidFill>
                            <a:srgbClr val="101312"/>
                          </a:solidFill>
                          <a:latin typeface="Barlow Condensed"/>
                          <a:ea typeface="Barlow Condensed"/>
                          <a:cs typeface="Barlow Condensed"/>
                        </a:rPr>
                        <a:t>CBI archived tables</a:t>
                      </a:r>
                    </a:p>
                  </a:txBody>
                  <a:tcPr marL="91440" marR="91440" marT="45720" marB="45720">
                    <a:lnR w="9525">
                      <a:solidFill>
                        <a:srgbClr val="BCB8A9"/>
                      </a:solidFill>
                      <a:prstDash val="solid"/>
                    </a:lnR>
                    <a:lnB w="9525">
                      <a:solidFill>
                        <a:srgbClr val="BCB8A9"/>
                      </a:solidFill>
                      <a:prstDash val="solid"/>
                    </a:lnB>
                    <a:solidFill>
                      <a:srgbClr val="F2EDDF"/>
                    </a:solidFill>
                  </a:tcPr>
                </a:tc>
              </a:tr>
              <a:tr h="674370">
                <a:tc>
                  <a:txBody>
                    <a:bodyPr wrap="square" lIns="171450" tIns="114300" rIns="142875" bIns="95250">
                      <a:noAutofit/>
                    </a:bodyPr>
                    <a:lstStyle/>
                    <a:p>
                      <a:r>
                        <a:rPr sz="2175" b="0">
                          <a:solidFill>
                            <a:srgbClr val="101312"/>
                          </a:solidFill>
                          <a:latin typeface="Barlow Condensed"/>
                          <a:ea typeface="Barlow Condensed"/>
                          <a:cs typeface="Barlow Condensed"/>
                        </a:rPr>
                        <a:t>Separate fiscal outlook</a:t>
                      </a:r>
                    </a:p>
                  </a:txBody>
                  <a:tcPr marL="91440" marR="91440" marT="45720" marB="45720">
                    <a:lnL w="9525">
                      <a:solidFill>
                        <a:srgbClr val="BCB8A9"/>
                      </a:solidFill>
                      <a:prstDash val="solid"/>
                    </a:lnL>
                    <a:lnR w="9525">
                      <a:solidFill>
                        <a:srgbClr val="BCB8A9"/>
                      </a:solidFill>
                      <a:prstDash val="solid"/>
                    </a:lnR>
                    <a:lnB w="9525">
                      <a:solidFill>
                        <a:srgbClr val="BCB8A9"/>
                      </a:solidFill>
                      <a:prstDash val="solid"/>
                    </a:lnB>
                    <a:solidFill>
                      <a:srgbClr val="F2EDDF"/>
                    </a:solidFill>
                  </a:tcPr>
                </a:tc>
                <a:tc>
                  <a:txBody>
                    <a:bodyPr wrap="square" lIns="171450" tIns="114300" rIns="142875" bIns="95250">
                      <a:noAutofit/>
                    </a:bodyPr>
                    <a:lstStyle/>
                    <a:p>
                      <a:r>
                        <a:rPr sz="2175" b="0">
                          <a:solidFill>
                            <a:srgbClr val="101312"/>
                          </a:solidFill>
                          <a:latin typeface="Barlow Condensed"/>
                          <a:ea typeface="Barlow Condensed"/>
                          <a:cs typeface="Barlow Condensed"/>
                        </a:rPr>
                        <a:t>2026–2031, annual projections</a:t>
                      </a:r>
                    </a:p>
                  </a:txBody>
                  <a:tcPr marL="91440" marR="91440" marT="45720" marB="45720">
                    <a:lnR w="9525">
                      <a:solidFill>
                        <a:srgbClr val="BCB8A9"/>
                      </a:solidFill>
                      <a:prstDash val="solid"/>
                    </a:lnR>
                    <a:lnB w="9525">
                      <a:solidFill>
                        <a:srgbClr val="BCB8A9"/>
                      </a:solidFill>
                      <a:prstDash val="solid"/>
                    </a:lnB>
                    <a:solidFill>
                      <a:srgbClr val="F2EDDF"/>
                    </a:solidFill>
                  </a:tcPr>
                </a:tc>
                <a:tc>
                  <a:txBody>
                    <a:bodyPr wrap="square" lIns="171450" tIns="114300" rIns="142875" bIns="95250">
                      <a:noAutofit/>
                    </a:bodyPr>
                    <a:lstStyle/>
                    <a:p>
                      <a:r>
                        <a:rPr sz="2175" b="0">
                          <a:solidFill>
                            <a:srgbClr val="101312"/>
                          </a:solidFill>
                          <a:latin typeface="Barlow Condensed"/>
                          <a:ea typeface="Barlow Condensed"/>
                          <a:cs typeface="Barlow Condensed"/>
                        </a:rPr>
                        <a:t>IMF April 2026 WEO</a:t>
                      </a:r>
                    </a:p>
                  </a:txBody>
                  <a:tcPr marL="91440" marR="91440" marT="45720" marB="45720">
                    <a:lnR w="9525">
                      <a:solidFill>
                        <a:srgbClr val="BCB8A9"/>
                      </a:solidFill>
                      <a:prstDash val="solid"/>
                    </a:lnR>
                    <a:lnB w="9525">
                      <a:solidFill>
                        <a:srgbClr val="BCB8A9"/>
                      </a:solidFill>
                      <a:prstDash val="solid"/>
                    </a:lnB>
                    <a:solidFill>
                      <a:srgbClr val="F2EDDF"/>
                    </a:solidFill>
                  </a:tcPr>
                </a:tc>
              </a:tr>
            </a:tbl>
          </a:graphicData>
        </a:graphic>
      </p:graphicFrame>
      <p:sp>
        <p:nvSpPr>
          <p:cNvPr id="4" name="">
            <a:extLst xmlns:a="http://schemas.openxmlformats.org/drawingml/2006/main">
              <a:ext uri="{FF2B5EF4-FFF2-40B4-BE49-F238E27FC236}">
                <a16:creationId xmlns:a16="http://schemas.microsoft.com/office/drawing/2014/main" id="{A6993696-2C03-49A4-A38D-6C7AC88E118D}"/>
              </a:ext>
            </a:extLst>
          </p:cNvPr>
          <p:cNvSpPr>
            <a:spLocks xmlns:a="http://schemas.openxmlformats.org/drawingml/2006/main" noGrp="1"/>
          </p:cNvSpPr>
          <p:nvPr/>
        </p:nvSpPr>
        <p:spPr>
          <a:xfrm xmlns:a="http://schemas.openxmlformats.org/drawingml/2006/main">
            <a:off x="552450" y="5429250"/>
            <a:ext cx="555307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74263C"/>
                </a:solidFill>
                <a:latin typeface="Barlow Condensed"/>
                <a:ea typeface="Barlow Condensed"/>
                <a:cs typeface="Barlow Condensed"/>
              </a:defRPr>
            </a:defPPr>
          </a:lstStyle>
          <a:p xmlns:a="http://schemas.openxmlformats.org/drawingml/2006/main">
            <a:pPr>
              <a:defRPr sz="2550" b="1">
                <a:solidFill>
                  <a:srgbClr val="74263C"/>
                </a:solidFill>
                <a:latin typeface="Barlow Condensed"/>
                <a:ea typeface="Barlow Condensed"/>
                <a:cs typeface="Barlow Condensed"/>
              </a:defRPr>
            </a:pPr>
            <a:r>
              <a:rPr sz="2550" b="1">
                <a:solidFill>
                  <a:srgbClr val="74263C"/>
                </a:solidFill>
                <a:latin typeface="Barlow Condensed"/>
                <a:ea typeface="Barlow Condensed"/>
                <a:cs typeface="Barlow Condensed"/>
              </a:rPr>
              <a:t>126 fiscal months</a:t>
            </a:r>
          </a:p>
        </p:txBody>
      </p:sp>
      <p:sp>
        <p:nvSpPr>
          <p:cNvPr id="5" name="">
            <a:extLst xmlns:a="http://schemas.openxmlformats.org/drawingml/2006/main">
              <a:ext uri="{FF2B5EF4-FFF2-40B4-BE49-F238E27FC236}">
                <a16:creationId xmlns:a16="http://schemas.microsoft.com/office/drawing/2014/main" id="{22B0708E-BB44-41A3-83DE-C5DD82385184}"/>
              </a:ext>
            </a:extLst>
          </p:cNvPr>
          <p:cNvSpPr>
            <a:spLocks xmlns:a="http://schemas.openxmlformats.org/drawingml/2006/main" noGrp="1"/>
          </p:cNvSpPr>
          <p:nvPr/>
        </p:nvSpPr>
        <p:spPr>
          <a:xfrm xmlns:a="http://schemas.openxmlformats.org/drawingml/2006/main">
            <a:off x="6572250" y="5429250"/>
            <a:ext cx="507682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74263C"/>
                </a:solidFill>
                <a:latin typeface="Barlow Condensed"/>
                <a:ea typeface="Barlow Condensed"/>
                <a:cs typeface="Barlow Condensed"/>
              </a:defRPr>
            </a:defPPr>
          </a:lstStyle>
          <a:p xmlns:a="http://schemas.openxmlformats.org/drawingml/2006/main">
            <a:pPr>
              <a:defRPr sz="2550" b="1">
                <a:solidFill>
                  <a:srgbClr val="74263C"/>
                </a:solidFill>
                <a:latin typeface="Barlow Condensed"/>
                <a:ea typeface="Barlow Condensed"/>
                <a:cs typeface="Barlow Condensed"/>
              </a:defRPr>
            </a:pPr>
            <a:r>
              <a:rPr sz="2550" b="1">
                <a:solidFill>
                  <a:srgbClr val="74263C"/>
                </a:solidFill>
                <a:latin typeface="Barlow Condensed"/>
                <a:ea typeface="Barlow Condensed"/>
                <a:cs typeface="Barlow Condensed"/>
              </a:rPr>
              <a:t>120 oil-category months</a:t>
            </a:r>
          </a:p>
        </p:txBody>
      </p:sp>
      <p:sp>
        <p:nvSpPr>
          <p:cNvPr id="6" name="">
            <a:extLst xmlns:a="http://schemas.openxmlformats.org/drawingml/2006/main">
              <a:ext uri="{FF2B5EF4-FFF2-40B4-BE49-F238E27FC236}">
                <a16:creationId xmlns:a16="http://schemas.microsoft.com/office/drawing/2014/main" id="{5480D361-093E-404E-A7AA-D142EEAC56DD}"/>
              </a:ext>
            </a:extLst>
          </p:cNvPr>
          <p:cNvSpPr>
            <a:spLocks xmlns:a="http://schemas.openxmlformats.org/drawingml/2006/main" noGrp="1"/>
          </p:cNvSpPr>
          <p:nvPr/>
        </p:nvSpPr>
        <p:spPr>
          <a:xfrm xmlns:a="http://schemas.openxmlformats.org/drawingml/2006/main">
            <a:off x="533400" y="5934075"/>
            <a:ext cx="10620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514A43"/>
                </a:solidFill>
                <a:latin typeface="Barlow Condensed"/>
                <a:ea typeface="Barlow Condensed"/>
                <a:cs typeface="Barlow Condensed"/>
              </a:defRPr>
            </a:defPPr>
          </a:lstStyle>
          <a:p xmlns:a="http://schemas.openxmlformats.org/drawingml/2006/main">
            <a:pPr>
              <a:defRPr sz="1725" b="0">
                <a:solidFill>
                  <a:srgbClr val="514A43"/>
                </a:solidFill>
                <a:latin typeface="Barlow Condensed"/>
                <a:ea typeface="Barlow Condensed"/>
                <a:cs typeface="Barlow Condensed"/>
              </a:defRPr>
            </a:pPr>
            <a:r>
              <a:rPr sz="1725" b="0">
                <a:solidFill>
                  <a:srgbClr val="514A43"/>
                </a:solidFill>
                <a:latin typeface="Barlow Condensed"/>
                <a:ea typeface="Barlow Condensed"/>
                <a:cs typeface="Barlow Condensed"/>
              </a:rPr>
              <a:t>The study still begins in 2003. I have also extracted older months from 2008, with coverage and revision checks still needed.</a:t>
            </a:r>
          </a:p>
        </p:txBody>
      </p:sp>
    </p:spTree>
    <p:extLst>
      <p:ext uri="{BB962C8B-B14F-4D97-AF65-F5344CB8AC3E}">
        <p14:creationId xmlns:p14="http://schemas.microsoft.com/office/powerpoint/2010/main" val="1770123915"/>
      </p:ext>
    </p:extLst>
  </p:cSld>
</p:sld>
</file>

<file path=ppt/slides/slide5.xml><?xml version="1.0" encoding="utf-8"?>
<p:sld xmlns:p="http://schemas.openxmlformats.org/presentationml/2006/main">
  <p:cSld>
    <p:bg>
      <p:bgPr>
        <a:solidFill xmlns:a="http://schemas.openxmlformats.org/drawingml/2006/main">
          <a:srgbClr val="101514"/>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58F71459-8E1F-46FC-A581-4462629A5EE9}"/>
              </a:ext>
            </a:extLst>
          </p:cNvPr>
          <p:cNvSpPr>
            <a:spLocks xmlns:a="http://schemas.openxmlformats.org/drawingml/2006/main" noGrp="1"/>
          </p:cNvSpPr>
          <p:nvPr/>
        </p:nvSpPr>
        <p:spPr>
          <a:xfrm xmlns:a="http://schemas.openxmlformats.org/drawingml/2006/main">
            <a:off x="533400" y="428625"/>
            <a:ext cx="10953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E9E0CF"/>
                </a:solidFill>
                <a:latin typeface="Roboto Slab"/>
                <a:ea typeface="Roboto Slab"/>
                <a:cs typeface="Roboto Slab"/>
              </a:defRPr>
            </a:defPPr>
          </a:lstStyle>
          <a:p xmlns:a="http://schemas.openxmlformats.org/drawingml/2006/main">
            <a:pPr>
              <a:defRPr sz="3225" b="1">
                <a:solidFill>
                  <a:srgbClr val="E9E0CF"/>
                </a:solidFill>
                <a:latin typeface="Roboto Slab"/>
                <a:ea typeface="Roboto Slab"/>
                <a:cs typeface="Roboto Slab"/>
              </a:defRPr>
            </a:pPr>
            <a:r>
              <a:rPr sz="3225" b="1">
                <a:solidFill>
                  <a:srgbClr val="E9E0CF"/>
                </a:solidFill>
                <a:latin typeface="Roboto Slab"/>
                <a:ea typeface="Roboto Slab"/>
                <a:cs typeface="Roboto Slab"/>
              </a:rPr>
              <a:t>The budget moved from surplus to deficit</a:t>
            </a:r>
          </a:p>
        </p:txBody>
      </p:sp>
      <p:sp>
        <p:nvSpPr>
          <p:cNvPr id="2" name="">
            <a:extLst xmlns:a="http://schemas.openxmlformats.org/drawingml/2006/main">
              <a:ext uri="{FF2B5EF4-FFF2-40B4-BE49-F238E27FC236}">
                <a16:creationId xmlns:a16="http://schemas.microsoft.com/office/drawing/2014/main" id="{EB2699C5-8837-4CD3-8BE0-E3069EB15EE5}"/>
              </a:ext>
            </a:extLst>
          </p:cNvPr>
          <p:cNvSpPr>
            <a:spLocks xmlns:a="http://schemas.openxmlformats.org/drawingml/2006/main" noGrp="1"/>
          </p:cNvSpPr>
          <p:nvPr/>
        </p:nvSpPr>
        <p:spPr>
          <a:xfrm xmlns:a="http://schemas.openxmlformats.org/drawingml/2006/main">
            <a:off x="11325225" y="6362700"/>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B4B3A5"/>
                </a:solidFill>
                <a:latin typeface="IBM Plex Mono"/>
                <a:ea typeface="IBM Plex Mono"/>
                <a:cs typeface="IBM Plex Mono"/>
              </a:defRPr>
            </a:defPPr>
          </a:lstStyle>
          <a:p xmlns:a="http://schemas.openxmlformats.org/drawingml/2006/main">
            <a:pPr>
              <a:defRPr sz="1275" b="0">
                <a:solidFill>
                  <a:srgbClr val="B4B3A5"/>
                </a:solidFill>
                <a:latin typeface="IBM Plex Mono"/>
                <a:ea typeface="IBM Plex Mono"/>
                <a:cs typeface="IBM Plex Mono"/>
              </a:defRPr>
            </a:pPr>
            <a:r>
              <a:rPr sz="1275" b="0">
                <a:solidFill>
                  <a:srgbClr val="B4B3A5"/>
                </a:solidFill>
                <a:latin typeface="IBM Plex Mono"/>
                <a:ea typeface="IBM Plex Mono"/>
                <a:cs typeface="IBM Plex Mono"/>
              </a:rPr>
              <a:t>05</a:t>
            </a:r>
          </a:p>
        </p:txBody>
      </p:sp>
      <p:graphicFrame>
        <p:nvGraphicFramePr>
          <p:cNvPr id="3" name="Chart">
            <a:extLst xmlns:a="http://schemas.openxmlformats.org/drawingml/2006/main">
              <a:ext uri="{FF2B5EF4-FFF2-40B4-BE49-F238E27FC236}">
                <a16:creationId xmlns:a16="http://schemas.microsoft.com/office/drawing/2014/main" id="{A4BAFDE4-C771-47A1-9980-82C0F3997E47}"/>
              </a:ext>
            </a:extLst>
          </p:cNvPr>
          <p:cNvGraphicFramePr/>
          <p:nvPr/>
        </p:nvGraphicFramePr>
        <p:xfrm>
          <a:off xmlns:a="http://schemas.openxmlformats.org/drawingml/2006/main" x="533400" y="1752600"/>
          <a:ext xmlns:a="http://schemas.openxmlformats.org/drawingml/2006/main" cx="11125200" cy="3333750"/>
        </p:xfrm>
        <a:graphic xmlns:a="http://schemas.openxmlformats.org/drawingml/2006/main">
          <a:graphicData uri="http://schemas.openxmlformats.org/drawingml/2006/chart">
            <c:chart xmlns:r="http://schemas.openxmlformats.org/officeDocument/2006/relationships" xmlns:c="http://schemas.openxmlformats.org/drawingml/2006/chart" r:id="Rf74dccfb37b64ba3"/>
          </a:graphicData>
        </a:graphic>
      </p:graphicFrame>
      <p:sp>
        <p:nvSpPr>
          <p:cNvPr id="4" name="">
            <a:extLst xmlns:a="http://schemas.openxmlformats.org/drawingml/2006/main">
              <a:ext uri="{FF2B5EF4-FFF2-40B4-BE49-F238E27FC236}">
                <a16:creationId xmlns:a16="http://schemas.microsoft.com/office/drawing/2014/main" id="{19337ACC-D7C2-4139-BCA1-ED915CD14361}"/>
              </a:ext>
            </a:extLst>
          </p:cNvPr>
          <p:cNvSpPr>
            <a:spLocks xmlns:a="http://schemas.openxmlformats.org/drawingml/2006/main" noGrp="1"/>
          </p:cNvSpPr>
          <p:nvPr/>
        </p:nvSpPr>
        <p:spPr>
          <a:xfrm xmlns:a="http://schemas.openxmlformats.org/drawingml/2006/main">
            <a:off x="552450" y="5219700"/>
            <a:ext cx="952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B4B3A5"/>
                </a:solidFill>
                <a:latin typeface="IBM Plex Mono"/>
                <a:ea typeface="IBM Plex Mono"/>
                <a:cs typeface="IBM Plex Mono"/>
              </a:defRPr>
            </a:defPPr>
          </a:lstStyle>
          <a:p xmlns:a="http://schemas.openxmlformats.org/drawingml/2006/main">
            <a:pPr>
              <a:defRPr sz="1950" b="0">
                <a:solidFill>
                  <a:srgbClr val="B4B3A5"/>
                </a:solidFill>
                <a:latin typeface="IBM Plex Mono"/>
                <a:ea typeface="IBM Plex Mono"/>
                <a:cs typeface="IBM Plex Mono"/>
              </a:defRPr>
            </a:pPr>
            <a:r>
              <a:rPr sz="1950" b="0">
                <a:solidFill>
                  <a:srgbClr val="B4B3A5"/>
                </a:solidFill>
                <a:latin typeface="IBM Plex Mono"/>
                <a:ea typeface="IBM Plex Mono"/>
                <a:cs typeface="IBM Plex Mono"/>
              </a:rPr>
              <a:t>2022</a:t>
            </a:r>
          </a:p>
        </p:txBody>
      </p:sp>
      <p:sp>
        <p:nvSpPr>
          <p:cNvPr id="5" name="">
            <a:extLst xmlns:a="http://schemas.openxmlformats.org/drawingml/2006/main">
              <a:ext uri="{FF2B5EF4-FFF2-40B4-BE49-F238E27FC236}">
                <a16:creationId xmlns:a16="http://schemas.microsoft.com/office/drawing/2014/main" id="{2545CCBE-4616-4741-B396-8B108D9CAC15}"/>
              </a:ext>
            </a:extLst>
          </p:cNvPr>
          <p:cNvSpPr>
            <a:spLocks xmlns:a="http://schemas.openxmlformats.org/drawingml/2006/main" noGrp="1"/>
          </p:cNvSpPr>
          <p:nvPr/>
        </p:nvSpPr>
        <p:spPr>
          <a:xfrm xmlns:a="http://schemas.openxmlformats.org/drawingml/2006/main">
            <a:off x="552450" y="5581650"/>
            <a:ext cx="29146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30C4A0"/>
                </a:solidFill>
                <a:latin typeface="Roboto Slab"/>
                <a:ea typeface="Roboto Slab"/>
                <a:cs typeface="Roboto Slab"/>
              </a:defRPr>
            </a:defPPr>
          </a:lstStyle>
          <a:p xmlns:a="http://schemas.openxmlformats.org/drawingml/2006/main">
            <a:pPr>
              <a:defRPr sz="3600" b="1">
                <a:solidFill>
                  <a:srgbClr val="30C4A0"/>
                </a:solidFill>
                <a:latin typeface="Roboto Slab"/>
                <a:ea typeface="Roboto Slab"/>
                <a:cs typeface="Roboto Slab"/>
              </a:defRPr>
            </a:pPr>
            <a:r>
              <a:rPr sz="3600" b="1">
                <a:solidFill>
                  <a:srgbClr val="30C4A0"/>
                </a:solidFill>
                <a:latin typeface="Roboto Slab"/>
                <a:ea typeface="Roboto Slab"/>
                <a:cs typeface="Roboto Slab"/>
              </a:rPr>
              <a:t>+44.74</a:t>
            </a:r>
          </a:p>
        </p:txBody>
      </p:sp>
      <p:sp>
        <p:nvSpPr>
          <p:cNvPr id="6" name="">
            <a:extLst xmlns:a="http://schemas.openxmlformats.org/drawingml/2006/main">
              <a:ext uri="{FF2B5EF4-FFF2-40B4-BE49-F238E27FC236}">
                <a16:creationId xmlns:a16="http://schemas.microsoft.com/office/drawing/2014/main" id="{8F4A0676-5394-4F86-B76F-EA27DB1713CD}"/>
              </a:ext>
            </a:extLst>
          </p:cNvPr>
          <p:cNvSpPr>
            <a:spLocks xmlns:a="http://schemas.openxmlformats.org/drawingml/2006/main" noGrp="1"/>
          </p:cNvSpPr>
          <p:nvPr/>
        </p:nvSpPr>
        <p:spPr>
          <a:xfrm xmlns:a="http://schemas.openxmlformats.org/drawingml/2006/main">
            <a:off x="5657850" y="5219700"/>
            <a:ext cx="952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B4B3A5"/>
                </a:solidFill>
                <a:latin typeface="IBM Plex Mono"/>
                <a:ea typeface="IBM Plex Mono"/>
                <a:cs typeface="IBM Plex Mono"/>
              </a:defRPr>
            </a:defPPr>
          </a:lstStyle>
          <a:p xmlns:a="http://schemas.openxmlformats.org/drawingml/2006/main">
            <a:pPr>
              <a:defRPr sz="1950" b="0">
                <a:solidFill>
                  <a:srgbClr val="B4B3A5"/>
                </a:solidFill>
                <a:latin typeface="IBM Plex Mono"/>
                <a:ea typeface="IBM Plex Mono"/>
                <a:cs typeface="IBM Plex Mono"/>
              </a:defRPr>
            </a:pPr>
            <a:r>
              <a:rPr sz="1950" b="0">
                <a:solidFill>
                  <a:srgbClr val="B4B3A5"/>
                </a:solidFill>
                <a:latin typeface="IBM Plex Mono"/>
                <a:ea typeface="IBM Plex Mono"/>
                <a:cs typeface="IBM Plex Mono"/>
              </a:rPr>
              <a:t>2025</a:t>
            </a:r>
          </a:p>
        </p:txBody>
      </p:sp>
      <p:sp>
        <p:nvSpPr>
          <p:cNvPr id="7" name="">
            <a:extLst xmlns:a="http://schemas.openxmlformats.org/drawingml/2006/main">
              <a:ext uri="{FF2B5EF4-FFF2-40B4-BE49-F238E27FC236}">
                <a16:creationId xmlns:a16="http://schemas.microsoft.com/office/drawing/2014/main" id="{377F0588-3CBA-4099-93E6-E6A9FE893732}"/>
              </a:ext>
            </a:extLst>
          </p:cNvPr>
          <p:cNvSpPr>
            <a:spLocks xmlns:a="http://schemas.openxmlformats.org/drawingml/2006/main" noGrp="1"/>
          </p:cNvSpPr>
          <p:nvPr/>
        </p:nvSpPr>
        <p:spPr>
          <a:xfrm xmlns:a="http://schemas.openxmlformats.org/drawingml/2006/main">
            <a:off x="5657850" y="5581650"/>
            <a:ext cx="29146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D18B98"/>
                </a:solidFill>
                <a:latin typeface="Roboto Slab"/>
                <a:ea typeface="Roboto Slab"/>
                <a:cs typeface="Roboto Slab"/>
              </a:defRPr>
            </a:defPPr>
          </a:lstStyle>
          <a:p xmlns:a="http://schemas.openxmlformats.org/drawingml/2006/main">
            <a:pPr>
              <a:defRPr sz="3600" b="1">
                <a:solidFill>
                  <a:srgbClr val="D18B98"/>
                </a:solidFill>
                <a:latin typeface="Roboto Slab"/>
                <a:ea typeface="Roboto Slab"/>
                <a:cs typeface="Roboto Slab"/>
              </a:defRPr>
            </a:pPr>
            <a:r>
              <a:rPr sz="3600" b="1">
                <a:solidFill>
                  <a:srgbClr val="D18B98"/>
                </a:solidFill>
                <a:latin typeface="Roboto Slab"/>
                <a:ea typeface="Roboto Slab"/>
                <a:cs typeface="Roboto Slab"/>
              </a:rPr>
              <a:t>−17.04</a:t>
            </a:r>
          </a:p>
        </p:txBody>
      </p:sp>
      <p:sp>
        <p:nvSpPr>
          <p:cNvPr id="8" name="">
            <a:extLst xmlns:a="http://schemas.openxmlformats.org/drawingml/2006/main">
              <a:ext uri="{FF2B5EF4-FFF2-40B4-BE49-F238E27FC236}">
                <a16:creationId xmlns:a16="http://schemas.microsoft.com/office/drawing/2014/main" id="{FCEDC0CE-8AA7-4706-ACFA-A0337C64725A}"/>
              </a:ext>
            </a:extLst>
          </p:cNvPr>
          <p:cNvSpPr>
            <a:spLocks xmlns:a="http://schemas.openxmlformats.org/drawingml/2006/main" noGrp="1"/>
          </p:cNvSpPr>
          <p:nvPr/>
        </p:nvSpPr>
        <p:spPr>
          <a:xfrm xmlns:a="http://schemas.openxmlformats.org/drawingml/2006/main">
            <a:off x="533400" y="6315075"/>
            <a:ext cx="106203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B4B3A5"/>
                </a:solidFill>
                <a:latin typeface="Barlow Condensed"/>
                <a:ea typeface="Barlow Condensed"/>
                <a:cs typeface="Barlow Condensed"/>
              </a:defRPr>
            </a:defPPr>
          </a:lstStyle>
          <a:p xmlns:a="http://schemas.openxmlformats.org/drawingml/2006/main">
            <a:pPr>
              <a:defRPr sz="1725" b="0">
                <a:solidFill>
                  <a:srgbClr val="B4B3A5"/>
                </a:solidFill>
                <a:latin typeface="Barlow Condensed"/>
                <a:ea typeface="Barlow Condensed"/>
                <a:cs typeface="Barlow Condensed"/>
              </a:defRPr>
            </a:pPr>
            <a:r>
              <a:rPr sz="1725" b="0">
                <a:solidFill>
                  <a:srgbClr val="B4B3A5"/>
                </a:solidFill>
                <a:latin typeface="Barlow Condensed"/>
                <a:ea typeface="Barlow Condensed"/>
                <a:cs typeface="Barlow Condensed"/>
              </a:rPr>
              <a:t>CBI recorded budget execution, 2004–2025. Balance = revenue less expenditure. Figures are preliminary and revisable.</a:t>
            </a:r>
          </a:p>
        </p:txBody>
      </p:sp>
    </p:spTree>
    <p:extLst>
      <p:ext uri="{BB962C8B-B14F-4D97-AF65-F5344CB8AC3E}">
        <p14:creationId xmlns:p14="http://schemas.microsoft.com/office/powerpoint/2010/main" val="1954068664"/>
      </p:ext>
    </p:extLst>
  </p:cSld>
</p:sld>
</file>

<file path=ppt/slides/slide6.xml><?xml version="1.0" encoding="utf-8"?>
<p:sld xmlns:p="http://schemas.openxmlformats.org/presentationml/2006/main">
  <p:cSld>
    <p:bg>
      <p:bgPr>
        <a:solidFill xmlns:a="http://schemas.openxmlformats.org/drawingml/2006/main">
          <a:srgbClr val="E9E0C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56E497C6-F998-44B3-B222-2DAA5E8E9EB8}"/>
              </a:ext>
            </a:extLst>
          </p:cNvPr>
          <p:cNvSpPr>
            <a:spLocks xmlns:a="http://schemas.openxmlformats.org/drawingml/2006/main" noGrp="1"/>
          </p:cNvSpPr>
          <p:nvPr/>
        </p:nvSpPr>
        <p:spPr>
          <a:xfrm xmlns:a="http://schemas.openxmlformats.org/drawingml/2006/main">
            <a:off x="533400" y="428625"/>
            <a:ext cx="10953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01312"/>
                </a:solidFill>
                <a:latin typeface="Roboto Slab"/>
                <a:ea typeface="Roboto Slab"/>
                <a:cs typeface="Roboto Slab"/>
              </a:defRPr>
            </a:defPPr>
          </a:lstStyle>
          <a:p xmlns:a="http://schemas.openxmlformats.org/drawingml/2006/main">
            <a:pPr>
              <a:defRPr sz="3225" b="1">
                <a:solidFill>
                  <a:srgbClr val="101312"/>
                </a:solidFill>
                <a:latin typeface="Roboto Slab"/>
                <a:ea typeface="Roboto Slab"/>
                <a:cs typeface="Roboto Slab"/>
              </a:defRPr>
            </a:pPr>
            <a:r>
              <a:rPr sz="3225" b="1">
                <a:solidFill>
                  <a:srgbClr val="101312"/>
                </a:solidFill>
                <a:latin typeface="Roboto Slab"/>
                <a:ea typeface="Roboto Slab"/>
                <a:cs typeface="Roboto Slab"/>
              </a:rPr>
              <a:t>I can track oil-related revenue each month</a:t>
            </a:r>
          </a:p>
        </p:txBody>
      </p:sp>
      <p:sp>
        <p:nvSpPr>
          <p:cNvPr id="2" name="">
            <a:extLst xmlns:a="http://schemas.openxmlformats.org/drawingml/2006/main">
              <a:ext uri="{FF2B5EF4-FFF2-40B4-BE49-F238E27FC236}">
                <a16:creationId xmlns:a16="http://schemas.microsoft.com/office/drawing/2014/main" id="{2F636055-CDE1-4598-8FB8-9E2AF0D80B22}"/>
              </a:ext>
            </a:extLst>
          </p:cNvPr>
          <p:cNvSpPr>
            <a:spLocks xmlns:a="http://schemas.openxmlformats.org/drawingml/2006/main" noGrp="1"/>
          </p:cNvSpPr>
          <p:nvPr/>
        </p:nvSpPr>
        <p:spPr>
          <a:xfrm xmlns:a="http://schemas.openxmlformats.org/drawingml/2006/main">
            <a:off x="11325225" y="6362700"/>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74263C"/>
                </a:solidFill>
                <a:latin typeface="IBM Plex Mono"/>
                <a:ea typeface="IBM Plex Mono"/>
                <a:cs typeface="IBM Plex Mono"/>
              </a:defRPr>
            </a:defPPr>
          </a:lstStyle>
          <a:p xmlns:a="http://schemas.openxmlformats.org/drawingml/2006/main">
            <a:pPr>
              <a:defRPr sz="1275" b="0">
                <a:solidFill>
                  <a:srgbClr val="74263C"/>
                </a:solidFill>
                <a:latin typeface="IBM Plex Mono"/>
                <a:ea typeface="IBM Plex Mono"/>
                <a:cs typeface="IBM Plex Mono"/>
              </a:defRPr>
            </a:pPr>
            <a:r>
              <a:rPr sz="1275" b="0">
                <a:solidFill>
                  <a:srgbClr val="74263C"/>
                </a:solidFill>
                <a:latin typeface="IBM Plex Mono"/>
                <a:ea typeface="IBM Plex Mono"/>
                <a:cs typeface="IBM Plex Mono"/>
              </a:rPr>
              <a:t>06</a:t>
            </a:r>
          </a:p>
        </p:txBody>
      </p:sp>
      <p:graphicFrame>
        <p:nvGraphicFramePr>
          <p:cNvPr id="3" name="Chart">
            <a:extLst xmlns:a="http://schemas.openxmlformats.org/drawingml/2006/main">
              <a:ext uri="{FF2B5EF4-FFF2-40B4-BE49-F238E27FC236}">
                <a16:creationId xmlns:a16="http://schemas.microsoft.com/office/drawing/2014/main" id="{73E62307-2F05-4941-B4A3-899249EFF0BA}"/>
              </a:ext>
            </a:extLst>
          </p:cNvPr>
          <p:cNvGraphicFramePr/>
          <p:nvPr/>
        </p:nvGraphicFramePr>
        <p:xfrm>
          <a:off xmlns:a="http://schemas.openxmlformats.org/drawingml/2006/main" x="533400" y="1685925"/>
          <a:ext xmlns:a="http://schemas.openxmlformats.org/drawingml/2006/main" cx="8839200" cy="3590925"/>
        </p:xfrm>
        <a:graphic xmlns:a="http://schemas.openxmlformats.org/drawingml/2006/main">
          <a:graphicData uri="http://schemas.openxmlformats.org/drawingml/2006/chart">
            <c:chart xmlns:r="http://schemas.openxmlformats.org/officeDocument/2006/relationships" xmlns:c="http://schemas.openxmlformats.org/drawingml/2006/chart" r:id="R431cc89dcde3425a"/>
          </a:graphicData>
        </a:graphic>
      </p:graphicFrame>
      <p:sp>
        <p:nvSpPr>
          <p:cNvPr id="4" name="">
            <a:extLst xmlns:a="http://schemas.openxmlformats.org/drawingml/2006/main">
              <a:ext uri="{FF2B5EF4-FFF2-40B4-BE49-F238E27FC236}">
                <a16:creationId xmlns:a16="http://schemas.microsoft.com/office/drawing/2014/main" id="{484CCB15-D76B-45CA-84D2-03DA06BF04FA}"/>
              </a:ext>
            </a:extLst>
          </p:cNvPr>
          <p:cNvSpPr>
            <a:spLocks xmlns:a="http://schemas.openxmlformats.org/drawingml/2006/main" noGrp="1"/>
          </p:cNvSpPr>
          <p:nvPr/>
        </p:nvSpPr>
        <p:spPr>
          <a:xfrm xmlns:a="http://schemas.openxmlformats.org/drawingml/2006/main">
            <a:off x="9658350" y="2314575"/>
            <a:ext cx="20764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875" b="1">
                <a:solidFill>
                  <a:srgbClr val="74263C"/>
                </a:solidFill>
                <a:latin typeface="Roboto Slab"/>
                <a:ea typeface="Roboto Slab"/>
                <a:cs typeface="Roboto Slab"/>
              </a:defRPr>
            </a:defPPr>
          </a:lstStyle>
          <a:p xmlns:a="http://schemas.openxmlformats.org/drawingml/2006/main">
            <a:pPr>
              <a:defRPr sz="4875" b="1">
                <a:solidFill>
                  <a:srgbClr val="74263C"/>
                </a:solidFill>
                <a:latin typeface="Roboto Slab"/>
                <a:ea typeface="Roboto Slab"/>
                <a:cs typeface="Roboto Slab"/>
              </a:defRPr>
            </a:pPr>
            <a:r>
              <a:rPr sz="4875" b="1">
                <a:solidFill>
                  <a:srgbClr val="74263C"/>
                </a:solidFill>
                <a:latin typeface="Roboto Slab"/>
                <a:ea typeface="Roboto Slab"/>
                <a:cs typeface="Roboto Slab"/>
              </a:rPr>
              <a:t>120</a:t>
            </a:r>
          </a:p>
        </p:txBody>
      </p:sp>
      <p:sp>
        <p:nvSpPr>
          <p:cNvPr id="5" name="">
            <a:extLst xmlns:a="http://schemas.openxmlformats.org/drawingml/2006/main">
              <a:ext uri="{FF2B5EF4-FFF2-40B4-BE49-F238E27FC236}">
                <a16:creationId xmlns:a16="http://schemas.microsoft.com/office/drawing/2014/main" id="{9A78DE57-ABEF-46BF-980C-8F9FE1E26BA5}"/>
              </a:ext>
            </a:extLst>
          </p:cNvPr>
          <p:cNvSpPr>
            <a:spLocks xmlns:a="http://schemas.openxmlformats.org/drawingml/2006/main" noGrp="1"/>
          </p:cNvSpPr>
          <p:nvPr/>
        </p:nvSpPr>
        <p:spPr>
          <a:xfrm xmlns:a="http://schemas.openxmlformats.org/drawingml/2006/main">
            <a:off x="9820275" y="3476625"/>
            <a:ext cx="1685925"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01312"/>
                </a:solidFill>
                <a:latin typeface="Barlow Condensed"/>
                <a:ea typeface="Barlow Condensed"/>
                <a:cs typeface="Barlow Condensed"/>
              </a:defRPr>
            </a:defPPr>
          </a:lstStyle>
          <a:p xmlns:a="http://schemas.openxmlformats.org/drawingml/2006/main">
            <a:pPr>
              <a:defRPr sz="2100" b="0">
                <a:solidFill>
                  <a:srgbClr val="101312"/>
                </a:solidFill>
                <a:latin typeface="Barlow Condensed"/>
                <a:ea typeface="Barlow Condensed"/>
                <a:cs typeface="Barlow Condensed"/>
              </a:defRPr>
            </a:pPr>
            <a:r>
              <a:rPr sz="2100" b="0">
                <a:solidFill>
                  <a:srgbClr val="101312"/>
                </a:solidFill>
                <a:latin typeface="Barlow Condensed"/>
                <a:ea typeface="Barlow Condensed"/>
                <a:cs typeface="Barlow Condensed"/>
              </a:rPr>
              <a:t>oil-category</a:t>
            </a:r>
          </a:p>
          <a:p xmlns:a="http://schemas.openxmlformats.org/drawingml/2006/main">
            <a:pPr>
              <a:defRPr sz="2100" b="0">
                <a:solidFill>
                  <a:srgbClr val="101312"/>
                </a:solidFill>
                <a:latin typeface="Barlow Condensed"/>
                <a:ea typeface="Barlow Condensed"/>
                <a:cs typeface="Barlow Condensed"/>
              </a:defRPr>
            </a:pPr>
            <a:r>
              <a:rPr sz="2100" b="0">
                <a:solidFill>
                  <a:srgbClr val="101312"/>
                </a:solidFill>
                <a:latin typeface="Barlow Condensed"/>
                <a:ea typeface="Barlow Condensed"/>
                <a:cs typeface="Barlow Condensed"/>
              </a:rPr>
              <a:t>months available</a:t>
            </a:r>
          </a:p>
        </p:txBody>
      </p:sp>
      <p:sp>
        <p:nvSpPr>
          <p:cNvPr id="6" name="">
            <a:extLst xmlns:a="http://schemas.openxmlformats.org/drawingml/2006/main">
              <a:ext uri="{FF2B5EF4-FFF2-40B4-BE49-F238E27FC236}">
                <a16:creationId xmlns:a16="http://schemas.microsoft.com/office/drawing/2014/main" id="{521135F3-35CA-451C-9490-9EC84584C1E2}"/>
              </a:ext>
            </a:extLst>
          </p:cNvPr>
          <p:cNvSpPr>
            <a:spLocks xmlns:a="http://schemas.openxmlformats.org/drawingml/2006/main" noGrp="1"/>
          </p:cNvSpPr>
          <p:nvPr/>
        </p:nvSpPr>
        <p:spPr>
          <a:xfrm xmlns:a="http://schemas.openxmlformats.org/drawingml/2006/main">
            <a:off x="619125" y="5495925"/>
            <a:ext cx="10715625" cy="457200"/>
          </a:xfrm>
          <a:prstGeom xmlns:a="http://schemas.openxmlformats.org/drawingml/2006/main" prst="rect">
            <a:avLst/>
          </a:prstGeom>
          <a:solidFill xmlns:a="http://schemas.openxmlformats.org/drawingml/2006/main">
            <a:srgbClr val="101312"/>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6FDE0500-4ADD-4B48-B860-9A7A71579DB0}"/>
              </a:ext>
            </a:extLst>
          </p:cNvPr>
          <p:cNvSpPr>
            <a:spLocks xmlns:a="http://schemas.openxmlformats.org/drawingml/2006/main" noGrp="1"/>
          </p:cNvSpPr>
          <p:nvPr/>
        </p:nvSpPr>
        <p:spPr>
          <a:xfrm xmlns:a="http://schemas.openxmlformats.org/drawingml/2006/main">
            <a:off x="552450" y="5429250"/>
            <a:ext cx="10715625" cy="457200"/>
          </a:xfrm>
          <a:prstGeom xmlns:a="http://schemas.openxmlformats.org/drawingml/2006/main" prst="rect">
            <a:avLst/>
          </a:prstGeom>
          <a:solidFill xmlns:a="http://schemas.openxmlformats.org/drawingml/2006/main">
            <a:srgbClr val="74263C"/>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50C7F0D7-8773-4BF0-B847-13AE372B4C43}"/>
              </a:ext>
            </a:extLst>
          </p:cNvPr>
          <p:cNvSpPr>
            <a:spLocks xmlns:a="http://schemas.openxmlformats.org/drawingml/2006/main" noGrp="1"/>
          </p:cNvSpPr>
          <p:nvPr/>
        </p:nvSpPr>
        <p:spPr>
          <a:xfrm xmlns:a="http://schemas.openxmlformats.org/drawingml/2006/main">
            <a:off x="695325" y="5495925"/>
            <a:ext cx="104298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E9E0CF"/>
                </a:solidFill>
                <a:latin typeface="Barlow Condensed"/>
                <a:ea typeface="Barlow Condensed"/>
                <a:cs typeface="Barlow Condensed"/>
              </a:defRPr>
            </a:defPPr>
          </a:lstStyle>
          <a:p xmlns:a="http://schemas.openxmlformats.org/drawingml/2006/main">
            <a:pPr>
              <a:defRPr sz="2250" b="1">
                <a:solidFill>
                  <a:srgbClr val="E9E0CF"/>
                </a:solidFill>
                <a:latin typeface="Barlow Condensed"/>
                <a:ea typeface="Barlow Condensed"/>
                <a:cs typeface="Barlow Condensed"/>
              </a:defRPr>
            </a:pPr>
            <a:r>
              <a:rPr sz="2250" b="1">
                <a:solidFill>
                  <a:srgbClr val="E9E0CF"/>
                </a:solidFill>
                <a:latin typeface="Barlow Condensed"/>
                <a:ea typeface="Barlow Condensed"/>
                <a:cs typeface="Barlow Condensed"/>
              </a:rPr>
              <a:t>2025: 87.3% of reported revenue came from oil and mineral resources</a:t>
            </a:r>
          </a:p>
        </p:txBody>
      </p:sp>
      <p:sp>
        <p:nvSpPr>
          <p:cNvPr id="9" name="">
            <a:extLst xmlns:a="http://schemas.openxmlformats.org/drawingml/2006/main">
              <a:ext uri="{FF2B5EF4-FFF2-40B4-BE49-F238E27FC236}">
                <a16:creationId xmlns:a16="http://schemas.microsoft.com/office/drawing/2014/main" id="{10FC008F-F0F2-4389-8E18-6C760C522002}"/>
              </a:ext>
            </a:extLst>
          </p:cNvPr>
          <p:cNvSpPr>
            <a:spLocks xmlns:a="http://schemas.openxmlformats.org/drawingml/2006/main" noGrp="1"/>
          </p:cNvSpPr>
          <p:nvPr/>
        </p:nvSpPr>
        <p:spPr>
          <a:xfrm xmlns:a="http://schemas.openxmlformats.org/drawingml/2006/main">
            <a:off x="533400" y="6076950"/>
            <a:ext cx="10620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514A43"/>
                </a:solidFill>
                <a:latin typeface="Barlow Condensed"/>
                <a:ea typeface="Barlow Condensed"/>
                <a:cs typeface="Barlow Condensed"/>
              </a:defRPr>
            </a:defPPr>
          </a:lstStyle>
          <a:p xmlns:a="http://schemas.openxmlformats.org/drawingml/2006/main">
            <a:pPr>
              <a:defRPr sz="1725" b="0">
                <a:solidFill>
                  <a:srgbClr val="514A43"/>
                </a:solidFill>
                <a:latin typeface="Barlow Condensed"/>
                <a:ea typeface="Barlow Condensed"/>
                <a:cs typeface="Barlow Condensed"/>
              </a:defRPr>
            </a:pPr>
            <a:r>
              <a:rPr sz="1725" b="0">
                <a:solidFill>
                  <a:srgbClr val="514A43"/>
                </a:solidFill>
                <a:latin typeface="Barlow Condensed"/>
                <a:ea typeface="Barlow Condensed"/>
                <a:cs typeface="Barlow Condensed"/>
              </a:rPr>
              <a:t>Chart: monthly increments, 2024–2025. Published accounting adjustments can affect a month. This does not identify a causal effect.</a:t>
            </a:r>
          </a:p>
        </p:txBody>
      </p:sp>
    </p:spTree>
    <p:extLst>
      <p:ext uri="{BB962C8B-B14F-4D97-AF65-F5344CB8AC3E}">
        <p14:creationId xmlns:p14="http://schemas.microsoft.com/office/powerpoint/2010/main" val="940178763"/>
      </p:ext>
    </p:extLst>
  </p:cSld>
</p:sld>
</file>

<file path=ppt/slides/slide7.xml><?xml version="1.0" encoding="utf-8"?>
<p:sld xmlns:p="http://schemas.openxmlformats.org/presentationml/2006/main">
  <p:cSld>
    <p:bg>
      <p:bgPr>
        <a:solidFill xmlns:a="http://schemas.openxmlformats.org/drawingml/2006/main">
          <a:srgbClr val="101514"/>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9F7F93D-1238-461C-BD4E-920A303A3167}"/>
              </a:ext>
            </a:extLst>
          </p:cNvPr>
          <p:cNvSpPr>
            <a:spLocks xmlns:a="http://schemas.openxmlformats.org/drawingml/2006/main" noGrp="1"/>
          </p:cNvSpPr>
          <p:nvPr/>
        </p:nvSpPr>
        <p:spPr>
          <a:xfrm xmlns:a="http://schemas.openxmlformats.org/drawingml/2006/main">
            <a:off x="533400" y="428625"/>
            <a:ext cx="10953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E9E0CF"/>
                </a:solidFill>
                <a:latin typeface="Roboto Slab"/>
                <a:ea typeface="Roboto Slab"/>
                <a:cs typeface="Roboto Slab"/>
              </a:defRPr>
            </a:defPPr>
          </a:lstStyle>
          <a:p xmlns:a="http://schemas.openxmlformats.org/drawingml/2006/main">
            <a:pPr>
              <a:defRPr sz="3225" b="1">
                <a:solidFill>
                  <a:srgbClr val="E9E0CF"/>
                </a:solidFill>
                <a:latin typeface="Roboto Slab"/>
                <a:ea typeface="Roboto Slab"/>
                <a:cs typeface="Roboto Slab"/>
              </a:defRPr>
            </a:pPr>
            <a:r>
              <a:rPr sz="3225" b="1">
                <a:solidFill>
                  <a:srgbClr val="E9E0CF"/>
                </a:solidFill>
                <a:latin typeface="Roboto Slab"/>
                <a:ea typeface="Roboto Slab"/>
                <a:cs typeface="Roboto Slab"/>
              </a:rPr>
              <a:t>I also want to look beyond the budget</a:t>
            </a:r>
          </a:p>
        </p:txBody>
      </p:sp>
      <p:sp>
        <p:nvSpPr>
          <p:cNvPr id="2" name="">
            <a:extLst xmlns:a="http://schemas.openxmlformats.org/drawingml/2006/main">
              <a:ext uri="{FF2B5EF4-FFF2-40B4-BE49-F238E27FC236}">
                <a16:creationId xmlns:a16="http://schemas.microsoft.com/office/drawing/2014/main" id="{7B0A054B-8268-4637-8DAA-6F4875679232}"/>
              </a:ext>
            </a:extLst>
          </p:cNvPr>
          <p:cNvSpPr>
            <a:spLocks xmlns:a="http://schemas.openxmlformats.org/drawingml/2006/main" noGrp="1"/>
          </p:cNvSpPr>
          <p:nvPr/>
        </p:nvSpPr>
        <p:spPr>
          <a:xfrm xmlns:a="http://schemas.openxmlformats.org/drawingml/2006/main">
            <a:off x="11325225" y="6362700"/>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B4B3A5"/>
                </a:solidFill>
                <a:latin typeface="IBM Plex Mono"/>
                <a:ea typeface="IBM Plex Mono"/>
                <a:cs typeface="IBM Plex Mono"/>
              </a:defRPr>
            </a:defPPr>
          </a:lstStyle>
          <a:p xmlns:a="http://schemas.openxmlformats.org/drawingml/2006/main">
            <a:pPr>
              <a:defRPr sz="1275" b="0">
                <a:solidFill>
                  <a:srgbClr val="B4B3A5"/>
                </a:solidFill>
                <a:latin typeface="IBM Plex Mono"/>
                <a:ea typeface="IBM Plex Mono"/>
                <a:cs typeface="IBM Plex Mono"/>
              </a:defRPr>
            </a:pPr>
            <a:r>
              <a:rPr sz="1275" b="0">
                <a:solidFill>
                  <a:srgbClr val="B4B3A5"/>
                </a:solidFill>
                <a:latin typeface="IBM Plex Mono"/>
                <a:ea typeface="IBM Plex Mono"/>
                <a:cs typeface="IBM Plex Mono"/>
              </a:rPr>
              <a:t>07</a:t>
            </a:r>
          </a:p>
        </p:txBody>
      </p:sp>
      <p:sp>
        <p:nvSpPr>
          <p:cNvPr id="3" name="">
            <a:extLst xmlns:a="http://schemas.openxmlformats.org/drawingml/2006/main">
              <a:ext uri="{FF2B5EF4-FFF2-40B4-BE49-F238E27FC236}">
                <a16:creationId xmlns:a16="http://schemas.microsoft.com/office/drawing/2014/main" id="{40951C27-1F5D-47E0-9E1E-D9C552A24BB2}"/>
              </a:ext>
            </a:extLst>
          </p:cNvPr>
          <p:cNvSpPr>
            <a:spLocks xmlns:a="http://schemas.openxmlformats.org/drawingml/2006/main" noGrp="1"/>
          </p:cNvSpPr>
          <p:nvPr/>
        </p:nvSpPr>
        <p:spPr>
          <a:xfrm xmlns:a="http://schemas.openxmlformats.org/drawingml/2006/main">
            <a:off x="533400" y="1581150"/>
            <a:ext cx="52197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E9E0CF"/>
                </a:solidFill>
                <a:latin typeface="Barlow Condensed"/>
                <a:ea typeface="Barlow Condensed"/>
                <a:cs typeface="Barlow Condensed"/>
              </a:defRPr>
            </a:defPPr>
          </a:lstStyle>
          <a:p xmlns:a="http://schemas.openxmlformats.org/drawingml/2006/main">
            <a:pPr>
              <a:defRPr sz="2250" b="1">
                <a:solidFill>
                  <a:srgbClr val="E9E0CF"/>
                </a:solidFill>
                <a:latin typeface="Barlow Condensed"/>
                <a:ea typeface="Barlow Condensed"/>
                <a:cs typeface="Barlow Condensed"/>
              </a:defRPr>
            </a:pPr>
            <a:r>
              <a:rPr sz="2250" b="1">
                <a:solidFill>
                  <a:srgbClr val="E9E0CF"/>
                </a:solidFill>
                <a:latin typeface="Barlow Condensed"/>
                <a:ea typeface="Barlow Condensed"/>
                <a:cs typeface="Barlow Condensed"/>
              </a:rPr>
              <a:t>Real GDP per person</a:t>
            </a:r>
          </a:p>
        </p:txBody>
      </p:sp>
      <p:sp>
        <p:nvSpPr>
          <p:cNvPr id="4" name="">
            <a:extLst xmlns:a="http://schemas.openxmlformats.org/drawingml/2006/main">
              <a:ext uri="{FF2B5EF4-FFF2-40B4-BE49-F238E27FC236}">
                <a16:creationId xmlns:a16="http://schemas.microsoft.com/office/drawing/2014/main" id="{498F809B-1E49-4FF1-92A8-699D85CF7140}"/>
              </a:ext>
            </a:extLst>
          </p:cNvPr>
          <p:cNvSpPr>
            <a:spLocks xmlns:a="http://schemas.openxmlformats.org/drawingml/2006/main" noGrp="1"/>
          </p:cNvSpPr>
          <p:nvPr/>
        </p:nvSpPr>
        <p:spPr>
          <a:xfrm xmlns:a="http://schemas.openxmlformats.org/drawingml/2006/main">
            <a:off x="6486525" y="1581150"/>
            <a:ext cx="51720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E9E0CF"/>
                </a:solidFill>
                <a:latin typeface="Barlow Condensed"/>
                <a:ea typeface="Barlow Condensed"/>
                <a:cs typeface="Barlow Condensed"/>
              </a:defRPr>
            </a:defPPr>
          </a:lstStyle>
          <a:p xmlns:a="http://schemas.openxmlformats.org/drawingml/2006/main">
            <a:pPr>
              <a:defRPr sz="2250" b="1">
                <a:solidFill>
                  <a:srgbClr val="E9E0CF"/>
                </a:solidFill>
                <a:latin typeface="Barlow Condensed"/>
                <a:ea typeface="Barlow Condensed"/>
                <a:cs typeface="Barlow Condensed"/>
              </a:defRPr>
            </a:pPr>
            <a:r>
              <a:rPr sz="2250" b="1">
                <a:solidFill>
                  <a:srgbClr val="E9E0CF"/>
                </a:solidFill>
                <a:latin typeface="Barlow Condensed"/>
                <a:ea typeface="Barlow Condensed"/>
                <a:cs typeface="Barlow Condensed"/>
              </a:rPr>
              <a:t>Manufacturing share</a:t>
            </a:r>
          </a:p>
        </p:txBody>
      </p:sp>
      <p:graphicFrame>
        <p:nvGraphicFramePr>
          <p:cNvPr id="5" name="Chart">
            <a:extLst xmlns:a="http://schemas.openxmlformats.org/drawingml/2006/main">
              <a:ext uri="{FF2B5EF4-FFF2-40B4-BE49-F238E27FC236}">
                <a16:creationId xmlns:a16="http://schemas.microsoft.com/office/drawing/2014/main" id="{35BA475B-F576-4B8E-9BF9-6DFBC2BFAFDE}"/>
              </a:ext>
            </a:extLst>
          </p:cNvPr>
          <p:cNvGraphicFramePr/>
          <p:nvPr/>
        </p:nvGraphicFramePr>
        <p:xfrm>
          <a:off xmlns:a="http://schemas.openxmlformats.org/drawingml/2006/main" x="533400" y="2076450"/>
          <a:ext xmlns:a="http://schemas.openxmlformats.org/drawingml/2006/main" cx="5210175" cy="2705100"/>
        </p:xfrm>
        <a:graphic xmlns:a="http://schemas.openxmlformats.org/drawingml/2006/main">
          <a:graphicData uri="http://schemas.openxmlformats.org/drawingml/2006/chart">
            <c:chart xmlns:r="http://schemas.openxmlformats.org/officeDocument/2006/relationships" xmlns:c="http://schemas.openxmlformats.org/drawingml/2006/chart" r:id="Rfb81920dd89d4a7c"/>
          </a:graphicData>
        </a:graphic>
      </p:graphicFrame>
      <p:graphicFrame>
        <p:nvGraphicFramePr>
          <p:cNvPr id="6" name="Chart">
            <a:extLst xmlns:a="http://schemas.openxmlformats.org/drawingml/2006/main">
              <a:ext uri="{FF2B5EF4-FFF2-40B4-BE49-F238E27FC236}">
                <a16:creationId xmlns:a16="http://schemas.microsoft.com/office/drawing/2014/main" id="{58DB8F93-66D1-4184-8159-7D148FC8EFD2}"/>
              </a:ext>
            </a:extLst>
          </p:cNvPr>
          <p:cNvGraphicFramePr/>
          <p:nvPr/>
        </p:nvGraphicFramePr>
        <p:xfrm>
          <a:off xmlns:a="http://schemas.openxmlformats.org/drawingml/2006/main" x="6486525" y="2076450"/>
          <a:ext xmlns:a="http://schemas.openxmlformats.org/drawingml/2006/main" cx="5172075" cy="2705100"/>
        </p:xfrm>
        <a:graphic xmlns:a="http://schemas.openxmlformats.org/drawingml/2006/main">
          <a:graphicData uri="http://schemas.openxmlformats.org/drawingml/2006/chart">
            <c:chart xmlns:r="http://schemas.openxmlformats.org/officeDocument/2006/relationships" xmlns:c="http://schemas.openxmlformats.org/drawingml/2006/chart" r:id="Rb795c39ac7bb4dd5"/>
          </a:graphicData>
        </a:graphic>
      </p:graphicFrame>
      <p:sp>
        <p:nvSpPr>
          <p:cNvPr id="7" name="">
            <a:extLst xmlns:a="http://schemas.openxmlformats.org/drawingml/2006/main">
              <a:ext uri="{FF2B5EF4-FFF2-40B4-BE49-F238E27FC236}">
                <a16:creationId xmlns:a16="http://schemas.microsoft.com/office/drawing/2014/main" id="{A154388C-9C91-42D8-B3EA-60AC7582303F}"/>
              </a:ext>
            </a:extLst>
          </p:cNvPr>
          <p:cNvSpPr>
            <a:spLocks xmlns:a="http://schemas.openxmlformats.org/drawingml/2006/main" noGrp="1"/>
          </p:cNvSpPr>
          <p:nvPr/>
        </p:nvSpPr>
        <p:spPr>
          <a:xfrm xmlns:a="http://schemas.openxmlformats.org/drawingml/2006/main">
            <a:off x="533400" y="5133975"/>
            <a:ext cx="111252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E9E0CF"/>
                </a:solidFill>
                <a:latin typeface="Barlow Condensed"/>
                <a:ea typeface="Barlow Condensed"/>
                <a:cs typeface="Barlow Condensed"/>
              </a:defRPr>
            </a:defPPr>
          </a:lstStyle>
          <a:p xmlns:a="http://schemas.openxmlformats.org/drawingml/2006/main">
            <a:pPr>
              <a:defRPr sz="2250" b="0">
                <a:solidFill>
                  <a:srgbClr val="E9E0CF"/>
                </a:solidFill>
                <a:latin typeface="Barlow Condensed"/>
                <a:ea typeface="Barlow Condensed"/>
                <a:cs typeface="Barlow Condensed"/>
              </a:defRPr>
            </a:pPr>
            <a:r>
              <a:rPr sz="2250" b="0">
                <a:solidFill>
                  <a:srgbClr val="E9E0CF"/>
                </a:solidFill>
                <a:latin typeface="Barlow Condensed"/>
                <a:ea typeface="Barlow Condensed"/>
                <a:cs typeface="Barlow Condensed"/>
              </a:rPr>
              <a:t>Why has Iraq followed a different development path from the UAE, Saudi Arabia and Bahrain?</a:t>
            </a:r>
          </a:p>
          <a:p xmlns:a="http://schemas.openxmlformats.org/drawingml/2006/main">
            <a:pPr>
              <a:defRPr sz="2250" b="0">
                <a:solidFill>
                  <a:srgbClr val="E9E0CF"/>
                </a:solidFill>
                <a:latin typeface="Barlow Condensed"/>
                <a:ea typeface="Barlow Condensed"/>
                <a:cs typeface="Barlow Condensed"/>
              </a:defRPr>
            </a:pPr>
            <a:r>
              <a:rPr sz="2250" b="0">
                <a:solidFill>
                  <a:srgbClr val="E9E0CF"/>
                </a:solidFill>
                <a:latin typeface="Barlow Condensed"/>
                <a:ea typeface="Barlow Condensed"/>
                <a:cs typeface="Barlow Condensed"/>
              </a:rPr>
              <a:t>Where did public spending go, and how much supported investment?</a:t>
            </a:r>
          </a:p>
        </p:txBody>
      </p:sp>
      <p:sp>
        <p:nvSpPr>
          <p:cNvPr id="8" name="">
            <a:extLst xmlns:a="http://schemas.openxmlformats.org/drawingml/2006/main">
              <a:ext uri="{FF2B5EF4-FFF2-40B4-BE49-F238E27FC236}">
                <a16:creationId xmlns:a16="http://schemas.microsoft.com/office/drawing/2014/main" id="{A52645E4-FB49-45C8-BF15-E77E9050C4F4}"/>
              </a:ext>
            </a:extLst>
          </p:cNvPr>
          <p:cNvSpPr>
            <a:spLocks xmlns:a="http://schemas.openxmlformats.org/drawingml/2006/main" noGrp="1"/>
          </p:cNvSpPr>
          <p:nvPr/>
        </p:nvSpPr>
        <p:spPr>
          <a:xfrm xmlns:a="http://schemas.openxmlformats.org/drawingml/2006/main">
            <a:off x="533400" y="6181725"/>
            <a:ext cx="106203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B4B3A5"/>
                </a:solidFill>
                <a:latin typeface="Barlow Condensed"/>
                <a:ea typeface="Barlow Condensed"/>
                <a:cs typeface="Barlow Condensed"/>
              </a:defRPr>
            </a:defPPr>
          </a:lstStyle>
          <a:p xmlns:a="http://schemas.openxmlformats.org/drawingml/2006/main">
            <a:pPr>
              <a:defRPr sz="1725" b="0">
                <a:solidFill>
                  <a:srgbClr val="B4B3A5"/>
                </a:solidFill>
                <a:latin typeface="Barlow Condensed"/>
                <a:ea typeface="Barlow Condensed"/>
                <a:cs typeface="Barlow Condensed"/>
              </a:defRPr>
            </a:pPr>
            <a:r>
              <a:rPr sz="1725" b="0">
                <a:solidFill>
                  <a:srgbClr val="B4B3A5"/>
                </a:solidFill>
                <a:latin typeface="Barlow Condensed"/>
                <a:ea typeface="Barlow Condensed"/>
                <a:cs typeface="Barlow Condensed"/>
              </a:rPr>
              <a:t>I want to compare the evidence and spending reports. These Iraqi trends alone cannot explain the differences.</a:t>
            </a:r>
          </a:p>
        </p:txBody>
      </p:sp>
    </p:spTree>
    <p:extLst>
      <p:ext uri="{BB962C8B-B14F-4D97-AF65-F5344CB8AC3E}">
        <p14:creationId xmlns:p14="http://schemas.microsoft.com/office/powerpoint/2010/main" val="2066663789"/>
      </p:ext>
    </p:extLst>
  </p:cSld>
</p:sld>
</file>

<file path=ppt/slides/slide8.xml><?xml version="1.0" encoding="utf-8"?>
<p:sld xmlns:p="http://schemas.openxmlformats.org/presentationml/2006/main">
  <p:cSld>
    <p:bg>
      <p:bgPr>
        <a:solidFill xmlns:a="http://schemas.openxmlformats.org/drawingml/2006/main">
          <a:srgbClr val="10151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AA93DD0-B9C1-4EFA-9809-DA3EFEB52F46}"/>
              </a:ext>
            </a:extLst>
          </p:cNvPr>
          <p:cNvSpPr>
            <a:spLocks xmlns:a="http://schemas.openxmlformats.org/drawingml/2006/main" noGrp="1"/>
          </p:cNvSpPr>
          <p:nvPr/>
        </p:nvSpPr>
        <p:spPr>
          <a:xfrm xmlns:a="http://schemas.openxmlformats.org/drawingml/2006/main">
            <a:off x="533400" y="428625"/>
            <a:ext cx="10953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E9E0CF"/>
                </a:solidFill>
                <a:latin typeface="Roboto Slab"/>
                <a:ea typeface="Roboto Slab"/>
                <a:cs typeface="Roboto Slab"/>
              </a:defRPr>
            </a:defPPr>
          </a:lstStyle>
          <a:p xmlns:a="http://schemas.openxmlformats.org/drawingml/2006/main">
            <a:pPr>
              <a:defRPr sz="3225" b="1">
                <a:solidFill>
                  <a:srgbClr val="E9E0CF"/>
                </a:solidFill>
                <a:latin typeface="Roboto Slab"/>
                <a:ea typeface="Roboto Slab"/>
                <a:cs typeface="Roboto Slab"/>
              </a:defRPr>
            </a:pPr>
            <a:r>
              <a:rPr sz="3225" b="1">
                <a:solidFill>
                  <a:srgbClr val="E9E0CF"/>
                </a:solidFill>
                <a:latin typeface="Roboto Slab"/>
                <a:ea typeface="Roboto Slab"/>
                <a:cs typeface="Roboto Slab"/>
              </a:rPr>
              <a:t>My Python application turns inputs into results</a:t>
            </a:r>
          </a:p>
        </p:txBody>
      </p:sp>
      <p:sp>
        <p:nvSpPr>
          <p:cNvPr id="2" name="">
            <a:extLst xmlns:a="http://schemas.openxmlformats.org/drawingml/2006/main">
              <a:ext uri="{FF2B5EF4-FFF2-40B4-BE49-F238E27FC236}">
                <a16:creationId xmlns:a16="http://schemas.microsoft.com/office/drawing/2014/main" id="{58D12175-1E95-4908-B86C-7B9F468B3026}"/>
              </a:ext>
            </a:extLst>
          </p:cNvPr>
          <p:cNvSpPr>
            <a:spLocks xmlns:a="http://schemas.openxmlformats.org/drawingml/2006/main" noGrp="1"/>
          </p:cNvSpPr>
          <p:nvPr/>
        </p:nvSpPr>
        <p:spPr>
          <a:xfrm xmlns:a="http://schemas.openxmlformats.org/drawingml/2006/main">
            <a:off x="11325225" y="6362700"/>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B4B3A5"/>
                </a:solidFill>
                <a:latin typeface="IBM Plex Mono"/>
                <a:ea typeface="IBM Plex Mono"/>
                <a:cs typeface="IBM Plex Mono"/>
              </a:defRPr>
            </a:defPPr>
          </a:lstStyle>
          <a:p xmlns:a="http://schemas.openxmlformats.org/drawingml/2006/main">
            <a:pPr>
              <a:defRPr sz="1275" b="0">
                <a:solidFill>
                  <a:srgbClr val="B4B3A5"/>
                </a:solidFill>
                <a:latin typeface="IBM Plex Mono"/>
                <a:ea typeface="IBM Plex Mono"/>
                <a:cs typeface="IBM Plex Mono"/>
              </a:defRPr>
            </a:pPr>
            <a:r>
              <a:rPr sz="1275" b="0">
                <a:solidFill>
                  <a:srgbClr val="B4B3A5"/>
                </a:solidFill>
                <a:latin typeface="IBM Plex Mono"/>
                <a:ea typeface="IBM Plex Mono"/>
                <a:cs typeface="IBM Plex Mono"/>
              </a:rPr>
              <a:t>08</a:t>
            </a:r>
          </a:p>
        </p:txBody>
      </p:sp>
      <p:sp>
        <p:nvSpPr>
          <p:cNvPr id="3" name="">
            <a:extLst xmlns:a="http://schemas.openxmlformats.org/drawingml/2006/main">
              <a:ext uri="{FF2B5EF4-FFF2-40B4-BE49-F238E27FC236}">
                <a16:creationId xmlns:a16="http://schemas.microsoft.com/office/drawing/2014/main" id="{90B17240-8BB7-4B2D-B412-AD3C8A49A6D0}"/>
              </a:ext>
            </a:extLst>
          </p:cNvPr>
          <p:cNvSpPr>
            <a:spLocks xmlns:a="http://schemas.openxmlformats.org/drawingml/2006/main" noGrp="1"/>
          </p:cNvSpPr>
          <p:nvPr/>
        </p:nvSpPr>
        <p:spPr>
          <a:xfrm xmlns:a="http://schemas.openxmlformats.org/drawingml/2006/main">
            <a:off x="533400" y="1438275"/>
            <a:ext cx="111252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30C4A0"/>
                </a:solidFill>
                <a:latin typeface="Barlow Condensed"/>
                <a:ea typeface="Barlow Condensed"/>
                <a:cs typeface="Barlow Condensed"/>
              </a:defRPr>
            </a:defPPr>
          </a:lstStyle>
          <a:p xmlns:a="http://schemas.openxmlformats.org/drawingml/2006/main">
            <a:pPr>
              <a:defRPr sz="2175" b="0">
                <a:solidFill>
                  <a:srgbClr val="30C4A0"/>
                </a:solidFill>
                <a:latin typeface="Barlow Condensed"/>
                <a:ea typeface="Barlow Condensed"/>
                <a:cs typeface="Barlow Condensed"/>
              </a:defRPr>
            </a:pPr>
            <a:r>
              <a:rPr sz="2175" b="0">
                <a:solidFill>
                  <a:srgbClr val="30C4A0"/>
                </a:solidFill>
                <a:latin typeface="Barlow Condensed"/>
                <a:ea typeface="Barlow Condensed"/>
                <a:cs typeface="Barlow Condensed"/>
              </a:rPr>
              <a:t>I change the price or spending assumptions, then compare the budget paths and export the numbers.</a:t>
            </a:r>
          </a:p>
        </p:txBody>
      </p:sp>
      <p:sp>
        <p:nvSpPr>
          <p:cNvPr id="4" name="">
            <a:extLst xmlns:a="http://schemas.openxmlformats.org/drawingml/2006/main">
              <a:ext uri="{FF2B5EF4-FFF2-40B4-BE49-F238E27FC236}">
                <a16:creationId xmlns:a16="http://schemas.microsoft.com/office/drawing/2014/main" id="{08CFD775-004F-4081-A18A-F167419E624E}"/>
              </a:ext>
            </a:extLst>
          </p:cNvPr>
          <p:cNvSpPr>
            <a:spLocks xmlns:a="http://schemas.openxmlformats.org/drawingml/2006/main" noGrp="1"/>
          </p:cNvSpPr>
          <p:nvPr/>
        </p:nvSpPr>
        <p:spPr>
          <a:xfrm xmlns:a="http://schemas.openxmlformats.org/drawingml/2006/main">
            <a:off x="2286000" y="2009775"/>
            <a:ext cx="7620000" cy="4276725"/>
          </a:xfrm>
          <a:prstGeom xmlns:a="http://schemas.openxmlformats.org/drawingml/2006/main" prst="rect">
            <a:avLst/>
          </a:prstGeom>
          <a:solidFill xmlns:a="http://schemas.openxmlformats.org/drawingml/2006/main">
            <a:srgbClr val="74263C"/>
          </a:solidFill>
          <a:ln xmlns:a="http://schemas.openxmlformats.org/drawingml/2006/main" w="0">
            <a:noFill/>
          </a:ln>
        </p:spPr>
      </p:sp>
      <p:pic>
        <p:nvPicPr>
          <p:cNvPr id="5" name="">
            <a:extLst xmlns:a="http://schemas.openxmlformats.org/drawingml/2006/main">
              <a:ext uri="{FF2B5EF4-FFF2-40B4-BE49-F238E27FC236}">
                <a16:creationId xmlns:a16="http://schemas.microsoft.com/office/drawing/2014/main" id="{BF9438F6-C0E0-43C1-B4A7-BB0B89406CD0}"/>
              </a:ext>
            </a:extLst>
          </p:cNvPr>
          <p:cNvPicPr>
            <a:picLocks xmlns:a="http://schemas.openxmlformats.org/drawingml/2006/main" noChangeAspect="1"/>
          </p:cNvPicPr>
          <p:nvPr/>
        </p:nvPicPr>
        <p:blipFill>
          <a:blip xmlns:r="http://schemas.openxmlformats.org/officeDocument/2006/relationships" xmlns:a="http://schemas.openxmlformats.org/drawingml/2006/main" r:embed="Rdf0d4c8e7e8b478d"/>
          <a:stretch xmlns:a="http://schemas.openxmlformats.org/drawingml/2006/main"/>
        </p:blipFill>
        <p:spPr>
          <a:xfrm xmlns:a="http://schemas.openxmlformats.org/drawingml/2006/main">
            <a:off x="2429933" y="2085975"/>
            <a:ext cx="7332133" cy="412432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EB637A5E-ABB9-4C64-A858-0D514C7F3C02}"/>
              </a:ext>
            </a:extLst>
          </p:cNvPr>
          <p:cNvSpPr>
            <a:spLocks xmlns:a="http://schemas.openxmlformats.org/drawingml/2006/main" noGrp="1"/>
          </p:cNvSpPr>
          <p:nvPr/>
        </p:nvSpPr>
        <p:spPr>
          <a:xfrm xmlns:a="http://schemas.openxmlformats.org/drawingml/2006/main">
            <a:off x="533400" y="6419850"/>
            <a:ext cx="106203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B4B3A5"/>
                </a:solidFill>
                <a:latin typeface="Barlow Condensed"/>
                <a:ea typeface="Barlow Condensed"/>
                <a:cs typeface="Barlow Condensed"/>
              </a:defRPr>
            </a:defPPr>
          </a:lstStyle>
          <a:p xmlns:a="http://schemas.openxmlformats.org/drawingml/2006/main">
            <a:pPr>
              <a:defRPr sz="1725" b="0">
                <a:solidFill>
                  <a:srgbClr val="B4B3A5"/>
                </a:solidFill>
                <a:latin typeface="Barlow Condensed"/>
                <a:ea typeface="Barlow Condensed"/>
                <a:cs typeface="Barlow Condensed"/>
              </a:defRPr>
            </a:pPr>
            <a:r>
              <a:rPr sz="1725" b="0">
                <a:solidFill>
                  <a:srgbClr val="B4B3A5"/>
                </a:solidFill>
                <a:latin typeface="Barlow Condensed"/>
                <a:ea typeface="Barlow Condensed"/>
                <a:cs typeface="Barlow Condensed"/>
              </a:rPr>
              <a:t>My working fiscal module. Actual prototype screenshot, October 2026. Python calculates the scenario behind this view.</a:t>
            </a:r>
          </a:p>
        </p:txBody>
      </p:sp>
    </p:spTree>
    <p:extLst>
      <p:ext uri="{BB962C8B-B14F-4D97-AF65-F5344CB8AC3E}">
        <p14:creationId xmlns:p14="http://schemas.microsoft.com/office/powerpoint/2010/main" val="416437687"/>
      </p:ext>
    </p:extLst>
  </p:cSld>
</p:sld>
</file>

<file path=ppt/slides/slide9.xml><?xml version="1.0" encoding="utf-8"?>
<p:sld xmlns:p="http://schemas.openxmlformats.org/presentationml/2006/main">
  <p:cSld>
    <p:bg>
      <p:bgPr>
        <a:solidFill xmlns:a="http://schemas.openxmlformats.org/drawingml/2006/main">
          <a:srgbClr val="101514"/>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7D721647-F065-4F7A-8C90-6B25B0F54487}"/>
              </a:ext>
            </a:extLst>
          </p:cNvPr>
          <p:cNvSpPr>
            <a:spLocks xmlns:a="http://schemas.openxmlformats.org/drawingml/2006/main" noGrp="1"/>
          </p:cNvSpPr>
          <p:nvPr/>
        </p:nvSpPr>
        <p:spPr>
          <a:xfrm xmlns:a="http://schemas.openxmlformats.org/drawingml/2006/main">
            <a:off x="533400" y="428625"/>
            <a:ext cx="10953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E9E0CF"/>
                </a:solidFill>
                <a:latin typeface="Roboto Slab"/>
                <a:ea typeface="Roboto Slab"/>
                <a:cs typeface="Roboto Slab"/>
              </a:defRPr>
            </a:defPPr>
          </a:lstStyle>
          <a:p xmlns:a="http://schemas.openxmlformats.org/drawingml/2006/main">
            <a:pPr>
              <a:defRPr sz="3225" b="1">
                <a:solidFill>
                  <a:srgbClr val="E9E0CF"/>
                </a:solidFill>
                <a:latin typeface="Roboto Slab"/>
                <a:ea typeface="Roboto Slab"/>
                <a:cs typeface="Roboto Slab"/>
              </a:defRPr>
            </a:pPr>
            <a:r>
              <a:rPr sz="3225" b="1">
                <a:solidFill>
                  <a:srgbClr val="E9E0CF"/>
                </a:solidFill>
                <a:latin typeface="Roboto Slab"/>
                <a:ea typeface="Roboto Slab"/>
                <a:cs typeface="Roboto Slab"/>
              </a:rPr>
              <a:t>My monthly fiscal view is already working</a:t>
            </a:r>
          </a:p>
        </p:txBody>
      </p:sp>
      <p:sp>
        <p:nvSpPr>
          <p:cNvPr id="2" name="">
            <a:extLst xmlns:a="http://schemas.openxmlformats.org/drawingml/2006/main">
              <a:ext uri="{FF2B5EF4-FFF2-40B4-BE49-F238E27FC236}">
                <a16:creationId xmlns:a16="http://schemas.microsoft.com/office/drawing/2014/main" id="{7AE29D80-51DC-41DA-819B-590ECC7016B8}"/>
              </a:ext>
            </a:extLst>
          </p:cNvPr>
          <p:cNvSpPr>
            <a:spLocks xmlns:a="http://schemas.openxmlformats.org/drawingml/2006/main" noGrp="1"/>
          </p:cNvSpPr>
          <p:nvPr/>
        </p:nvSpPr>
        <p:spPr>
          <a:xfrm xmlns:a="http://schemas.openxmlformats.org/drawingml/2006/main">
            <a:off x="11325225" y="6362700"/>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B4B3A5"/>
                </a:solidFill>
                <a:latin typeface="IBM Plex Mono"/>
                <a:ea typeface="IBM Plex Mono"/>
                <a:cs typeface="IBM Plex Mono"/>
              </a:defRPr>
            </a:defPPr>
          </a:lstStyle>
          <a:p xmlns:a="http://schemas.openxmlformats.org/drawingml/2006/main">
            <a:pPr>
              <a:defRPr sz="1275" b="0">
                <a:solidFill>
                  <a:srgbClr val="B4B3A5"/>
                </a:solidFill>
                <a:latin typeface="IBM Plex Mono"/>
                <a:ea typeface="IBM Plex Mono"/>
                <a:cs typeface="IBM Plex Mono"/>
              </a:defRPr>
            </a:pPr>
            <a:r>
              <a:rPr sz="1275" b="0">
                <a:solidFill>
                  <a:srgbClr val="B4B3A5"/>
                </a:solidFill>
                <a:latin typeface="IBM Plex Mono"/>
                <a:ea typeface="IBM Plex Mono"/>
                <a:cs typeface="IBM Plex Mono"/>
              </a:rPr>
              <a:t>09</a:t>
            </a:r>
          </a:p>
        </p:txBody>
      </p:sp>
      <p:sp>
        <p:nvSpPr>
          <p:cNvPr id="3" name="">
            <a:extLst xmlns:a="http://schemas.openxmlformats.org/drawingml/2006/main">
              <a:ext uri="{FF2B5EF4-FFF2-40B4-BE49-F238E27FC236}">
                <a16:creationId xmlns:a16="http://schemas.microsoft.com/office/drawing/2014/main" id="{AA5F5D87-A651-4D27-B025-151AE1D8A79B}"/>
              </a:ext>
            </a:extLst>
          </p:cNvPr>
          <p:cNvSpPr>
            <a:spLocks xmlns:a="http://schemas.openxmlformats.org/drawingml/2006/main" noGrp="1"/>
          </p:cNvSpPr>
          <p:nvPr/>
        </p:nvSpPr>
        <p:spPr>
          <a:xfrm xmlns:a="http://schemas.openxmlformats.org/drawingml/2006/main">
            <a:off x="533400" y="1685925"/>
            <a:ext cx="8229600" cy="4648200"/>
          </a:xfrm>
          <a:prstGeom xmlns:a="http://schemas.openxmlformats.org/drawingml/2006/main" prst="rect">
            <a:avLst/>
          </a:prstGeom>
          <a:solidFill xmlns:a="http://schemas.openxmlformats.org/drawingml/2006/main">
            <a:srgbClr val="74263C"/>
          </a:solidFill>
          <a:ln xmlns:a="http://schemas.openxmlformats.org/drawingml/2006/main" w="0">
            <a:noFill/>
          </a:ln>
        </p:spPr>
      </p:sp>
      <p:pic>
        <p:nvPicPr>
          <p:cNvPr id="4" name="">
            <a:extLst xmlns:a="http://schemas.openxmlformats.org/drawingml/2006/main">
              <a:ext uri="{FF2B5EF4-FFF2-40B4-BE49-F238E27FC236}">
                <a16:creationId xmlns:a16="http://schemas.microsoft.com/office/drawing/2014/main" id="{345A3285-91E5-467F-A07C-E3E4219A1935}"/>
              </a:ext>
            </a:extLst>
          </p:cNvPr>
          <p:cNvPicPr>
            <a:picLocks xmlns:a="http://schemas.openxmlformats.org/drawingml/2006/main" noChangeAspect="1"/>
          </p:cNvPicPr>
          <p:nvPr/>
        </p:nvPicPr>
        <p:blipFill>
          <a:blip xmlns:r="http://schemas.openxmlformats.org/officeDocument/2006/relationships" xmlns:a="http://schemas.openxmlformats.org/drawingml/2006/main" r:embed="R6f135a14b320445a"/>
          <a:stretch xmlns:a="http://schemas.openxmlformats.org/drawingml/2006/main"/>
        </p:blipFill>
        <p:spPr>
          <a:xfrm xmlns:a="http://schemas.openxmlformats.org/drawingml/2006/main">
            <a:off x="651933" y="1762125"/>
            <a:ext cx="7992533" cy="44958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56CAF9A7-F798-4318-8B94-91ECD6D4E24C}"/>
              </a:ext>
            </a:extLst>
          </p:cNvPr>
          <p:cNvSpPr>
            <a:spLocks xmlns:a="http://schemas.openxmlformats.org/drawingml/2006/main" noGrp="1"/>
          </p:cNvSpPr>
          <p:nvPr/>
        </p:nvSpPr>
        <p:spPr>
          <a:xfrm xmlns:a="http://schemas.openxmlformats.org/drawingml/2006/main">
            <a:off x="9144000" y="1724025"/>
            <a:ext cx="25146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30C4A0"/>
                </a:solidFill>
                <a:latin typeface="Barlow Condensed"/>
                <a:ea typeface="Barlow Condensed"/>
                <a:cs typeface="Barlow Condensed"/>
              </a:defRPr>
            </a:defPPr>
          </a:lstStyle>
          <a:p xmlns:a="http://schemas.openxmlformats.org/drawingml/2006/main">
            <a:pPr>
              <a:defRPr sz="2325" b="1">
                <a:solidFill>
                  <a:srgbClr val="30C4A0"/>
                </a:solidFill>
                <a:latin typeface="Barlow Condensed"/>
                <a:ea typeface="Barlow Condensed"/>
                <a:cs typeface="Barlow Condensed"/>
              </a:defRPr>
            </a:pPr>
            <a:r>
              <a:rPr sz="2325" b="1">
                <a:solidFill>
                  <a:srgbClr val="30C4A0"/>
                </a:solidFill>
                <a:latin typeface="Barlow Condensed"/>
                <a:ea typeface="Barlow Condensed"/>
                <a:cs typeface="Barlow Condensed"/>
              </a:rPr>
              <a:t>I can inspect each month</a:t>
            </a:r>
          </a:p>
        </p:txBody>
      </p:sp>
      <p:sp>
        <p:nvSpPr>
          <p:cNvPr id="6" name="">
            <a:extLst xmlns:a="http://schemas.openxmlformats.org/drawingml/2006/main">
              <a:ext uri="{FF2B5EF4-FFF2-40B4-BE49-F238E27FC236}">
                <a16:creationId xmlns:a16="http://schemas.microsoft.com/office/drawing/2014/main" id="{3FC5D8D4-C1D1-432C-A073-A25E52004617}"/>
              </a:ext>
            </a:extLst>
          </p:cNvPr>
          <p:cNvSpPr>
            <a:spLocks xmlns:a="http://schemas.openxmlformats.org/drawingml/2006/main" noGrp="1"/>
          </p:cNvSpPr>
          <p:nvPr/>
        </p:nvSpPr>
        <p:spPr>
          <a:xfrm xmlns:a="http://schemas.openxmlformats.org/drawingml/2006/main">
            <a:off x="9144000" y="2533650"/>
            <a:ext cx="25146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E9E0CF"/>
                </a:solidFill>
                <a:latin typeface="Barlow Condensed"/>
                <a:ea typeface="Barlow Condensed"/>
                <a:cs typeface="Barlow Condensed"/>
              </a:defRPr>
            </a:defPPr>
          </a:lstStyle>
          <a:p xmlns:a="http://schemas.openxmlformats.org/drawingml/2006/main">
            <a:pPr>
              <a:defRPr sz="2100" b="0">
                <a:solidFill>
                  <a:srgbClr val="E9E0CF"/>
                </a:solidFill>
                <a:latin typeface="Barlow Condensed"/>
                <a:ea typeface="Barlow Condensed"/>
                <a:cs typeface="Barlow Condensed"/>
              </a:defRPr>
            </a:pPr>
            <a:r>
              <a:rPr sz="2100" b="0">
                <a:solidFill>
                  <a:srgbClr val="E9E0CF"/>
                </a:solidFill>
                <a:latin typeface="Barlow Condensed"/>
                <a:ea typeface="Barlow Condensed"/>
                <a:cs typeface="Barlow Condensed"/>
              </a:rPr>
              <a:t>I keep the original totals</a:t>
            </a:r>
          </a:p>
          <a:p xmlns:a="http://schemas.openxmlformats.org/drawingml/2006/main">
            <a:pPr>
              <a:defRPr sz="2100" b="0">
                <a:solidFill>
                  <a:srgbClr val="E9E0CF"/>
                </a:solidFill>
                <a:latin typeface="Barlow Condensed"/>
                <a:ea typeface="Barlow Condensed"/>
                <a:cs typeface="Barlow Condensed"/>
              </a:defRPr>
            </a:pPr>
            <a:r>
              <a:rPr sz="2100" b="0">
                <a:solidFill>
                  <a:srgbClr val="E9E0CF"/>
                </a:solidFill>
                <a:latin typeface="Barlow Condensed"/>
                <a:ea typeface="Barlow Condensed"/>
                <a:cs typeface="Barlow Condensed"/>
              </a:rPr>
              <a:t>and show how I derive</a:t>
            </a:r>
          </a:p>
          <a:p xmlns:a="http://schemas.openxmlformats.org/drawingml/2006/main">
            <a:pPr>
              <a:defRPr sz="2100" b="0">
                <a:solidFill>
                  <a:srgbClr val="E9E0CF"/>
                </a:solidFill>
                <a:latin typeface="Barlow Condensed"/>
                <a:ea typeface="Barlow Condensed"/>
                <a:cs typeface="Barlow Condensed"/>
              </a:defRPr>
            </a:pPr>
            <a:r>
              <a:rPr sz="2100" b="0">
                <a:solidFill>
                  <a:srgbClr val="E9E0CF"/>
                </a:solidFill>
                <a:latin typeface="Barlow Condensed"/>
                <a:ea typeface="Barlow Condensed"/>
                <a:cs typeface="Barlow Condensed"/>
              </a:rPr>
              <a:t>each monthly increment.</a:t>
            </a:r>
          </a:p>
        </p:txBody>
      </p:sp>
      <p:sp>
        <p:nvSpPr>
          <p:cNvPr id="7" name="">
            <a:extLst xmlns:a="http://schemas.openxmlformats.org/drawingml/2006/main">
              <a:ext uri="{FF2B5EF4-FFF2-40B4-BE49-F238E27FC236}">
                <a16:creationId xmlns:a16="http://schemas.microsoft.com/office/drawing/2014/main" id="{69E242A9-04E0-420E-B165-6742C8A4CE1E}"/>
              </a:ext>
            </a:extLst>
          </p:cNvPr>
          <p:cNvSpPr>
            <a:spLocks xmlns:a="http://schemas.openxmlformats.org/drawingml/2006/main" noGrp="1"/>
          </p:cNvSpPr>
          <p:nvPr/>
        </p:nvSpPr>
        <p:spPr>
          <a:xfrm xmlns:a="http://schemas.openxmlformats.org/drawingml/2006/main">
            <a:off x="9144000" y="3781425"/>
            <a:ext cx="25146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30C4A0"/>
                </a:solidFill>
                <a:latin typeface="Barlow Condensed"/>
                <a:ea typeface="Barlow Condensed"/>
                <a:cs typeface="Barlow Condensed"/>
              </a:defRPr>
            </a:defPPr>
          </a:lstStyle>
          <a:p xmlns:a="http://schemas.openxmlformats.org/drawingml/2006/main">
            <a:pPr>
              <a:defRPr sz="2325" b="1">
                <a:solidFill>
                  <a:srgbClr val="30C4A0"/>
                </a:solidFill>
                <a:latin typeface="Barlow Condensed"/>
                <a:ea typeface="Barlow Condensed"/>
                <a:cs typeface="Barlow Condensed"/>
              </a:defRPr>
            </a:pPr>
            <a:r>
              <a:rPr sz="2325" b="1">
                <a:solidFill>
                  <a:srgbClr val="30C4A0"/>
                </a:solidFill>
                <a:latin typeface="Barlow Condensed"/>
                <a:ea typeface="Barlow Condensed"/>
                <a:cs typeface="Barlow Condensed"/>
              </a:rPr>
              <a:t>I can test the forecasts</a:t>
            </a:r>
          </a:p>
        </p:txBody>
      </p:sp>
      <p:sp>
        <p:nvSpPr>
          <p:cNvPr id="8" name="">
            <a:extLst xmlns:a="http://schemas.openxmlformats.org/drawingml/2006/main">
              <a:ext uri="{FF2B5EF4-FFF2-40B4-BE49-F238E27FC236}">
                <a16:creationId xmlns:a16="http://schemas.microsoft.com/office/drawing/2014/main" id="{81CA4D16-B669-4109-960D-FCA4F46ED6F5}"/>
              </a:ext>
            </a:extLst>
          </p:cNvPr>
          <p:cNvSpPr>
            <a:spLocks xmlns:a="http://schemas.openxmlformats.org/drawingml/2006/main" noGrp="1"/>
          </p:cNvSpPr>
          <p:nvPr/>
        </p:nvSpPr>
        <p:spPr>
          <a:xfrm xmlns:a="http://schemas.openxmlformats.org/drawingml/2006/main">
            <a:off x="9144000" y="4591050"/>
            <a:ext cx="2514600" cy="1276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E9E0CF"/>
                </a:solidFill>
                <a:latin typeface="Barlow Condensed"/>
                <a:ea typeface="Barlow Condensed"/>
                <a:cs typeface="Barlow Condensed"/>
              </a:defRPr>
            </a:defPPr>
          </a:lstStyle>
          <a:p xmlns:a="http://schemas.openxmlformats.org/drawingml/2006/main">
            <a:pPr>
              <a:defRPr sz="2100" b="0">
                <a:solidFill>
                  <a:srgbClr val="E9E0CF"/>
                </a:solidFill>
                <a:latin typeface="Barlow Condensed"/>
                <a:ea typeface="Barlow Condensed"/>
                <a:cs typeface="Barlow Condensed"/>
              </a:defRPr>
            </a:pPr>
            <a:r>
              <a:rPr sz="2100" b="0">
                <a:solidFill>
                  <a:srgbClr val="E9E0CF"/>
                </a:solidFill>
                <a:latin typeface="Barlow Condensed"/>
                <a:ea typeface="Barlow Condensed"/>
                <a:cs typeface="Barlow Condensed"/>
              </a:rPr>
              <a:t>I compare models, inspect their uncertainty and export the results.</a:t>
            </a:r>
          </a:p>
        </p:txBody>
      </p:sp>
      <p:sp>
        <p:nvSpPr>
          <p:cNvPr id="9" name="">
            <a:extLst xmlns:a="http://schemas.openxmlformats.org/drawingml/2006/main">
              <a:ext uri="{FF2B5EF4-FFF2-40B4-BE49-F238E27FC236}">
                <a16:creationId xmlns:a16="http://schemas.microsoft.com/office/drawing/2014/main" id="{47D71870-3E93-42B0-929E-6E916CC31745}"/>
              </a:ext>
            </a:extLst>
          </p:cNvPr>
          <p:cNvSpPr>
            <a:spLocks xmlns:a="http://schemas.openxmlformats.org/drawingml/2006/main" noGrp="1"/>
          </p:cNvSpPr>
          <p:nvPr/>
        </p:nvSpPr>
        <p:spPr>
          <a:xfrm xmlns:a="http://schemas.openxmlformats.org/drawingml/2006/main">
            <a:off x="533400" y="6419850"/>
            <a:ext cx="106203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B4B3A5"/>
                </a:solidFill>
                <a:latin typeface="Barlow Condensed"/>
                <a:ea typeface="Barlow Condensed"/>
                <a:cs typeface="Barlow Condensed"/>
              </a:defRPr>
            </a:defPPr>
          </a:lstStyle>
          <a:p xmlns:a="http://schemas.openxmlformats.org/drawingml/2006/main">
            <a:pPr>
              <a:defRPr sz="1725" b="0">
                <a:solidFill>
                  <a:srgbClr val="B4B3A5"/>
                </a:solidFill>
                <a:latin typeface="Barlow Condensed"/>
                <a:ea typeface="Barlow Condensed"/>
                <a:cs typeface="Barlow Condensed"/>
              </a:defRPr>
            </a:pPr>
            <a:r>
              <a:rPr sz="1725" b="0">
                <a:solidFill>
                  <a:srgbClr val="B4B3A5"/>
                </a:solidFill>
                <a:latin typeface="Barlow Condensed"/>
                <a:ea typeface="Barlow Condensed"/>
                <a:cs typeface="Barlow Condensed"/>
              </a:rPr>
              <a:t>Actual application view, 12 October 2026. Annual economic history still starts in 2003 in its own view.</a:t>
            </a:r>
          </a:p>
        </p:txBody>
      </p:sp>
    </p:spTree>
    <p:extLst>
      <p:ext uri="{BB962C8B-B14F-4D97-AF65-F5344CB8AC3E}">
        <p14:creationId xmlns:p14="http://schemas.microsoft.com/office/powerpoint/2010/main" val="1411949934"/>
      </p:ext>
    </p:extLst>
  </p:cSld>
</p:sld>
</file>

<file path=ppt/slides/slide10.xml><?xml version="1.0" encoding="utf-8"?>
<p:sld xmlns:p="http://schemas.openxmlformats.org/presentationml/2006/main">
  <p:cSld>
    <p:bg>
      <p:bgPr>
        <a:solidFill xmlns:a="http://schemas.openxmlformats.org/drawingml/2006/main">
          <a:srgbClr val="E9E0C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FB8EAE1-58BB-42C9-93BB-7C4A4B98F113}"/>
              </a:ext>
            </a:extLst>
          </p:cNvPr>
          <p:cNvSpPr>
            <a:spLocks xmlns:a="http://schemas.openxmlformats.org/drawingml/2006/main" noGrp="1"/>
          </p:cNvSpPr>
          <p:nvPr/>
        </p:nvSpPr>
        <p:spPr>
          <a:xfrm xmlns:a="http://schemas.openxmlformats.org/drawingml/2006/main">
            <a:off x="533400" y="428625"/>
            <a:ext cx="10953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01312"/>
                </a:solidFill>
                <a:latin typeface="Roboto Slab"/>
                <a:ea typeface="Roboto Slab"/>
                <a:cs typeface="Roboto Slab"/>
              </a:defRPr>
            </a:defPPr>
          </a:lstStyle>
          <a:p xmlns:a="http://schemas.openxmlformats.org/drawingml/2006/main">
            <a:pPr>
              <a:defRPr sz="3225" b="1">
                <a:solidFill>
                  <a:srgbClr val="101312"/>
                </a:solidFill>
                <a:latin typeface="Roboto Slab"/>
                <a:ea typeface="Roboto Slab"/>
                <a:cs typeface="Roboto Slab"/>
              </a:defRPr>
            </a:pPr>
            <a:r>
              <a:rPr sz="3225" b="1">
                <a:solidFill>
                  <a:srgbClr val="101312"/>
                </a:solidFill>
                <a:latin typeface="Roboto Slab"/>
                <a:ea typeface="Roboto Slab"/>
                <a:cs typeface="Roboto Slab"/>
              </a:rPr>
              <a:t>I can explain how the comparisons work</a:t>
            </a:r>
          </a:p>
        </p:txBody>
      </p:sp>
      <p:sp>
        <p:nvSpPr>
          <p:cNvPr id="2" name="">
            <a:extLst xmlns:a="http://schemas.openxmlformats.org/drawingml/2006/main">
              <a:ext uri="{FF2B5EF4-FFF2-40B4-BE49-F238E27FC236}">
                <a16:creationId xmlns:a16="http://schemas.microsoft.com/office/drawing/2014/main" id="{BCB2ED90-F978-48A9-8E62-1A78E78EE37C}"/>
              </a:ext>
            </a:extLst>
          </p:cNvPr>
          <p:cNvSpPr>
            <a:spLocks xmlns:a="http://schemas.openxmlformats.org/drawingml/2006/main" noGrp="1"/>
          </p:cNvSpPr>
          <p:nvPr/>
        </p:nvSpPr>
        <p:spPr>
          <a:xfrm xmlns:a="http://schemas.openxmlformats.org/drawingml/2006/main">
            <a:off x="11325225" y="6362700"/>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74263C"/>
                </a:solidFill>
                <a:latin typeface="IBM Plex Mono"/>
                <a:ea typeface="IBM Plex Mono"/>
                <a:cs typeface="IBM Plex Mono"/>
              </a:defRPr>
            </a:defPPr>
          </a:lstStyle>
          <a:p xmlns:a="http://schemas.openxmlformats.org/drawingml/2006/main">
            <a:pPr>
              <a:defRPr sz="1275" b="0">
                <a:solidFill>
                  <a:srgbClr val="74263C"/>
                </a:solidFill>
                <a:latin typeface="IBM Plex Mono"/>
                <a:ea typeface="IBM Plex Mono"/>
                <a:cs typeface="IBM Plex Mono"/>
              </a:defRPr>
            </a:pPr>
            <a:r>
              <a:rPr sz="1275" b="0">
                <a:solidFill>
                  <a:srgbClr val="74263C"/>
                </a:solidFill>
                <a:latin typeface="IBM Plex Mono"/>
                <a:ea typeface="IBM Plex Mono"/>
                <a:cs typeface="IBM Plex Mono"/>
              </a:rPr>
              <a:t>10</a:t>
            </a:r>
          </a:p>
        </p:txBody>
      </p:sp>
      <p:graphicFrame>
        <p:nvGraphicFramePr>
          <p:cNvPr id="3" name="Chart">
            <a:extLst xmlns:a="http://schemas.openxmlformats.org/drawingml/2006/main">
              <a:ext uri="{FF2B5EF4-FFF2-40B4-BE49-F238E27FC236}">
                <a16:creationId xmlns:a16="http://schemas.microsoft.com/office/drawing/2014/main" id="{1817B7E4-E8BC-4E44-8191-AEBEE0C43238}"/>
              </a:ext>
            </a:extLst>
          </p:cNvPr>
          <p:cNvGraphicFramePr/>
          <p:nvPr/>
        </p:nvGraphicFramePr>
        <p:xfrm>
          <a:off xmlns:a="http://schemas.openxmlformats.org/drawingml/2006/main" x="533400" y="1895475"/>
          <a:ext xmlns:a="http://schemas.openxmlformats.org/drawingml/2006/main" cx="6572250" cy="3457575"/>
        </p:xfrm>
        <a:graphic xmlns:a="http://schemas.openxmlformats.org/drawingml/2006/main">
          <a:graphicData uri="http://schemas.openxmlformats.org/drawingml/2006/chart">
            <c:chart xmlns:r="http://schemas.openxmlformats.org/officeDocument/2006/relationships" xmlns:c="http://schemas.openxmlformats.org/drawingml/2006/chart" r:id="Rf44f9d68e9fe4162"/>
          </a:graphicData>
        </a:graphic>
      </p:graphicFrame>
      <p:sp>
        <p:nvSpPr>
          <p:cNvPr id="4" name="">
            <a:extLst xmlns:a="http://schemas.openxmlformats.org/drawingml/2006/main">
              <a:ext uri="{FF2B5EF4-FFF2-40B4-BE49-F238E27FC236}">
                <a16:creationId xmlns:a16="http://schemas.microsoft.com/office/drawing/2014/main" id="{E948B0A7-C0FB-4004-B227-2F737BB03C55}"/>
              </a:ext>
            </a:extLst>
          </p:cNvPr>
          <p:cNvSpPr>
            <a:spLocks xmlns:a="http://schemas.openxmlformats.org/drawingml/2006/main" noGrp="1"/>
          </p:cNvSpPr>
          <p:nvPr/>
        </p:nvSpPr>
        <p:spPr>
          <a:xfrm xmlns:a="http://schemas.openxmlformats.org/drawingml/2006/main">
            <a:off x="7972425" y="1781175"/>
            <a:ext cx="35052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74263C"/>
                </a:solidFill>
                <a:latin typeface="Barlow Condensed"/>
                <a:ea typeface="Barlow Condensed"/>
                <a:cs typeface="Barlow Condensed"/>
              </a:defRPr>
            </a:defPPr>
          </a:lstStyle>
          <a:p xmlns:a="http://schemas.openxmlformats.org/drawingml/2006/main">
            <a:pPr>
              <a:defRPr sz="2250" b="1">
                <a:solidFill>
                  <a:srgbClr val="74263C"/>
                </a:solidFill>
                <a:latin typeface="Barlow Condensed"/>
                <a:ea typeface="Barlow Condensed"/>
                <a:cs typeface="Barlow Condensed"/>
              </a:defRPr>
            </a:pPr>
            <a:r>
              <a:rPr sz="2250" b="1">
                <a:solidFill>
                  <a:srgbClr val="74263C"/>
                </a:solidFill>
                <a:latin typeface="Barlow Condensed"/>
                <a:ea typeface="Barlow Condensed"/>
                <a:cs typeface="Barlow Condensed"/>
              </a:rPr>
              <a:t>What my Python program compares</a:t>
            </a:r>
          </a:p>
        </p:txBody>
      </p:sp>
      <p:sp>
        <p:nvSpPr>
          <p:cNvPr id="5" name="">
            <a:extLst xmlns:a="http://schemas.openxmlformats.org/drawingml/2006/main">
              <a:ext uri="{FF2B5EF4-FFF2-40B4-BE49-F238E27FC236}">
                <a16:creationId xmlns:a16="http://schemas.microsoft.com/office/drawing/2014/main" id="{9B3F6296-0E5B-4726-82AA-993DBED30228}"/>
              </a:ext>
            </a:extLst>
          </p:cNvPr>
          <p:cNvSpPr>
            <a:spLocks xmlns:a="http://schemas.openxmlformats.org/drawingml/2006/main" noGrp="1"/>
          </p:cNvSpPr>
          <p:nvPr/>
        </p:nvSpPr>
        <p:spPr>
          <a:xfrm xmlns:a="http://schemas.openxmlformats.org/drawingml/2006/main">
            <a:off x="7972425" y="2733675"/>
            <a:ext cx="3505200"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101312"/>
                </a:solidFill>
                <a:latin typeface="Barlow Condensed"/>
                <a:ea typeface="Barlow Condensed"/>
                <a:cs typeface="Barlow Condensed"/>
              </a:defRPr>
            </a:defPPr>
          </a:lstStyle>
          <a:p xmlns:a="http://schemas.openxmlformats.org/drawingml/2006/main">
            <a:pPr>
              <a:defRPr sz="2250" b="0">
                <a:solidFill>
                  <a:srgbClr val="101312"/>
                </a:solidFill>
                <a:latin typeface="Barlow Condensed"/>
                <a:ea typeface="Barlow Condensed"/>
                <a:cs typeface="Barlow Condensed"/>
              </a:defRPr>
            </a:pPr>
            <a:r>
              <a:rPr sz="2250" b="0">
                <a:solidFill>
                  <a:srgbClr val="101312"/>
                </a:solidFill>
                <a:latin typeface="Barlow Condensed"/>
                <a:ea typeface="Barlow Condensed"/>
                <a:cs typeface="Barlow Condensed"/>
              </a:rPr>
              <a:t>Oil rents</a:t>
            </a:r>
          </a:p>
          <a:p xmlns:a="http://schemas.openxmlformats.org/drawingml/2006/main">
            <a:pPr>
              <a:defRPr sz="2250" b="0">
                <a:solidFill>
                  <a:srgbClr val="101312"/>
                </a:solidFill>
                <a:latin typeface="Barlow Condensed"/>
                <a:ea typeface="Barlow Condensed"/>
                <a:cs typeface="Barlow Condensed"/>
              </a:defRPr>
            </a:pPr>
            <a:r>
              <a:rPr sz="2250" b="0">
                <a:solidFill>
                  <a:srgbClr val="101312"/>
                </a:solidFill>
                <a:latin typeface="Barlow Condensed"/>
                <a:ea typeface="Barlow Condensed"/>
                <a:cs typeface="Barlow Condensed"/>
              </a:rPr>
              <a:t>Real income per person</a:t>
            </a:r>
          </a:p>
          <a:p xmlns:a="http://schemas.openxmlformats.org/drawingml/2006/main">
            <a:pPr>
              <a:defRPr sz="2250" b="0">
                <a:solidFill>
                  <a:srgbClr val="101312"/>
                </a:solidFill>
                <a:latin typeface="Barlow Condensed"/>
                <a:ea typeface="Barlow Condensed"/>
                <a:cs typeface="Barlow Condensed"/>
              </a:defRPr>
            </a:pPr>
            <a:r>
              <a:rPr sz="2250" b="0">
                <a:solidFill>
                  <a:srgbClr val="101312"/>
                </a:solidFill>
                <a:latin typeface="Barlow Condensed"/>
                <a:ea typeface="Barlow Condensed"/>
                <a:cs typeface="Barlow Condensed"/>
              </a:rPr>
              <a:t>Manufacturing share</a:t>
            </a:r>
          </a:p>
        </p:txBody>
      </p:sp>
      <p:sp>
        <p:nvSpPr>
          <p:cNvPr id="6" name="">
            <a:extLst xmlns:a="http://schemas.openxmlformats.org/drawingml/2006/main">
              <a:ext uri="{FF2B5EF4-FFF2-40B4-BE49-F238E27FC236}">
                <a16:creationId xmlns:a16="http://schemas.microsoft.com/office/drawing/2014/main" id="{787C8D27-D4DF-4D3E-AFE4-A7C209865BD8}"/>
              </a:ext>
            </a:extLst>
          </p:cNvPr>
          <p:cNvSpPr>
            <a:spLocks xmlns:a="http://schemas.openxmlformats.org/drawingml/2006/main" noGrp="1"/>
          </p:cNvSpPr>
          <p:nvPr/>
        </p:nvSpPr>
        <p:spPr>
          <a:xfrm xmlns:a="http://schemas.openxmlformats.org/drawingml/2006/main">
            <a:off x="7972425" y="4200525"/>
            <a:ext cx="35052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01312"/>
                </a:solidFill>
                <a:latin typeface="Barlow Condensed"/>
                <a:ea typeface="Barlow Condensed"/>
                <a:cs typeface="Barlow Condensed"/>
              </a:defRPr>
            </a:defPPr>
          </a:lstStyle>
          <a:p xmlns:a="http://schemas.openxmlformats.org/drawingml/2006/main">
            <a:pPr>
              <a:defRPr sz="2100" b="0">
                <a:solidFill>
                  <a:srgbClr val="101312"/>
                </a:solidFill>
                <a:latin typeface="Barlow Condensed"/>
                <a:ea typeface="Barlow Condensed"/>
                <a:cs typeface="Barlow Condensed"/>
              </a:defRPr>
            </a:pPr>
            <a:r>
              <a:rPr sz="2100" b="0">
                <a:solidFill>
                  <a:srgbClr val="101312"/>
                </a:solidFill>
                <a:latin typeface="Barlow Condensed"/>
                <a:ea typeface="Barlow Condensed"/>
                <a:cs typeface="Barlow Condensed"/>
              </a:rPr>
              <a:t>I can change the weights</a:t>
            </a:r>
          </a:p>
          <a:p xmlns:a="http://schemas.openxmlformats.org/drawingml/2006/main">
            <a:pPr>
              <a:defRPr sz="2100" b="0">
                <a:solidFill>
                  <a:srgbClr val="101312"/>
                </a:solidFill>
                <a:latin typeface="Barlow Condensed"/>
                <a:ea typeface="Barlow Condensed"/>
                <a:cs typeface="Barlow Condensed"/>
              </a:defRPr>
            </a:pPr>
            <a:r>
              <a:rPr sz="2100" b="0">
                <a:solidFill>
                  <a:srgbClr val="101312"/>
                </a:solidFill>
                <a:latin typeface="Barlow Condensed"/>
                <a:ea typeface="Barlow Condensed"/>
                <a:cs typeface="Barlow Condensed"/>
              </a:rPr>
              <a:t>and inspect each contribution.</a:t>
            </a:r>
          </a:p>
        </p:txBody>
      </p:sp>
      <p:sp>
        <p:nvSpPr>
          <p:cNvPr id="7" name="">
            <a:extLst xmlns:a="http://schemas.openxmlformats.org/drawingml/2006/main">
              <a:ext uri="{FF2B5EF4-FFF2-40B4-BE49-F238E27FC236}">
                <a16:creationId xmlns:a16="http://schemas.microsoft.com/office/drawing/2014/main" id="{800058BB-DABF-40A8-B933-BA042F9B6634}"/>
              </a:ext>
            </a:extLst>
          </p:cNvPr>
          <p:cNvSpPr>
            <a:spLocks xmlns:a="http://schemas.openxmlformats.org/drawingml/2006/main" noGrp="1"/>
          </p:cNvSpPr>
          <p:nvPr/>
        </p:nvSpPr>
        <p:spPr>
          <a:xfrm xmlns:a="http://schemas.openxmlformats.org/drawingml/2006/main">
            <a:off x="7972425" y="5172075"/>
            <a:ext cx="35052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101312"/>
                </a:solidFill>
                <a:latin typeface="Barlow Condensed"/>
                <a:ea typeface="Barlow Condensed"/>
                <a:cs typeface="Barlow Condensed"/>
              </a:defRPr>
            </a:defPPr>
          </a:lstStyle>
          <a:p xmlns:a="http://schemas.openxmlformats.org/drawingml/2006/main">
            <a:pPr>
              <a:defRPr sz="1875" b="0">
                <a:solidFill>
                  <a:srgbClr val="101312"/>
                </a:solidFill>
                <a:latin typeface="Barlow Condensed"/>
                <a:ea typeface="Barlow Condensed"/>
                <a:cs typeface="Barlow Condensed"/>
              </a:defRPr>
            </a:pPr>
            <a:r>
              <a:rPr sz="1875" b="0">
                <a:solidFill>
                  <a:srgbClr val="101312"/>
                </a:solidFill>
                <a:latin typeface="Barlow Condensed"/>
                <a:ea typeface="Barlow Condensed"/>
                <a:cs typeface="Barlow Condensed"/>
              </a:rPr>
              <a:t>I would ask Professor Uscatu to help me improve the algorithm, and Professor Davidescu to help me interpret the data.</a:t>
            </a:r>
          </a:p>
        </p:txBody>
      </p:sp>
      <p:sp>
        <p:nvSpPr>
          <p:cNvPr id="8" name="">
            <a:extLst xmlns:a="http://schemas.openxmlformats.org/drawingml/2006/main">
              <a:ext uri="{FF2B5EF4-FFF2-40B4-BE49-F238E27FC236}">
                <a16:creationId xmlns:a16="http://schemas.microsoft.com/office/drawing/2014/main" id="{060167BB-F3FC-406B-AB64-792747847AB8}"/>
              </a:ext>
            </a:extLst>
          </p:cNvPr>
          <p:cNvSpPr>
            <a:spLocks xmlns:a="http://schemas.openxmlformats.org/drawingml/2006/main" noGrp="1"/>
          </p:cNvSpPr>
          <p:nvPr/>
        </p:nvSpPr>
        <p:spPr>
          <a:xfrm xmlns:a="http://schemas.openxmlformats.org/drawingml/2006/main">
            <a:off x="533400" y="5743575"/>
            <a:ext cx="67532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514A43"/>
                </a:solidFill>
                <a:latin typeface="Barlow Condensed"/>
                <a:ea typeface="Barlow Condensed"/>
                <a:cs typeface="Barlow Condensed"/>
              </a:defRPr>
            </a:defPPr>
          </a:lstStyle>
          <a:p xmlns:a="http://schemas.openxmlformats.org/drawingml/2006/main">
            <a:pPr>
              <a:defRPr sz="1725" b="0">
                <a:solidFill>
                  <a:srgbClr val="514A43"/>
                </a:solidFill>
                <a:latin typeface="Barlow Condensed"/>
                <a:ea typeface="Barlow Condensed"/>
                <a:cs typeface="Barlow Condensed"/>
              </a:defRPr>
            </a:pPr>
            <a:r>
              <a:rPr sz="1725" b="0">
                <a:solidFill>
                  <a:srgbClr val="514A43"/>
                </a:solidFill>
                <a:latin typeface="Barlow Condensed"/>
                <a:ea typeface="Barlow Condensed"/>
                <a:cs typeface="Barlow Condensed"/>
              </a:rPr>
              <a:t>2003–2007 baseline, equal weights, 12 selected countries.</a:t>
            </a:r>
          </a:p>
          <a:p xmlns:a="http://schemas.openxmlformats.org/drawingml/2006/main">
            <a:pPr>
              <a:defRPr sz="1725" b="0">
                <a:solidFill>
                  <a:srgbClr val="514A43"/>
                </a:solidFill>
                <a:latin typeface="Barlow Condensed"/>
                <a:ea typeface="Barlow Condensed"/>
                <a:cs typeface="Barlow Condensed"/>
              </a:defRPr>
            </a:pPr>
            <a:r>
              <a:rPr sz="1725" b="0">
                <a:solidFill>
                  <a:srgbClr val="514A43"/>
                </a:solidFill>
                <a:latin typeface="Barlow Condensed"/>
                <a:ea typeface="Barlow Condensed"/>
                <a:cs typeface="Barlow Condensed"/>
              </a:rPr>
              <a:t>Lower distance means greater measured similarity. This is descriptive.</a:t>
            </a:r>
          </a:p>
        </p:txBody>
      </p:sp>
    </p:spTree>
    <p:extLst>
      <p:ext uri="{BB962C8B-B14F-4D97-AF65-F5344CB8AC3E}">
        <p14:creationId xmlns:p14="http://schemas.microsoft.com/office/powerpoint/2010/main" val="1859683907"/>
      </p:ext>
    </p:extLst>
  </p:cSld>
</p:sld>
</file>

<file path=ppt/slides/slide11.xml><?xml version="1.0" encoding="utf-8"?>
<p:sld xmlns:p="http://schemas.openxmlformats.org/presentationml/2006/main">
  <p:cSld>
    <p:bg>
      <p:bgPr>
        <a:solidFill xmlns:a="http://schemas.openxmlformats.org/drawingml/2006/main">
          <a:srgbClr val="101514"/>
        </a:solidFill>
      </p:bgPr>
    </p:bg>
    <p:spTree>
      <p:nvGrpSpPr>
        <p:cNvPr id="1" name=""/>
        <p:cNvGrpSpPr/>
        <p:nvPr/>
      </p:nvGrpSpPr>
      <p:grpSpPr>
        <a:xfrm xmlns:a="http://schemas.openxmlformats.org/drawingml/2006/main"/>
      </p:grpSpPr>
      <p:cxnSp>
        <p:nvCxnSpPr>
          <p:cNvPr id="17" name="">
            <a:extLst xmlns:a="http://schemas.openxmlformats.org/drawingml/2006/main">
              <a:ext uri="{FF2B5EF4-FFF2-40B4-BE49-F238E27FC236}">
                <a16:creationId xmlns:a16="http://schemas.microsoft.com/office/drawing/2014/main" id="{2AC592AA-E9D6-4A13-9DAC-DF21E21C6E68}"/>
              </a:ext>
            </a:extLst>
          </p:cNvPr>
          <p:cNvCxnSpPr>
            <a:stCxn xmlns:a="http://schemas.openxmlformats.org/drawingml/2006/main" id="10" idx="3"/>
            <a:endCxn xmlns:a="http://schemas.openxmlformats.org/drawingml/2006/main" id="12" idx="1"/>
          </p:cNvCxnSpPr>
          <p:nvPr/>
        </p:nvCxnSpPr>
        <p:spPr>
          <a:xfrm xmlns:a="http://schemas.openxmlformats.org/drawingml/2006/main">
            <a:off x="9382125" y="3519488"/>
            <a:ext cx="257175" cy="0"/>
          </a:xfrm>
          <a:prstGeom xmlns:a="http://schemas.openxmlformats.org/drawingml/2006/main" prst="straightConnector1">
            <a:avLst/>
          </a:prstGeom>
          <a:ln xmlns:a="http://schemas.openxmlformats.org/drawingml/2006/main" w="23813">
            <a:solidFill>
              <a:srgbClr val="30C4A0"/>
            </a:solidFill>
            <a:tailEnd type="triangle" w="sm" len="sm"/>
          </a:ln>
        </p:spPr>
      </p:cxnSp>
      <p:cxnSp>
        <p:nvCxnSpPr>
          <p:cNvPr id="16" name="">
            <a:extLst xmlns:a="http://schemas.openxmlformats.org/drawingml/2006/main">
              <a:ext uri="{FF2B5EF4-FFF2-40B4-BE49-F238E27FC236}">
                <a16:creationId xmlns:a16="http://schemas.microsoft.com/office/drawing/2014/main" id="{9B314458-1CC3-4A60-A5CF-50332A3C4F0C}"/>
              </a:ext>
            </a:extLst>
          </p:cNvPr>
          <p:cNvCxnSpPr>
            <a:stCxn xmlns:a="http://schemas.openxmlformats.org/drawingml/2006/main" id="8" idx="3"/>
            <a:endCxn xmlns:a="http://schemas.openxmlformats.org/drawingml/2006/main" id="10" idx="1"/>
          </p:cNvCxnSpPr>
          <p:nvPr/>
        </p:nvCxnSpPr>
        <p:spPr>
          <a:xfrm xmlns:a="http://schemas.openxmlformats.org/drawingml/2006/main">
            <a:off x="7105650" y="3519488"/>
            <a:ext cx="257175" cy="0"/>
          </a:xfrm>
          <a:prstGeom xmlns:a="http://schemas.openxmlformats.org/drawingml/2006/main" prst="straightConnector1">
            <a:avLst/>
          </a:prstGeom>
          <a:ln xmlns:a="http://schemas.openxmlformats.org/drawingml/2006/main" w="23813">
            <a:solidFill>
              <a:srgbClr val="30C4A0"/>
            </a:solidFill>
            <a:tailEnd type="triangle" w="sm" len="sm"/>
          </a:ln>
        </p:spPr>
      </p:cxnSp>
      <p:cxnSp>
        <p:nvCxnSpPr>
          <p:cNvPr id="15" name="">
            <a:extLst xmlns:a="http://schemas.openxmlformats.org/drawingml/2006/main">
              <a:ext uri="{FF2B5EF4-FFF2-40B4-BE49-F238E27FC236}">
                <a16:creationId xmlns:a16="http://schemas.microsoft.com/office/drawing/2014/main" id="{0E535AD4-D74D-41F3-BF70-7871E61CAC5F}"/>
              </a:ext>
            </a:extLst>
          </p:cNvPr>
          <p:cNvCxnSpPr>
            <a:stCxn xmlns:a="http://schemas.openxmlformats.org/drawingml/2006/main" id="6" idx="3"/>
            <a:endCxn xmlns:a="http://schemas.openxmlformats.org/drawingml/2006/main" id="8" idx="1"/>
          </p:cNvCxnSpPr>
          <p:nvPr/>
        </p:nvCxnSpPr>
        <p:spPr>
          <a:xfrm xmlns:a="http://schemas.openxmlformats.org/drawingml/2006/main">
            <a:off x="4829175" y="3519488"/>
            <a:ext cx="257175" cy="0"/>
          </a:xfrm>
          <a:prstGeom xmlns:a="http://schemas.openxmlformats.org/drawingml/2006/main" prst="straightConnector1">
            <a:avLst/>
          </a:prstGeom>
          <a:ln xmlns:a="http://schemas.openxmlformats.org/drawingml/2006/main" w="23813">
            <a:solidFill>
              <a:srgbClr val="30C4A0"/>
            </a:solidFill>
            <a:tailEnd type="triangle" w="sm" len="sm"/>
          </a:ln>
        </p:spPr>
      </p:cxnSp>
      <p:cxnSp>
        <p:nvCxnSpPr>
          <p:cNvPr id="14" name="">
            <a:extLst xmlns:a="http://schemas.openxmlformats.org/drawingml/2006/main">
              <a:ext uri="{FF2B5EF4-FFF2-40B4-BE49-F238E27FC236}">
                <a16:creationId xmlns:a16="http://schemas.microsoft.com/office/drawing/2014/main" id="{7BB8726D-7617-4F5A-B47A-877C48836426}"/>
              </a:ext>
            </a:extLst>
          </p:cNvPr>
          <p:cNvCxnSpPr>
            <a:stCxn xmlns:a="http://schemas.openxmlformats.org/drawingml/2006/main" id="4" idx="3"/>
            <a:endCxn xmlns:a="http://schemas.openxmlformats.org/drawingml/2006/main" id="6" idx="1"/>
          </p:cNvCxnSpPr>
          <p:nvPr/>
        </p:nvCxnSpPr>
        <p:spPr>
          <a:xfrm xmlns:a="http://schemas.openxmlformats.org/drawingml/2006/main">
            <a:off x="2552700" y="3519488"/>
            <a:ext cx="257175" cy="0"/>
          </a:xfrm>
          <a:prstGeom xmlns:a="http://schemas.openxmlformats.org/drawingml/2006/main" prst="straightConnector1">
            <a:avLst/>
          </a:prstGeom>
          <a:ln xmlns:a="http://schemas.openxmlformats.org/drawingml/2006/main" w="23813">
            <a:solidFill>
              <a:srgbClr val="30C4A0"/>
            </a:solidFill>
            <a:tailEnd type="triangle" w="sm" len="sm"/>
          </a:ln>
        </p:spPr>
      </p:cxnSp>
      <p:sp>
        <p:nvSpPr>
          <p:cNvPr id="23" name="">
            <a:extLst xmlns:a="http://schemas.openxmlformats.org/drawingml/2006/main">
              <a:ext uri="{FF2B5EF4-FFF2-40B4-BE49-F238E27FC236}">
                <a16:creationId xmlns:a16="http://schemas.microsoft.com/office/drawing/2014/main" id="{C20FC7C1-982C-46A9-86AC-46B835A344CA}"/>
              </a:ext>
            </a:extLst>
          </p:cNvPr>
          <p:cNvSpPr>
            <a:spLocks xmlns:a="http://schemas.openxmlformats.org/drawingml/2006/main" noGrp="1"/>
          </p:cNvSpPr>
          <p:nvPr/>
        </p:nvSpPr>
        <p:spPr>
          <a:xfrm xmlns:a="http://schemas.openxmlformats.org/drawingml/2006/main">
            <a:off x="533400" y="428625"/>
            <a:ext cx="10953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E9E0CF"/>
                </a:solidFill>
                <a:latin typeface="Roboto Slab"/>
                <a:ea typeface="Roboto Slab"/>
                <a:cs typeface="Roboto Slab"/>
              </a:defRPr>
            </a:defPPr>
          </a:lstStyle>
          <a:p xmlns:a="http://schemas.openxmlformats.org/drawingml/2006/main">
            <a:pPr>
              <a:defRPr sz="3225" b="1">
                <a:solidFill>
                  <a:srgbClr val="E9E0CF"/>
                </a:solidFill>
                <a:latin typeface="Roboto Slab"/>
                <a:ea typeface="Roboto Slab"/>
                <a:cs typeface="Roboto Slab"/>
              </a:defRPr>
            </a:pPr>
            <a:r>
              <a:rPr sz="3225" b="1">
                <a:solidFill>
                  <a:srgbClr val="E9E0CF"/>
                </a:solidFill>
                <a:latin typeface="Roboto Slab"/>
                <a:ea typeface="Roboto Slab"/>
                <a:cs typeface="Roboto Slab"/>
              </a:rPr>
              <a:t>The software is part of the research</a:t>
            </a:r>
          </a:p>
        </p:txBody>
      </p:sp>
      <p:sp>
        <p:nvSpPr>
          <p:cNvPr id="2" name="">
            <a:extLst xmlns:a="http://schemas.openxmlformats.org/drawingml/2006/main">
              <a:ext uri="{FF2B5EF4-FFF2-40B4-BE49-F238E27FC236}">
                <a16:creationId xmlns:a16="http://schemas.microsoft.com/office/drawing/2014/main" id="{5031B072-901F-4EDC-94AB-48014BC06083}"/>
              </a:ext>
            </a:extLst>
          </p:cNvPr>
          <p:cNvSpPr>
            <a:spLocks xmlns:a="http://schemas.openxmlformats.org/drawingml/2006/main" noGrp="1"/>
          </p:cNvSpPr>
          <p:nvPr/>
        </p:nvSpPr>
        <p:spPr>
          <a:xfrm xmlns:a="http://schemas.openxmlformats.org/drawingml/2006/main">
            <a:off x="11325225" y="6362700"/>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B4B3A5"/>
                </a:solidFill>
                <a:latin typeface="IBM Plex Mono"/>
                <a:ea typeface="IBM Plex Mono"/>
                <a:cs typeface="IBM Plex Mono"/>
              </a:defRPr>
            </a:defPPr>
          </a:lstStyle>
          <a:p xmlns:a="http://schemas.openxmlformats.org/drawingml/2006/main">
            <a:pPr>
              <a:defRPr sz="1275" b="0">
                <a:solidFill>
                  <a:srgbClr val="B4B3A5"/>
                </a:solidFill>
                <a:latin typeface="IBM Plex Mono"/>
                <a:ea typeface="IBM Plex Mono"/>
                <a:cs typeface="IBM Plex Mono"/>
              </a:defRPr>
            </a:pPr>
            <a:r>
              <a:rPr sz="1275" b="0">
                <a:solidFill>
                  <a:srgbClr val="B4B3A5"/>
                </a:solidFill>
                <a:latin typeface="IBM Plex Mono"/>
                <a:ea typeface="IBM Plex Mono"/>
                <a:cs typeface="IBM Plex Mono"/>
              </a:rPr>
              <a:t>11</a:t>
            </a:r>
          </a:p>
        </p:txBody>
      </p:sp>
      <p:sp>
        <p:nvSpPr>
          <p:cNvPr id="3" name="">
            <a:extLst xmlns:a="http://schemas.openxmlformats.org/drawingml/2006/main">
              <a:ext uri="{FF2B5EF4-FFF2-40B4-BE49-F238E27FC236}">
                <a16:creationId xmlns:a16="http://schemas.microsoft.com/office/drawing/2014/main" id="{97D3C733-6B4E-4DCC-8F06-5C57F05D9814}"/>
              </a:ext>
            </a:extLst>
          </p:cNvPr>
          <p:cNvSpPr>
            <a:spLocks xmlns:a="http://schemas.openxmlformats.org/drawingml/2006/main" noGrp="1"/>
          </p:cNvSpPr>
          <p:nvPr/>
        </p:nvSpPr>
        <p:spPr>
          <a:xfrm xmlns:a="http://schemas.openxmlformats.org/drawingml/2006/main">
            <a:off x="533400" y="1438275"/>
            <a:ext cx="111252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E9E0CF"/>
                </a:solidFill>
                <a:latin typeface="Barlow Condensed"/>
                <a:ea typeface="Barlow Condensed"/>
                <a:cs typeface="Barlow Condensed"/>
              </a:defRPr>
            </a:defPPr>
          </a:lstStyle>
          <a:p xmlns:a="http://schemas.openxmlformats.org/drawingml/2006/main">
            <a:pPr>
              <a:defRPr sz="2175" b="0">
                <a:solidFill>
                  <a:srgbClr val="E9E0CF"/>
                </a:solidFill>
                <a:latin typeface="Barlow Condensed"/>
                <a:ea typeface="Barlow Condensed"/>
                <a:cs typeface="Barlow Condensed"/>
              </a:defRPr>
            </a:pPr>
            <a:r>
              <a:rPr sz="2175" b="0">
                <a:solidFill>
                  <a:srgbClr val="E9E0CF"/>
                </a:solidFill>
                <a:latin typeface="Barlow Condensed"/>
                <a:ea typeface="Barlow Condensed"/>
                <a:cs typeface="Barlow Condensed"/>
              </a:rPr>
              <a:t>I import the source files, check their units and missing values, and store the observations.</a:t>
            </a:r>
          </a:p>
          <a:p xmlns:a="http://schemas.openxmlformats.org/drawingml/2006/main">
            <a:pPr>
              <a:defRPr sz="2175" b="0">
                <a:solidFill>
                  <a:srgbClr val="E9E0CF"/>
                </a:solidFill>
                <a:latin typeface="Barlow Condensed"/>
                <a:ea typeface="Barlow Condensed"/>
                <a:cs typeface="Barlow Condensed"/>
              </a:defRPr>
            </a:pPr>
            <a:r>
              <a:rPr sz="2175" b="0">
                <a:solidFill>
                  <a:srgbClr val="E9E0CF"/>
                </a:solidFill>
                <a:latin typeface="Barlow Condensed"/>
                <a:ea typeface="Barlow Condensed"/>
                <a:cs typeface="Barlow Condensed"/>
              </a:rPr>
              <a:t>Python then runs the comparisons, forecast tests and scenarios. The interface lets me</a:t>
            </a:r>
          </a:p>
          <a:p xmlns:a="http://schemas.openxmlformats.org/drawingml/2006/main">
            <a:pPr>
              <a:defRPr sz="2175" b="0">
                <a:solidFill>
                  <a:srgbClr val="E9E0CF"/>
                </a:solidFill>
                <a:latin typeface="Barlow Condensed"/>
                <a:ea typeface="Barlow Condensed"/>
                <a:cs typeface="Barlow Condensed"/>
              </a:defRPr>
            </a:pPr>
            <a:r>
              <a:rPr sz="2175" b="0">
                <a:solidFill>
                  <a:srgbClr val="E9E0CF"/>
                </a:solidFill>
                <a:latin typeface="Barlow Condensed"/>
                <a:ea typeface="Barlow Condensed"/>
                <a:cs typeface="Barlow Condensed"/>
              </a:rPr>
              <a:t>change inputs, inspect the results and export the evidence without repeating the data preparation.</a:t>
            </a:r>
          </a:p>
        </p:txBody>
      </p:sp>
      <p:sp>
        <p:nvSpPr>
          <p:cNvPr id="4" name="">
            <a:extLst xmlns:a="http://schemas.openxmlformats.org/drawingml/2006/main">
              <a:ext uri="{FF2B5EF4-FFF2-40B4-BE49-F238E27FC236}">
                <a16:creationId xmlns:a16="http://schemas.microsoft.com/office/drawing/2014/main" id="{A1880405-2268-4712-9633-4C15BC40C83E}"/>
              </a:ext>
            </a:extLst>
          </p:cNvPr>
          <p:cNvSpPr>
            <a:spLocks xmlns:a="http://schemas.openxmlformats.org/drawingml/2006/main" noGrp="1"/>
          </p:cNvSpPr>
          <p:nvPr/>
        </p:nvSpPr>
        <p:spPr>
          <a:xfrm xmlns:a="http://schemas.openxmlformats.org/drawingml/2006/main">
            <a:off x="533400" y="2943225"/>
            <a:ext cx="2019300" cy="1152525"/>
          </a:xfrm>
          <a:prstGeom xmlns:a="http://schemas.openxmlformats.org/drawingml/2006/main" prst="rect">
            <a:avLst/>
          </a:prstGeom>
          <a:solidFill xmlns:a="http://schemas.openxmlformats.org/drawingml/2006/main">
            <a:srgbClr val="1B2420"/>
          </a:solidFill>
          <a:ln xmlns:a="http://schemas.openxmlformats.org/drawingml/2006/main" w="11430">
            <a:solidFill>
              <a:srgbClr val="44524B"/>
            </a:solidFill>
          </a:ln>
        </p:spPr>
        <p:txBody>
          <a:bodyPr xmlns:a="http://schemas.openxmlformats.org/drawingml/2006/main" wrap="square" lIns="142875" tIns="142875" rIns="142875" bIns="142875" anchor="ctr">
            <a:noAutofit/>
          </a:bodyPr>
          <a:lstStyle xmlns:a="http://schemas.openxmlformats.org/drawingml/2006/main">
            <a:defPPr algn="ctr">
              <a:defRPr sz="2250" b="1">
                <a:solidFill>
                  <a:srgbClr val="E9E0CF"/>
                </a:solidFill>
                <a:latin typeface="Barlow Condensed"/>
                <a:ea typeface="Barlow Condensed"/>
                <a:cs typeface="Barlow Condensed"/>
              </a:defRPr>
            </a:defPPr>
          </a:lstStyle>
          <a:p xmlns:a="http://schemas.openxmlformats.org/drawingml/2006/main">
            <a:pPr algn="ctr">
              <a:defRPr sz="2250" b="1">
                <a:solidFill>
                  <a:srgbClr val="E9E0CF"/>
                </a:solidFill>
                <a:latin typeface="Barlow Condensed"/>
                <a:ea typeface="Barlow Condensed"/>
                <a:cs typeface="Barlow Condensed"/>
              </a:defRPr>
            </a:pPr>
            <a:r>
              <a:rPr sz="2250" b="1">
                <a:solidFill>
                  <a:srgbClr val="E9E0CF"/>
                </a:solidFill>
                <a:latin typeface="Barlow Condensed"/>
                <a:ea typeface="Barlow Condensed"/>
                <a:cs typeface="Barlow Condensed"/>
              </a:rPr>
              <a:t>Data and</a:t>
            </a:r>
          </a:p>
          <a:p xmlns:a="http://schemas.openxmlformats.org/drawingml/2006/main">
            <a:pPr algn="ctr">
              <a:defRPr sz="2250" b="1">
                <a:solidFill>
                  <a:srgbClr val="E9E0CF"/>
                </a:solidFill>
                <a:latin typeface="Barlow Condensed"/>
                <a:ea typeface="Barlow Condensed"/>
                <a:cs typeface="Barlow Condensed"/>
              </a:defRPr>
            </a:pPr>
            <a:r>
              <a:rPr sz="2250" b="1">
                <a:solidFill>
                  <a:srgbClr val="E9E0CF"/>
                </a:solidFill>
                <a:latin typeface="Barlow Condensed"/>
                <a:ea typeface="Barlow Condensed"/>
                <a:cs typeface="Barlow Condensed"/>
              </a:rPr>
              <a:t>source snapshots</a:t>
            </a:r>
          </a:p>
        </p:txBody>
      </p:sp>
      <p:sp>
        <p:nvSpPr>
          <p:cNvPr id="5" name="">
            <a:extLst xmlns:a="http://schemas.openxmlformats.org/drawingml/2006/main">
              <a:ext uri="{FF2B5EF4-FFF2-40B4-BE49-F238E27FC236}">
                <a16:creationId xmlns:a16="http://schemas.microsoft.com/office/drawing/2014/main" id="{AE1468AD-1797-4B31-9C9A-D860F8F3B49D}"/>
              </a:ext>
            </a:extLst>
          </p:cNvPr>
          <p:cNvSpPr>
            <a:spLocks xmlns:a="http://schemas.openxmlformats.org/drawingml/2006/main" noGrp="1"/>
          </p:cNvSpPr>
          <p:nvPr/>
        </p:nvSpPr>
        <p:spPr>
          <a:xfrm xmlns:a="http://schemas.openxmlformats.org/drawingml/2006/main">
            <a:off x="533400" y="4371975"/>
            <a:ext cx="20193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E9E0CF"/>
                </a:solidFill>
                <a:latin typeface="Barlow Condensed"/>
                <a:ea typeface="Barlow Condensed"/>
                <a:cs typeface="Barlow Condensed"/>
              </a:defRPr>
            </a:defPPr>
          </a:lstStyle>
          <a:p xmlns:a="http://schemas.openxmlformats.org/drawingml/2006/main">
            <a:pPr>
              <a:defRPr sz="1875" b="0">
                <a:solidFill>
                  <a:srgbClr val="E9E0CF"/>
                </a:solidFill>
                <a:latin typeface="Barlow Condensed"/>
                <a:ea typeface="Barlow Condensed"/>
                <a:cs typeface="Barlow Condensed"/>
              </a:defRPr>
            </a:pPr>
            <a:r>
              <a:rPr sz="1875" b="0">
                <a:solidFill>
                  <a:srgbClr val="E9E0CF"/>
                </a:solidFill>
                <a:latin typeface="Barlow Condensed"/>
                <a:ea typeface="Barlow Condensed"/>
                <a:cs typeface="Barlow Condensed"/>
              </a:rPr>
              <a:t>URLs and hashes</a:t>
            </a:r>
          </a:p>
        </p:txBody>
      </p:sp>
      <p:sp>
        <p:nvSpPr>
          <p:cNvPr id="6" name="">
            <a:extLst xmlns:a="http://schemas.openxmlformats.org/drawingml/2006/main">
              <a:ext uri="{FF2B5EF4-FFF2-40B4-BE49-F238E27FC236}">
                <a16:creationId xmlns:a16="http://schemas.microsoft.com/office/drawing/2014/main" id="{051738B1-E169-4242-A3C0-991C50F83C6A}"/>
              </a:ext>
            </a:extLst>
          </p:cNvPr>
          <p:cNvSpPr>
            <a:spLocks xmlns:a="http://schemas.openxmlformats.org/drawingml/2006/main" noGrp="1"/>
          </p:cNvSpPr>
          <p:nvPr/>
        </p:nvSpPr>
        <p:spPr>
          <a:xfrm xmlns:a="http://schemas.openxmlformats.org/drawingml/2006/main">
            <a:off x="2809875" y="2943225"/>
            <a:ext cx="2019300" cy="1152525"/>
          </a:xfrm>
          <a:prstGeom xmlns:a="http://schemas.openxmlformats.org/drawingml/2006/main" prst="rect">
            <a:avLst/>
          </a:prstGeom>
          <a:solidFill xmlns:a="http://schemas.openxmlformats.org/drawingml/2006/main">
            <a:srgbClr val="74263C"/>
          </a:solidFill>
          <a:ln xmlns:a="http://schemas.openxmlformats.org/drawingml/2006/main" w="11430">
            <a:solidFill>
              <a:srgbClr val="44524B"/>
            </a:solidFill>
          </a:ln>
        </p:spPr>
        <p:txBody>
          <a:bodyPr xmlns:a="http://schemas.openxmlformats.org/drawingml/2006/main" wrap="square" lIns="142875" tIns="142875" rIns="142875" bIns="142875" anchor="ctr">
            <a:noAutofit/>
          </a:bodyPr>
          <a:lstStyle xmlns:a="http://schemas.openxmlformats.org/drawingml/2006/main">
            <a:defPPr algn="ctr">
              <a:defRPr sz="2250" b="1">
                <a:solidFill>
                  <a:srgbClr val="E9E0CF"/>
                </a:solidFill>
                <a:latin typeface="Barlow Condensed"/>
                <a:ea typeface="Barlow Condensed"/>
                <a:cs typeface="Barlow Condensed"/>
              </a:defRPr>
            </a:defPPr>
          </a:lstStyle>
          <a:p xmlns:a="http://schemas.openxmlformats.org/drawingml/2006/main">
            <a:pPr algn="ctr">
              <a:defRPr sz="2250" b="1">
                <a:solidFill>
                  <a:srgbClr val="E9E0CF"/>
                </a:solidFill>
                <a:latin typeface="Barlow Condensed"/>
                <a:ea typeface="Barlow Condensed"/>
                <a:cs typeface="Barlow Condensed"/>
              </a:defRPr>
            </a:pPr>
            <a:r>
              <a:rPr sz="2250" b="1">
                <a:solidFill>
                  <a:srgbClr val="E9E0CF"/>
                </a:solidFill>
                <a:latin typeface="Barlow Condensed"/>
                <a:ea typeface="Barlow Condensed"/>
                <a:cs typeface="Barlow Condensed"/>
              </a:rPr>
              <a:t>Validation</a:t>
            </a:r>
          </a:p>
        </p:txBody>
      </p:sp>
      <p:sp>
        <p:nvSpPr>
          <p:cNvPr id="7" name="">
            <a:extLst xmlns:a="http://schemas.openxmlformats.org/drawingml/2006/main">
              <a:ext uri="{FF2B5EF4-FFF2-40B4-BE49-F238E27FC236}">
                <a16:creationId xmlns:a16="http://schemas.microsoft.com/office/drawing/2014/main" id="{0B6AB5D9-9D1A-4929-B3F5-65E3FB4D9195}"/>
              </a:ext>
            </a:extLst>
          </p:cNvPr>
          <p:cNvSpPr>
            <a:spLocks xmlns:a="http://schemas.openxmlformats.org/drawingml/2006/main" noGrp="1"/>
          </p:cNvSpPr>
          <p:nvPr/>
        </p:nvSpPr>
        <p:spPr>
          <a:xfrm xmlns:a="http://schemas.openxmlformats.org/drawingml/2006/main">
            <a:off x="2809875" y="4371975"/>
            <a:ext cx="20193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E9E0CF"/>
                </a:solidFill>
                <a:latin typeface="Barlow Condensed"/>
                <a:ea typeface="Barlow Condensed"/>
                <a:cs typeface="Barlow Condensed"/>
              </a:defRPr>
            </a:defPPr>
          </a:lstStyle>
          <a:p xmlns:a="http://schemas.openxmlformats.org/drawingml/2006/main">
            <a:pPr>
              <a:defRPr sz="1875" b="0">
                <a:solidFill>
                  <a:srgbClr val="E9E0CF"/>
                </a:solidFill>
                <a:latin typeface="Barlow Condensed"/>
                <a:ea typeface="Barlow Condensed"/>
                <a:cs typeface="Barlow Condensed"/>
              </a:defRPr>
            </a:pPr>
            <a:r>
              <a:rPr sz="1875" b="0">
                <a:solidFill>
                  <a:srgbClr val="E9E0CF"/>
                </a:solidFill>
                <a:latin typeface="Barlow Condensed"/>
                <a:ea typeface="Barlow Condensed"/>
                <a:cs typeface="Barlow Condensed"/>
              </a:rPr>
              <a:t>Units, keys and gaps</a:t>
            </a:r>
          </a:p>
        </p:txBody>
      </p:sp>
      <p:sp>
        <p:nvSpPr>
          <p:cNvPr id="8" name="">
            <a:extLst xmlns:a="http://schemas.openxmlformats.org/drawingml/2006/main">
              <a:ext uri="{FF2B5EF4-FFF2-40B4-BE49-F238E27FC236}">
                <a16:creationId xmlns:a16="http://schemas.microsoft.com/office/drawing/2014/main" id="{24CF544A-0B00-45BC-8E07-54405622C8AD}"/>
              </a:ext>
            </a:extLst>
          </p:cNvPr>
          <p:cNvSpPr>
            <a:spLocks xmlns:a="http://schemas.openxmlformats.org/drawingml/2006/main" noGrp="1"/>
          </p:cNvSpPr>
          <p:nvPr/>
        </p:nvSpPr>
        <p:spPr>
          <a:xfrm xmlns:a="http://schemas.openxmlformats.org/drawingml/2006/main">
            <a:off x="5086350" y="2943225"/>
            <a:ext cx="2019300" cy="1152525"/>
          </a:xfrm>
          <a:prstGeom xmlns:a="http://schemas.openxmlformats.org/drawingml/2006/main" prst="rect">
            <a:avLst/>
          </a:prstGeom>
          <a:solidFill xmlns:a="http://schemas.openxmlformats.org/drawingml/2006/main">
            <a:srgbClr val="1B2420"/>
          </a:solidFill>
          <a:ln xmlns:a="http://schemas.openxmlformats.org/drawingml/2006/main" w="11430">
            <a:solidFill>
              <a:srgbClr val="44524B"/>
            </a:solidFill>
          </a:ln>
        </p:spPr>
        <p:txBody>
          <a:bodyPr xmlns:a="http://schemas.openxmlformats.org/drawingml/2006/main" wrap="square" lIns="142875" tIns="142875" rIns="142875" bIns="142875" anchor="ctr">
            <a:noAutofit/>
          </a:bodyPr>
          <a:lstStyle xmlns:a="http://schemas.openxmlformats.org/drawingml/2006/main">
            <a:defPPr algn="ctr">
              <a:defRPr sz="2250" b="1">
                <a:solidFill>
                  <a:srgbClr val="E9E0CF"/>
                </a:solidFill>
                <a:latin typeface="Barlow Condensed"/>
                <a:ea typeface="Barlow Condensed"/>
                <a:cs typeface="Barlow Condensed"/>
              </a:defRPr>
            </a:defPPr>
          </a:lstStyle>
          <a:p xmlns:a="http://schemas.openxmlformats.org/drawingml/2006/main">
            <a:pPr algn="ctr">
              <a:defRPr sz="2250" b="1">
                <a:solidFill>
                  <a:srgbClr val="E9E0CF"/>
                </a:solidFill>
                <a:latin typeface="Barlow Condensed"/>
                <a:ea typeface="Barlow Condensed"/>
                <a:cs typeface="Barlow Condensed"/>
              </a:defRPr>
            </a:pPr>
            <a:r>
              <a:rPr sz="2250" b="1">
                <a:solidFill>
                  <a:srgbClr val="E9E0CF"/>
                </a:solidFill>
                <a:latin typeface="Barlow Condensed"/>
                <a:ea typeface="Barlow Condensed"/>
                <a:cs typeface="Barlow Condensed"/>
              </a:rPr>
              <a:t>Structured</a:t>
            </a:r>
          </a:p>
          <a:p xmlns:a="http://schemas.openxmlformats.org/drawingml/2006/main">
            <a:pPr algn="ctr">
              <a:defRPr sz="2250" b="1">
                <a:solidFill>
                  <a:srgbClr val="E9E0CF"/>
                </a:solidFill>
                <a:latin typeface="Barlow Condensed"/>
                <a:ea typeface="Barlow Condensed"/>
                <a:cs typeface="Barlow Condensed"/>
              </a:defRPr>
            </a:pPr>
            <a:r>
              <a:rPr sz="2250" b="1">
                <a:solidFill>
                  <a:srgbClr val="E9E0CF"/>
                </a:solidFill>
                <a:latin typeface="Barlow Condensed"/>
                <a:ea typeface="Barlow Condensed"/>
                <a:cs typeface="Barlow Condensed"/>
              </a:rPr>
              <a:t>storage</a:t>
            </a:r>
          </a:p>
        </p:txBody>
      </p:sp>
      <p:sp>
        <p:nvSpPr>
          <p:cNvPr id="9" name="">
            <a:extLst xmlns:a="http://schemas.openxmlformats.org/drawingml/2006/main">
              <a:ext uri="{FF2B5EF4-FFF2-40B4-BE49-F238E27FC236}">
                <a16:creationId xmlns:a16="http://schemas.microsoft.com/office/drawing/2014/main" id="{74AAE49E-545B-48E0-9588-FE27F61C5A8B}"/>
              </a:ext>
            </a:extLst>
          </p:cNvPr>
          <p:cNvSpPr>
            <a:spLocks xmlns:a="http://schemas.openxmlformats.org/drawingml/2006/main" noGrp="1"/>
          </p:cNvSpPr>
          <p:nvPr/>
        </p:nvSpPr>
        <p:spPr>
          <a:xfrm xmlns:a="http://schemas.openxmlformats.org/drawingml/2006/main">
            <a:off x="5086350" y="4371975"/>
            <a:ext cx="20193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E9E0CF"/>
                </a:solidFill>
                <a:latin typeface="Barlow Condensed"/>
                <a:ea typeface="Barlow Condensed"/>
                <a:cs typeface="Barlow Condensed"/>
              </a:defRPr>
            </a:defPPr>
          </a:lstStyle>
          <a:p xmlns:a="http://schemas.openxmlformats.org/drawingml/2006/main">
            <a:pPr>
              <a:defRPr sz="1875" b="0">
                <a:solidFill>
                  <a:srgbClr val="E9E0CF"/>
                </a:solidFill>
                <a:latin typeface="Barlow Condensed"/>
                <a:ea typeface="Barlow Condensed"/>
                <a:cs typeface="Barlow Condensed"/>
              </a:defRPr>
            </a:pPr>
            <a:r>
              <a:rPr sz="1875" b="0">
                <a:solidFill>
                  <a:srgbClr val="E9E0CF"/>
                </a:solidFill>
                <a:latin typeface="Barlow Condensed"/>
                <a:ea typeface="Barlow Condensed"/>
                <a:cs typeface="Barlow Condensed"/>
              </a:rPr>
              <a:t>SQLite for WDI</a:t>
            </a:r>
          </a:p>
          <a:p xmlns:a="http://schemas.openxmlformats.org/drawingml/2006/main">
            <a:pPr>
              <a:defRPr sz="1875" b="0">
                <a:solidFill>
                  <a:srgbClr val="E9E0CF"/>
                </a:solidFill>
                <a:latin typeface="Barlow Condensed"/>
                <a:ea typeface="Barlow Condensed"/>
                <a:cs typeface="Barlow Condensed"/>
              </a:defRPr>
            </a:pPr>
            <a:r>
              <a:rPr sz="1875" b="0">
                <a:solidFill>
                  <a:srgbClr val="E9E0CF"/>
                </a:solidFill>
                <a:latin typeface="Barlow Condensed"/>
                <a:ea typeface="Barlow Condensed"/>
                <a:cs typeface="Barlow Condensed"/>
              </a:rPr>
              <a:t>CSV fiscal snapshots</a:t>
            </a:r>
          </a:p>
        </p:txBody>
      </p:sp>
      <p:sp>
        <p:nvSpPr>
          <p:cNvPr id="10" name="">
            <a:extLst xmlns:a="http://schemas.openxmlformats.org/drawingml/2006/main">
              <a:ext uri="{FF2B5EF4-FFF2-40B4-BE49-F238E27FC236}">
                <a16:creationId xmlns:a16="http://schemas.microsoft.com/office/drawing/2014/main" id="{2F4E50A8-53E7-4F89-8460-C1C8C03F7094}"/>
              </a:ext>
            </a:extLst>
          </p:cNvPr>
          <p:cNvSpPr>
            <a:spLocks xmlns:a="http://schemas.openxmlformats.org/drawingml/2006/main" noGrp="1"/>
          </p:cNvSpPr>
          <p:nvPr/>
        </p:nvSpPr>
        <p:spPr>
          <a:xfrm xmlns:a="http://schemas.openxmlformats.org/drawingml/2006/main">
            <a:off x="7362825" y="2943225"/>
            <a:ext cx="2019300" cy="1152525"/>
          </a:xfrm>
          <a:prstGeom xmlns:a="http://schemas.openxmlformats.org/drawingml/2006/main" prst="rect">
            <a:avLst/>
          </a:prstGeom>
          <a:solidFill xmlns:a="http://schemas.openxmlformats.org/drawingml/2006/main">
            <a:srgbClr val="1B2420"/>
          </a:solidFill>
          <a:ln xmlns:a="http://schemas.openxmlformats.org/drawingml/2006/main" w="11430">
            <a:solidFill>
              <a:srgbClr val="44524B"/>
            </a:solidFill>
          </a:ln>
        </p:spPr>
        <p:txBody>
          <a:bodyPr xmlns:a="http://schemas.openxmlformats.org/drawingml/2006/main" wrap="square" lIns="142875" tIns="142875" rIns="142875" bIns="142875" anchor="ctr">
            <a:noAutofit/>
          </a:bodyPr>
          <a:lstStyle xmlns:a="http://schemas.openxmlformats.org/drawingml/2006/main">
            <a:defPPr algn="ctr">
              <a:defRPr sz="2250" b="1">
                <a:solidFill>
                  <a:srgbClr val="E9E0CF"/>
                </a:solidFill>
                <a:latin typeface="Barlow Condensed"/>
                <a:ea typeface="Barlow Condensed"/>
                <a:cs typeface="Barlow Condensed"/>
              </a:defRPr>
            </a:defPPr>
          </a:lstStyle>
          <a:p xmlns:a="http://schemas.openxmlformats.org/drawingml/2006/main">
            <a:pPr algn="ctr">
              <a:defRPr sz="2250" b="1">
                <a:solidFill>
                  <a:srgbClr val="E9E0CF"/>
                </a:solidFill>
                <a:latin typeface="Barlow Condensed"/>
                <a:ea typeface="Barlow Condensed"/>
                <a:cs typeface="Barlow Condensed"/>
              </a:defRPr>
            </a:pPr>
            <a:r>
              <a:rPr sz="2250" b="1">
                <a:solidFill>
                  <a:srgbClr val="E9E0CF"/>
                </a:solidFill>
                <a:latin typeface="Barlow Condensed"/>
                <a:ea typeface="Barlow Condensed"/>
                <a:cs typeface="Barlow Condensed"/>
              </a:rPr>
              <a:t>Analysis</a:t>
            </a:r>
          </a:p>
        </p:txBody>
      </p:sp>
      <p:sp>
        <p:nvSpPr>
          <p:cNvPr id="11" name="">
            <a:extLst xmlns:a="http://schemas.openxmlformats.org/drawingml/2006/main">
              <a:ext uri="{FF2B5EF4-FFF2-40B4-BE49-F238E27FC236}">
                <a16:creationId xmlns:a16="http://schemas.microsoft.com/office/drawing/2014/main" id="{A7B245E5-A93C-4C74-A31E-EC14714E10D9}"/>
              </a:ext>
            </a:extLst>
          </p:cNvPr>
          <p:cNvSpPr>
            <a:spLocks xmlns:a="http://schemas.openxmlformats.org/drawingml/2006/main" noGrp="1"/>
          </p:cNvSpPr>
          <p:nvPr/>
        </p:nvSpPr>
        <p:spPr>
          <a:xfrm xmlns:a="http://schemas.openxmlformats.org/drawingml/2006/main">
            <a:off x="7362825" y="4371975"/>
            <a:ext cx="20193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E9E0CF"/>
                </a:solidFill>
                <a:latin typeface="Barlow Condensed"/>
                <a:ea typeface="Barlow Condensed"/>
                <a:cs typeface="Barlow Condensed"/>
              </a:defRPr>
            </a:defPPr>
          </a:lstStyle>
          <a:p xmlns:a="http://schemas.openxmlformats.org/drawingml/2006/main">
            <a:pPr>
              <a:defRPr sz="1875" b="0">
                <a:solidFill>
                  <a:srgbClr val="E9E0CF"/>
                </a:solidFill>
                <a:latin typeface="Barlow Condensed"/>
                <a:ea typeface="Barlow Condensed"/>
                <a:cs typeface="Barlow Condensed"/>
              </a:defRPr>
            </a:pPr>
            <a:r>
              <a:rPr sz="1875" b="0">
                <a:solidFill>
                  <a:srgbClr val="E9E0CF"/>
                </a:solidFill>
                <a:latin typeface="Barlow Condensed"/>
                <a:ea typeface="Barlow Condensed"/>
                <a:cs typeface="Barlow Condensed"/>
              </a:rPr>
              <a:t>Peer distances</a:t>
            </a:r>
          </a:p>
          <a:p xmlns:a="http://schemas.openxmlformats.org/drawingml/2006/main">
            <a:pPr>
              <a:defRPr sz="1875" b="0">
                <a:solidFill>
                  <a:srgbClr val="E9E0CF"/>
                </a:solidFill>
                <a:latin typeface="Barlow Condensed"/>
                <a:ea typeface="Barlow Condensed"/>
                <a:cs typeface="Barlow Condensed"/>
              </a:defRPr>
            </a:pPr>
            <a:r>
              <a:rPr sz="1875" b="0">
                <a:solidFill>
                  <a:srgbClr val="E9E0CF"/>
                </a:solidFill>
                <a:latin typeface="Barlow Condensed"/>
                <a:ea typeface="Barlow Condensed"/>
                <a:cs typeface="Barlow Condensed"/>
              </a:rPr>
              <a:t>Forecasts and scenarios</a:t>
            </a:r>
          </a:p>
        </p:txBody>
      </p:sp>
      <p:sp>
        <p:nvSpPr>
          <p:cNvPr id="12" name="">
            <a:extLst xmlns:a="http://schemas.openxmlformats.org/drawingml/2006/main">
              <a:ext uri="{FF2B5EF4-FFF2-40B4-BE49-F238E27FC236}">
                <a16:creationId xmlns:a16="http://schemas.microsoft.com/office/drawing/2014/main" id="{661B6292-D8BD-4CE6-AE13-7DEF99ED7D0F}"/>
              </a:ext>
            </a:extLst>
          </p:cNvPr>
          <p:cNvSpPr>
            <a:spLocks xmlns:a="http://schemas.openxmlformats.org/drawingml/2006/main" noGrp="1"/>
          </p:cNvSpPr>
          <p:nvPr/>
        </p:nvSpPr>
        <p:spPr>
          <a:xfrm xmlns:a="http://schemas.openxmlformats.org/drawingml/2006/main">
            <a:off x="9639300" y="2943225"/>
            <a:ext cx="2019300" cy="1152525"/>
          </a:xfrm>
          <a:prstGeom xmlns:a="http://schemas.openxmlformats.org/drawingml/2006/main" prst="rect">
            <a:avLst/>
          </a:prstGeom>
          <a:solidFill xmlns:a="http://schemas.openxmlformats.org/drawingml/2006/main">
            <a:srgbClr val="1B2420"/>
          </a:solidFill>
          <a:ln xmlns:a="http://schemas.openxmlformats.org/drawingml/2006/main" w="11430">
            <a:solidFill>
              <a:srgbClr val="44524B"/>
            </a:solidFill>
          </a:ln>
        </p:spPr>
        <p:txBody>
          <a:bodyPr xmlns:a="http://schemas.openxmlformats.org/drawingml/2006/main" wrap="square" lIns="142875" tIns="142875" rIns="142875" bIns="142875" anchor="ctr">
            <a:noAutofit/>
          </a:bodyPr>
          <a:lstStyle xmlns:a="http://schemas.openxmlformats.org/drawingml/2006/main">
            <a:defPPr algn="ctr">
              <a:defRPr sz="2250" b="1">
                <a:solidFill>
                  <a:srgbClr val="E9E0CF"/>
                </a:solidFill>
                <a:latin typeface="Barlow Condensed"/>
                <a:ea typeface="Barlow Condensed"/>
                <a:cs typeface="Barlow Condensed"/>
              </a:defRPr>
            </a:defPPr>
          </a:lstStyle>
          <a:p xmlns:a="http://schemas.openxmlformats.org/drawingml/2006/main">
            <a:pPr algn="ctr">
              <a:defRPr sz="2250" b="1">
                <a:solidFill>
                  <a:srgbClr val="E9E0CF"/>
                </a:solidFill>
                <a:latin typeface="Barlow Condensed"/>
                <a:ea typeface="Barlow Condensed"/>
                <a:cs typeface="Barlow Condensed"/>
              </a:defRPr>
            </a:pPr>
            <a:r>
              <a:rPr sz="2250" b="1">
                <a:solidFill>
                  <a:srgbClr val="E9E0CF"/>
                </a:solidFill>
                <a:latin typeface="Barlow Condensed"/>
                <a:ea typeface="Barlow Condensed"/>
                <a:cs typeface="Barlow Condensed"/>
              </a:rPr>
              <a:t>Interface</a:t>
            </a:r>
          </a:p>
          <a:p xmlns:a="http://schemas.openxmlformats.org/drawingml/2006/main">
            <a:pPr algn="ctr">
              <a:defRPr sz="2250" b="1">
                <a:solidFill>
                  <a:srgbClr val="E9E0CF"/>
                </a:solidFill>
                <a:latin typeface="Barlow Condensed"/>
                <a:ea typeface="Barlow Condensed"/>
                <a:cs typeface="Barlow Condensed"/>
              </a:defRPr>
            </a:pPr>
            <a:r>
              <a:rPr sz="2250" b="1">
                <a:solidFill>
                  <a:srgbClr val="E9E0CF"/>
                </a:solidFill>
                <a:latin typeface="Barlow Condensed"/>
                <a:ea typeface="Barlow Condensed"/>
                <a:cs typeface="Barlow Condensed"/>
              </a:rPr>
              <a:t>and exports</a:t>
            </a:r>
          </a:p>
        </p:txBody>
      </p:sp>
      <p:sp>
        <p:nvSpPr>
          <p:cNvPr id="13" name="">
            <a:extLst xmlns:a="http://schemas.openxmlformats.org/drawingml/2006/main">
              <a:ext uri="{FF2B5EF4-FFF2-40B4-BE49-F238E27FC236}">
                <a16:creationId xmlns:a16="http://schemas.microsoft.com/office/drawing/2014/main" id="{5CC8A041-BE05-4A14-90A7-DEF7299EBA3C}"/>
              </a:ext>
            </a:extLst>
          </p:cNvPr>
          <p:cNvSpPr>
            <a:spLocks xmlns:a="http://schemas.openxmlformats.org/drawingml/2006/main" noGrp="1"/>
          </p:cNvSpPr>
          <p:nvPr/>
        </p:nvSpPr>
        <p:spPr>
          <a:xfrm xmlns:a="http://schemas.openxmlformats.org/drawingml/2006/main">
            <a:off x="9639300" y="4371975"/>
            <a:ext cx="20193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E9E0CF"/>
                </a:solidFill>
                <a:latin typeface="Barlow Condensed"/>
                <a:ea typeface="Barlow Condensed"/>
                <a:cs typeface="Barlow Condensed"/>
              </a:defRPr>
            </a:defPPr>
          </a:lstStyle>
          <a:p xmlns:a="http://schemas.openxmlformats.org/drawingml/2006/main">
            <a:pPr>
              <a:defRPr sz="1875" b="0">
                <a:solidFill>
                  <a:srgbClr val="E9E0CF"/>
                </a:solidFill>
                <a:latin typeface="Barlow Condensed"/>
                <a:ea typeface="Barlow Condensed"/>
                <a:cs typeface="Barlow Condensed"/>
              </a:defRPr>
            </a:pPr>
            <a:r>
              <a:rPr sz="1875" b="0">
                <a:solidFill>
                  <a:srgbClr val="E9E0CF"/>
                </a:solidFill>
                <a:latin typeface="Barlow Condensed"/>
                <a:ea typeface="Barlow Condensed"/>
                <a:cs typeface="Barlow Condensed"/>
              </a:rPr>
              <a:t>Charts and tables</a:t>
            </a:r>
          </a:p>
          <a:p xmlns:a="http://schemas.openxmlformats.org/drawingml/2006/main">
            <a:pPr>
              <a:defRPr sz="1875" b="0">
                <a:solidFill>
                  <a:srgbClr val="E9E0CF"/>
                </a:solidFill>
                <a:latin typeface="Barlow Condensed"/>
                <a:ea typeface="Barlow Condensed"/>
                <a:cs typeface="Barlow Condensed"/>
              </a:defRPr>
            </a:pPr>
            <a:r>
              <a:rPr sz="1875" b="0">
                <a:solidFill>
                  <a:srgbClr val="E9E0CF"/>
                </a:solidFill>
                <a:latin typeface="Barlow Condensed"/>
                <a:ea typeface="Barlow Condensed"/>
                <a:cs typeface="Barlow Condensed"/>
              </a:rPr>
              <a:t>CSV and reports</a:t>
            </a:r>
          </a:p>
        </p:txBody>
      </p:sp>
      <p:sp>
        <p:nvSpPr>
          <p:cNvPr id="18" name="">
            <a:extLst xmlns:a="http://schemas.openxmlformats.org/drawingml/2006/main">
              <a:ext uri="{FF2B5EF4-FFF2-40B4-BE49-F238E27FC236}">
                <a16:creationId xmlns:a16="http://schemas.microsoft.com/office/drawing/2014/main" id="{042539CA-797D-4373-B15C-6D2E9EF6B62B}"/>
              </a:ext>
            </a:extLst>
          </p:cNvPr>
          <p:cNvSpPr>
            <a:spLocks xmlns:a="http://schemas.openxmlformats.org/drawingml/2006/main" noGrp="1"/>
          </p:cNvSpPr>
          <p:nvPr/>
        </p:nvSpPr>
        <p:spPr>
          <a:xfrm xmlns:a="http://schemas.openxmlformats.org/drawingml/2006/main">
            <a:off x="600075" y="5419725"/>
            <a:ext cx="3181350" cy="457200"/>
          </a:xfrm>
          <a:prstGeom xmlns:a="http://schemas.openxmlformats.org/drawingml/2006/main" prst="rect">
            <a:avLst/>
          </a:prstGeom>
          <a:solidFill xmlns:a="http://schemas.openxmlformats.org/drawingml/2006/main">
            <a:srgbClr val="101312"/>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921F3F18-1FB3-4723-88EE-BB87CA69DD86}"/>
              </a:ext>
            </a:extLst>
          </p:cNvPr>
          <p:cNvSpPr>
            <a:spLocks xmlns:a="http://schemas.openxmlformats.org/drawingml/2006/main" noGrp="1"/>
          </p:cNvSpPr>
          <p:nvPr/>
        </p:nvSpPr>
        <p:spPr>
          <a:xfrm xmlns:a="http://schemas.openxmlformats.org/drawingml/2006/main">
            <a:off x="533400" y="5353050"/>
            <a:ext cx="3181350" cy="457200"/>
          </a:xfrm>
          <a:prstGeom xmlns:a="http://schemas.openxmlformats.org/drawingml/2006/main" prst="rect">
            <a:avLst/>
          </a:prstGeom>
          <a:solidFill xmlns:a="http://schemas.openxmlformats.org/drawingml/2006/main">
            <a:srgbClr val="30C4A0"/>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961664DD-04BC-4385-87E7-1E9507F48053}"/>
              </a:ext>
            </a:extLst>
          </p:cNvPr>
          <p:cNvSpPr>
            <a:spLocks xmlns:a="http://schemas.openxmlformats.org/drawingml/2006/main" noGrp="1"/>
          </p:cNvSpPr>
          <p:nvPr/>
        </p:nvSpPr>
        <p:spPr>
          <a:xfrm xmlns:a="http://schemas.openxmlformats.org/drawingml/2006/main">
            <a:off x="676275" y="5419725"/>
            <a:ext cx="28956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1">
                <a:solidFill>
                  <a:srgbClr val="101312"/>
                </a:solidFill>
                <a:latin typeface="Barlow Condensed"/>
                <a:ea typeface="Barlow Condensed"/>
                <a:cs typeface="Barlow Condensed"/>
              </a:defRPr>
            </a:defPPr>
          </a:lstStyle>
          <a:p xmlns:a="http://schemas.openxmlformats.org/drawingml/2006/main">
            <a:pPr>
              <a:defRPr sz="2475" b="1">
                <a:solidFill>
                  <a:srgbClr val="101312"/>
                </a:solidFill>
                <a:latin typeface="Barlow Condensed"/>
                <a:ea typeface="Barlow Condensed"/>
                <a:cs typeface="Barlow Condensed"/>
              </a:defRPr>
            </a:pPr>
            <a:r>
              <a:rPr sz="2475" b="1">
                <a:solidFill>
                  <a:srgbClr val="101312"/>
                </a:solidFill>
                <a:latin typeface="Barlow Condensed"/>
                <a:ea typeface="Barlow Condensed"/>
                <a:cs typeface="Barlow Condensed"/>
              </a:rPr>
              <a:t>33 passing tests</a:t>
            </a:r>
          </a:p>
        </p:txBody>
      </p:sp>
      <p:sp>
        <p:nvSpPr>
          <p:cNvPr id="21" name="">
            <a:extLst xmlns:a="http://schemas.openxmlformats.org/drawingml/2006/main">
              <a:ext uri="{FF2B5EF4-FFF2-40B4-BE49-F238E27FC236}">
                <a16:creationId xmlns:a16="http://schemas.microsoft.com/office/drawing/2014/main" id="{764552BC-E4DA-43AB-88D7-6292AE3B1FFC}"/>
              </a:ext>
            </a:extLst>
          </p:cNvPr>
          <p:cNvSpPr>
            <a:spLocks xmlns:a="http://schemas.openxmlformats.org/drawingml/2006/main" noGrp="1"/>
          </p:cNvSpPr>
          <p:nvPr/>
        </p:nvSpPr>
        <p:spPr>
          <a:xfrm xmlns:a="http://schemas.openxmlformats.org/drawingml/2006/main">
            <a:off x="4086225" y="5419725"/>
            <a:ext cx="74199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E9E0CF"/>
                </a:solidFill>
                <a:latin typeface="Barlow Condensed"/>
                <a:ea typeface="Barlow Condensed"/>
                <a:cs typeface="Barlow Condensed"/>
              </a:defRPr>
            </a:defPPr>
          </a:lstStyle>
          <a:p xmlns:a="http://schemas.openxmlformats.org/drawingml/2006/main">
            <a:pPr>
              <a:defRPr sz="2250" b="0">
                <a:solidFill>
                  <a:srgbClr val="E9E0CF"/>
                </a:solidFill>
                <a:latin typeface="Barlow Condensed"/>
                <a:ea typeface="Barlow Condensed"/>
                <a:cs typeface="Barlow Condensed"/>
              </a:defRPr>
            </a:pPr>
            <a:r>
              <a:rPr sz="2250" b="0">
                <a:solidFill>
                  <a:srgbClr val="E9E0CF"/>
                </a:solidFill>
                <a:latin typeface="Barlow Condensed"/>
                <a:ea typeface="Barlow Condensed"/>
                <a:cs typeface="Barlow Condensed"/>
              </a:rPr>
              <a:t>I check data integrity, timing and accounting identities.</a:t>
            </a:r>
          </a:p>
        </p:txBody>
      </p:sp>
      <p:sp>
        <p:nvSpPr>
          <p:cNvPr id="22" name="">
            <a:extLst xmlns:a="http://schemas.openxmlformats.org/drawingml/2006/main">
              <a:ext uri="{FF2B5EF4-FFF2-40B4-BE49-F238E27FC236}">
                <a16:creationId xmlns:a16="http://schemas.microsoft.com/office/drawing/2014/main" id="{9D671D24-F62F-4521-9496-92008DF3B620}"/>
              </a:ext>
            </a:extLst>
          </p:cNvPr>
          <p:cNvSpPr>
            <a:spLocks xmlns:a="http://schemas.openxmlformats.org/drawingml/2006/main" noGrp="1"/>
          </p:cNvSpPr>
          <p:nvPr/>
        </p:nvSpPr>
        <p:spPr>
          <a:xfrm xmlns:a="http://schemas.openxmlformats.org/drawingml/2006/main">
            <a:off x="533400" y="6143625"/>
            <a:ext cx="10620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B4B3A5"/>
                </a:solidFill>
                <a:latin typeface="Barlow Condensed"/>
                <a:ea typeface="Barlow Condensed"/>
                <a:cs typeface="Barlow Condensed"/>
              </a:defRPr>
            </a:defPPr>
          </a:lstStyle>
          <a:p xmlns:a="http://schemas.openxmlformats.org/drawingml/2006/main">
            <a:pPr>
              <a:defRPr sz="1725" b="0">
                <a:solidFill>
                  <a:srgbClr val="B4B3A5"/>
                </a:solidFill>
                <a:latin typeface="Barlow Condensed"/>
                <a:ea typeface="Barlow Condensed"/>
                <a:cs typeface="Barlow Condensed"/>
              </a:defRPr>
            </a:pPr>
            <a:r>
              <a:rPr sz="1725" b="0">
                <a:solidFill>
                  <a:srgbClr val="B4B3A5"/>
                </a:solidFill>
                <a:latin typeface="Barlow Condensed"/>
                <a:ea typeface="Barlow Condensed"/>
                <a:cs typeface="Barlow Condensed"/>
              </a:rPr>
              <a:t>Python, pandas, statsmodels, SQLite, Plotly and Streamlit. I still need to integrate the fiscal tables into the relational store.</a:t>
            </a:r>
          </a:p>
        </p:txBody>
      </p:sp>
    </p:spTree>
    <p:extLst>
      <p:ext uri="{BB962C8B-B14F-4D97-AF65-F5344CB8AC3E}">
        <p14:creationId xmlns:p14="http://schemas.microsoft.com/office/powerpoint/2010/main" val="794584106"/>
      </p:ext>
    </p:extLst>
  </p:cSld>
</p:sld>
</file>

<file path=ppt/slides/slide12.xml><?xml version="1.0" encoding="utf-8"?>
<p:sld xmlns:p="http://schemas.openxmlformats.org/presentationml/2006/main">
  <p:cSld>
    <p:bg>
      <p:bgPr>
        <a:solidFill xmlns:a="http://schemas.openxmlformats.org/drawingml/2006/main">
          <a:srgbClr val="E9E0C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484910F-D698-4650-B596-952932606D50}"/>
              </a:ext>
            </a:extLst>
          </p:cNvPr>
          <p:cNvSpPr>
            <a:spLocks xmlns:a="http://schemas.openxmlformats.org/drawingml/2006/main" noGrp="1"/>
          </p:cNvSpPr>
          <p:nvPr/>
        </p:nvSpPr>
        <p:spPr>
          <a:xfrm xmlns:a="http://schemas.openxmlformats.org/drawingml/2006/main">
            <a:off x="533400" y="428625"/>
            <a:ext cx="10953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01312"/>
                </a:solidFill>
                <a:latin typeface="Roboto Slab"/>
                <a:ea typeface="Roboto Slab"/>
                <a:cs typeface="Roboto Slab"/>
              </a:defRPr>
            </a:defPPr>
          </a:lstStyle>
          <a:p xmlns:a="http://schemas.openxmlformats.org/drawingml/2006/main">
            <a:pPr>
              <a:defRPr sz="3225" b="1">
                <a:solidFill>
                  <a:srgbClr val="101312"/>
                </a:solidFill>
                <a:latin typeface="Roboto Slab"/>
                <a:ea typeface="Roboto Slab"/>
                <a:cs typeface="Roboto Slab"/>
              </a:defRPr>
            </a:pPr>
            <a:r>
              <a:rPr sz="3225" b="1">
                <a:solidFill>
                  <a:srgbClr val="101312"/>
                </a:solidFill>
                <a:latin typeface="Roboto Slab"/>
                <a:ea typeface="Roboto Slab"/>
                <a:cs typeface="Roboto Slab"/>
              </a:rPr>
              <a:t>Monthly forecasts I have tested</a:t>
            </a:r>
          </a:p>
        </p:txBody>
      </p:sp>
      <p:sp>
        <p:nvSpPr>
          <p:cNvPr id="2" name="">
            <a:extLst xmlns:a="http://schemas.openxmlformats.org/drawingml/2006/main">
              <a:ext uri="{FF2B5EF4-FFF2-40B4-BE49-F238E27FC236}">
                <a16:creationId xmlns:a16="http://schemas.microsoft.com/office/drawing/2014/main" id="{4DD8CFC3-FF1C-4EC6-9EDD-BEBFE5FA9CA6}"/>
              </a:ext>
            </a:extLst>
          </p:cNvPr>
          <p:cNvSpPr>
            <a:spLocks xmlns:a="http://schemas.openxmlformats.org/drawingml/2006/main" noGrp="1"/>
          </p:cNvSpPr>
          <p:nvPr/>
        </p:nvSpPr>
        <p:spPr>
          <a:xfrm xmlns:a="http://schemas.openxmlformats.org/drawingml/2006/main">
            <a:off x="11325225" y="6362700"/>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74263C"/>
                </a:solidFill>
                <a:latin typeface="IBM Plex Mono"/>
                <a:ea typeface="IBM Plex Mono"/>
                <a:cs typeface="IBM Plex Mono"/>
              </a:defRPr>
            </a:defPPr>
          </a:lstStyle>
          <a:p xmlns:a="http://schemas.openxmlformats.org/drawingml/2006/main">
            <a:pPr>
              <a:defRPr sz="1275" b="0">
                <a:solidFill>
                  <a:srgbClr val="74263C"/>
                </a:solidFill>
                <a:latin typeface="IBM Plex Mono"/>
                <a:ea typeface="IBM Plex Mono"/>
                <a:cs typeface="IBM Plex Mono"/>
              </a:defRPr>
            </a:pPr>
            <a:r>
              <a:rPr sz="1275" b="0">
                <a:solidFill>
                  <a:srgbClr val="74263C"/>
                </a:solidFill>
                <a:latin typeface="IBM Plex Mono"/>
                <a:ea typeface="IBM Plex Mono"/>
                <a:cs typeface="IBM Plex Mono"/>
              </a:rPr>
              <a:t>12</a:t>
            </a:r>
          </a:p>
        </p:txBody>
      </p:sp>
      <p:graphicFrame>
        <p:nvGraphicFramePr>
          <p:cNvPr id="3" name="">
            <a:extLst xmlns:a="http://schemas.openxmlformats.org/drawingml/2006/main">
              <a:ext uri="{FF2B5EF4-FFF2-40B4-BE49-F238E27FC236}">
                <a16:creationId xmlns:a16="http://schemas.microsoft.com/office/drawing/2014/main" id="{57188383-AD4C-49A0-8D62-116E82E362C1}"/>
              </a:ext>
            </a:extLst>
          </p:cNvPr>
          <p:cNvGraphicFramePr/>
          <p:nvPr/>
        </p:nvGraphicFramePr>
        <p:xfrm>
          <a:off xmlns:a="http://schemas.openxmlformats.org/drawingml/2006/main" x="533400" y="1733550"/>
          <a:ext xmlns:a="http://schemas.openxmlformats.org/drawingml/2006/main" cx="6600825" cy="3257550"/>
        </p:xfrm>
        <a:graphic xmlns:a="http://schemas.openxmlformats.org/drawingml/2006/main">
          <a:graphicData uri="http://schemas.openxmlformats.org/drawingml/2006/table">
            <a:tbl>
              <a:tblPr/>
              <a:tblGrid>
                <a:gridCol w="3733800"/>
                <a:gridCol w="2867025"/>
              </a:tblGrid>
              <a:tr h="542925">
                <a:tc>
                  <a:txBody>
                    <a:bodyPr wrap="square" lIns="171450" tIns="114300" rIns="142875" bIns="95250">
                      <a:noAutofit/>
                    </a:bodyPr>
                    <a:lstStyle/>
                    <a:p>
                      <a:r>
                        <a:rPr sz="2100" b="1">
                          <a:solidFill>
                            <a:srgbClr val="E9E0CF"/>
                          </a:solidFill>
                          <a:latin typeface="Barlow Condensed"/>
                          <a:ea typeface="Barlow Condensed"/>
                          <a:cs typeface="Barlow Condensed"/>
                        </a:rPr>
                        <a:t>Method</a:t>
                      </a:r>
                    </a:p>
                  </a:txBody>
                  <a:tcPr marL="91440" marR="91440" marT="45720" marB="45720">
                    <a:lnL w="9525">
                      <a:solidFill>
                        <a:srgbClr val="BCB8A9"/>
                      </a:solidFill>
                      <a:prstDash val="solid"/>
                    </a:lnL>
                    <a:lnR w="9525">
                      <a:solidFill>
                        <a:srgbClr val="BCB8A9"/>
                      </a:solidFill>
                      <a:prstDash val="solid"/>
                    </a:lnR>
                    <a:lnT w="9525">
                      <a:solidFill>
                        <a:srgbClr val="BCB8A9"/>
                      </a:solidFill>
                      <a:prstDash val="solid"/>
                    </a:lnT>
                    <a:lnB w="9525">
                      <a:solidFill>
                        <a:srgbClr val="BCB8A9"/>
                      </a:solidFill>
                      <a:prstDash val="solid"/>
                    </a:lnB>
                    <a:solidFill>
                      <a:srgbClr val="74263C"/>
                    </a:solidFill>
                  </a:tcPr>
                </a:tc>
                <a:tc>
                  <a:txBody>
                    <a:bodyPr wrap="square" lIns="171450" tIns="114300" rIns="142875" bIns="95250">
                      <a:noAutofit/>
                    </a:bodyPr>
                    <a:lstStyle/>
                    <a:p>
                      <a:r>
                        <a:rPr sz="2100" b="1">
                          <a:solidFill>
                            <a:srgbClr val="E9E0CF"/>
                          </a:solidFill>
                          <a:latin typeface="Barlow Condensed"/>
                          <a:ea typeface="Barlow Condensed"/>
                          <a:cs typeface="Barlow Condensed"/>
                        </a:rPr>
                        <a:t>MAE, trillion IQD</a:t>
                      </a:r>
                    </a:p>
                  </a:txBody>
                  <a:tcPr marL="91440" marR="91440" marT="45720" marB="45720">
                    <a:lnR w="9525">
                      <a:solidFill>
                        <a:srgbClr val="BCB8A9"/>
                      </a:solidFill>
                      <a:prstDash val="solid"/>
                    </a:lnR>
                    <a:lnT w="9525">
                      <a:solidFill>
                        <a:srgbClr val="BCB8A9"/>
                      </a:solidFill>
                      <a:prstDash val="solid"/>
                    </a:lnT>
                    <a:lnB w="9525">
                      <a:solidFill>
                        <a:srgbClr val="BCB8A9"/>
                      </a:solidFill>
                      <a:prstDash val="solid"/>
                    </a:lnB>
                    <a:solidFill>
                      <a:srgbClr val="74263C"/>
                    </a:solidFill>
                  </a:tcPr>
                </a:tc>
              </a:tr>
              <a:tr h="542925">
                <a:tc>
                  <a:txBody>
                    <a:bodyPr wrap="square" lIns="171450" tIns="114300" rIns="142875" bIns="95250">
                      <a:noAutofit/>
                    </a:bodyPr>
                    <a:lstStyle/>
                    <a:p>
                      <a:r>
                        <a:rPr sz="2100" b="0">
                          <a:solidFill>
                            <a:srgbClr val="101312"/>
                          </a:solidFill>
                          <a:latin typeface="Barlow Condensed"/>
                          <a:ea typeface="Barlow Condensed"/>
                          <a:cs typeface="Barlow Condensed"/>
                        </a:rPr>
                        <a:t>AR(1)</a:t>
                      </a:r>
                    </a:p>
                  </a:txBody>
                  <a:tcPr marL="91440" marR="91440" marT="45720" marB="45720">
                    <a:lnL w="9525">
                      <a:solidFill>
                        <a:srgbClr val="BCB8A9"/>
                      </a:solidFill>
                      <a:prstDash val="solid"/>
                    </a:lnL>
                    <a:lnR w="9525">
                      <a:solidFill>
                        <a:srgbClr val="BCB8A9"/>
                      </a:solidFill>
                      <a:prstDash val="solid"/>
                    </a:lnR>
                    <a:lnB w="9525">
                      <a:solidFill>
                        <a:srgbClr val="BCB8A9"/>
                      </a:solidFill>
                      <a:prstDash val="solid"/>
                    </a:lnB>
                    <a:solidFill>
                      <a:srgbClr val="F2EDDF"/>
                    </a:solidFill>
                  </a:tcPr>
                </a:tc>
                <a:tc>
                  <a:txBody>
                    <a:bodyPr wrap="square" lIns="171450" tIns="114300" rIns="142875" bIns="95250">
                      <a:noAutofit/>
                    </a:bodyPr>
                    <a:lstStyle/>
                    <a:p>
                      <a:r>
                        <a:rPr sz="2100" b="0">
                          <a:solidFill>
                            <a:srgbClr val="101312"/>
                          </a:solidFill>
                          <a:latin typeface="Barlow Condensed"/>
                          <a:ea typeface="Barlow Condensed"/>
                          <a:cs typeface="Barlow Condensed"/>
                        </a:rPr>
                        <a:t>2.815</a:t>
                      </a:r>
                    </a:p>
                  </a:txBody>
                  <a:tcPr marL="91440" marR="91440" marT="45720" marB="45720">
                    <a:lnR w="9525">
                      <a:solidFill>
                        <a:srgbClr val="BCB8A9"/>
                      </a:solidFill>
                      <a:prstDash val="solid"/>
                    </a:lnR>
                    <a:lnB w="9525">
                      <a:solidFill>
                        <a:srgbClr val="BCB8A9"/>
                      </a:solidFill>
                      <a:prstDash val="solid"/>
                    </a:lnB>
                    <a:solidFill>
                      <a:srgbClr val="F2EDDF"/>
                    </a:solidFill>
                  </a:tcPr>
                </a:tc>
              </a:tr>
              <a:tr h="542925">
                <a:tc>
                  <a:txBody>
                    <a:bodyPr wrap="square" lIns="171450" tIns="114300" rIns="142875" bIns="95250">
                      <a:noAutofit/>
                    </a:bodyPr>
                    <a:lstStyle/>
                    <a:p>
                      <a:r>
                        <a:rPr sz="2100" b="0">
                          <a:solidFill>
                            <a:srgbClr val="101312"/>
                          </a:solidFill>
                          <a:latin typeface="Barlow Condensed"/>
                          <a:ea typeface="Barlow Condensed"/>
                          <a:cs typeface="Barlow Condensed"/>
                        </a:rPr>
                        <a:t>ARIMA(1,1,1)</a:t>
                      </a:r>
                    </a:p>
                  </a:txBody>
                  <a:tcPr marL="91440" marR="91440" marT="45720" marB="45720">
                    <a:lnL w="9525">
                      <a:solidFill>
                        <a:srgbClr val="BCB8A9"/>
                      </a:solidFill>
                      <a:prstDash val="solid"/>
                    </a:lnL>
                    <a:lnR w="9525">
                      <a:solidFill>
                        <a:srgbClr val="BCB8A9"/>
                      </a:solidFill>
                      <a:prstDash val="solid"/>
                    </a:lnR>
                    <a:lnB w="9525">
                      <a:solidFill>
                        <a:srgbClr val="BCB8A9"/>
                      </a:solidFill>
                      <a:prstDash val="solid"/>
                    </a:lnB>
                    <a:solidFill>
                      <a:srgbClr val="F2EDDF"/>
                    </a:solidFill>
                  </a:tcPr>
                </a:tc>
                <a:tc>
                  <a:txBody>
                    <a:bodyPr wrap="square" lIns="171450" tIns="114300" rIns="142875" bIns="95250">
                      <a:noAutofit/>
                    </a:bodyPr>
                    <a:lstStyle/>
                    <a:p>
                      <a:r>
                        <a:rPr sz="2100" b="0">
                          <a:solidFill>
                            <a:srgbClr val="101312"/>
                          </a:solidFill>
                          <a:latin typeface="Barlow Condensed"/>
                          <a:ea typeface="Barlow Condensed"/>
                          <a:cs typeface="Barlow Condensed"/>
                        </a:rPr>
                        <a:t>2.956</a:t>
                      </a:r>
                    </a:p>
                  </a:txBody>
                  <a:tcPr marL="91440" marR="91440" marT="45720" marB="45720">
                    <a:lnR w="9525">
                      <a:solidFill>
                        <a:srgbClr val="BCB8A9"/>
                      </a:solidFill>
                      <a:prstDash val="solid"/>
                    </a:lnR>
                    <a:lnB w="9525">
                      <a:solidFill>
                        <a:srgbClr val="BCB8A9"/>
                      </a:solidFill>
                      <a:prstDash val="solid"/>
                    </a:lnB>
                    <a:solidFill>
                      <a:srgbClr val="F2EDDF"/>
                    </a:solidFill>
                  </a:tcPr>
                </a:tc>
              </a:tr>
              <a:tr h="542925">
                <a:tc>
                  <a:txBody>
                    <a:bodyPr wrap="square" lIns="171450" tIns="114300" rIns="142875" bIns="95250">
                      <a:noAutofit/>
                    </a:bodyPr>
                    <a:lstStyle/>
                    <a:p>
                      <a:r>
                        <a:rPr sz="2100" b="0">
                          <a:solidFill>
                            <a:srgbClr val="101312"/>
                          </a:solidFill>
                          <a:latin typeface="Barlow Condensed"/>
                          <a:ea typeface="Barlow Condensed"/>
                          <a:cs typeface="Barlow Condensed"/>
                        </a:rPr>
                        <a:t>Last month</a:t>
                      </a:r>
                    </a:p>
                  </a:txBody>
                  <a:tcPr marL="91440" marR="91440" marT="45720" marB="45720">
                    <a:lnL w="9525">
                      <a:solidFill>
                        <a:srgbClr val="BCB8A9"/>
                      </a:solidFill>
                      <a:prstDash val="solid"/>
                    </a:lnL>
                    <a:lnR w="9525">
                      <a:solidFill>
                        <a:srgbClr val="BCB8A9"/>
                      </a:solidFill>
                      <a:prstDash val="solid"/>
                    </a:lnR>
                    <a:lnB w="9525">
                      <a:solidFill>
                        <a:srgbClr val="BCB8A9"/>
                      </a:solidFill>
                      <a:prstDash val="solid"/>
                    </a:lnB>
                    <a:solidFill>
                      <a:srgbClr val="F2EDDF"/>
                    </a:solidFill>
                  </a:tcPr>
                </a:tc>
                <a:tc>
                  <a:txBody>
                    <a:bodyPr wrap="square" lIns="171450" tIns="114300" rIns="142875" bIns="95250">
                      <a:noAutofit/>
                    </a:bodyPr>
                    <a:lstStyle/>
                    <a:p>
                      <a:r>
                        <a:rPr sz="2100" b="0">
                          <a:solidFill>
                            <a:srgbClr val="101312"/>
                          </a:solidFill>
                          <a:latin typeface="Barlow Condensed"/>
                          <a:ea typeface="Barlow Condensed"/>
                          <a:cs typeface="Barlow Condensed"/>
                        </a:rPr>
                        <a:t>3.155</a:t>
                      </a:r>
                    </a:p>
                  </a:txBody>
                  <a:tcPr marL="91440" marR="91440" marT="45720" marB="45720">
                    <a:lnR w="9525">
                      <a:solidFill>
                        <a:srgbClr val="BCB8A9"/>
                      </a:solidFill>
                      <a:prstDash val="solid"/>
                    </a:lnR>
                    <a:lnB w="9525">
                      <a:solidFill>
                        <a:srgbClr val="BCB8A9"/>
                      </a:solidFill>
                      <a:prstDash val="solid"/>
                    </a:lnB>
                    <a:solidFill>
                      <a:srgbClr val="F2EDDF"/>
                    </a:solidFill>
                  </a:tcPr>
                </a:tc>
              </a:tr>
              <a:tr h="542925">
                <a:tc>
                  <a:txBody>
                    <a:bodyPr wrap="square" lIns="171450" tIns="114300" rIns="142875" bIns="95250">
                      <a:noAutofit/>
                    </a:bodyPr>
                    <a:lstStyle/>
                    <a:p>
                      <a:r>
                        <a:rPr sz="2100" b="0">
                          <a:solidFill>
                            <a:srgbClr val="101312"/>
                          </a:solidFill>
                          <a:latin typeface="Barlow Condensed"/>
                          <a:ea typeface="Barlow Condensed"/>
                          <a:cs typeface="Barlow Condensed"/>
                        </a:rPr>
                        <a:t>SARIMA(1,0,0)(0,1,1)[12]</a:t>
                      </a:r>
                    </a:p>
                  </a:txBody>
                  <a:tcPr marL="91440" marR="91440" marT="45720" marB="45720">
                    <a:lnL w="9525">
                      <a:solidFill>
                        <a:srgbClr val="BCB8A9"/>
                      </a:solidFill>
                      <a:prstDash val="solid"/>
                    </a:lnL>
                    <a:lnR w="9525">
                      <a:solidFill>
                        <a:srgbClr val="BCB8A9"/>
                      </a:solidFill>
                      <a:prstDash val="solid"/>
                    </a:lnR>
                    <a:lnB w="9525">
                      <a:solidFill>
                        <a:srgbClr val="BCB8A9"/>
                      </a:solidFill>
                      <a:prstDash val="solid"/>
                    </a:lnB>
                    <a:solidFill>
                      <a:srgbClr val="F2EDDF"/>
                    </a:solidFill>
                  </a:tcPr>
                </a:tc>
                <a:tc>
                  <a:txBody>
                    <a:bodyPr wrap="square" lIns="171450" tIns="114300" rIns="142875" bIns="95250">
                      <a:noAutofit/>
                    </a:bodyPr>
                    <a:lstStyle/>
                    <a:p>
                      <a:r>
                        <a:rPr sz="2100" b="0">
                          <a:solidFill>
                            <a:srgbClr val="101312"/>
                          </a:solidFill>
                          <a:latin typeface="Barlow Condensed"/>
                          <a:ea typeface="Barlow Condensed"/>
                          <a:cs typeface="Barlow Condensed"/>
                        </a:rPr>
                        <a:t>3.528</a:t>
                      </a:r>
                    </a:p>
                  </a:txBody>
                  <a:tcPr marL="91440" marR="91440" marT="45720" marB="45720">
                    <a:lnR w="9525">
                      <a:solidFill>
                        <a:srgbClr val="BCB8A9"/>
                      </a:solidFill>
                      <a:prstDash val="solid"/>
                    </a:lnR>
                    <a:lnB w="9525">
                      <a:solidFill>
                        <a:srgbClr val="BCB8A9"/>
                      </a:solidFill>
                      <a:prstDash val="solid"/>
                    </a:lnB>
                    <a:solidFill>
                      <a:srgbClr val="F2EDDF"/>
                    </a:solidFill>
                  </a:tcPr>
                </a:tc>
              </a:tr>
              <a:tr h="542925">
                <a:tc>
                  <a:txBody>
                    <a:bodyPr wrap="square" lIns="171450" tIns="114300" rIns="142875" bIns="95250">
                      <a:noAutofit/>
                    </a:bodyPr>
                    <a:lstStyle/>
                    <a:p>
                      <a:r>
                        <a:rPr sz="2100" b="0">
                          <a:solidFill>
                            <a:srgbClr val="101312"/>
                          </a:solidFill>
                          <a:latin typeface="Barlow Condensed"/>
                          <a:ea typeface="Barlow Condensed"/>
                          <a:cs typeface="Barlow Condensed"/>
                        </a:rPr>
                        <a:t>Same month last year</a:t>
                      </a:r>
                    </a:p>
                  </a:txBody>
                  <a:tcPr marL="91440" marR="91440" marT="45720" marB="45720">
                    <a:lnL w="9525">
                      <a:solidFill>
                        <a:srgbClr val="BCB8A9"/>
                      </a:solidFill>
                      <a:prstDash val="solid"/>
                    </a:lnL>
                    <a:lnR w="9525">
                      <a:solidFill>
                        <a:srgbClr val="BCB8A9"/>
                      </a:solidFill>
                      <a:prstDash val="solid"/>
                    </a:lnR>
                    <a:lnB w="9525">
                      <a:solidFill>
                        <a:srgbClr val="BCB8A9"/>
                      </a:solidFill>
                      <a:prstDash val="solid"/>
                    </a:lnB>
                    <a:solidFill>
                      <a:srgbClr val="F2EDDF"/>
                    </a:solidFill>
                  </a:tcPr>
                </a:tc>
                <a:tc>
                  <a:txBody>
                    <a:bodyPr wrap="square" lIns="171450" tIns="114300" rIns="142875" bIns="95250">
                      <a:noAutofit/>
                    </a:bodyPr>
                    <a:lstStyle/>
                    <a:p>
                      <a:r>
                        <a:rPr sz="2100" b="0">
                          <a:solidFill>
                            <a:srgbClr val="101312"/>
                          </a:solidFill>
                          <a:latin typeface="Barlow Condensed"/>
                          <a:ea typeface="Barlow Condensed"/>
                          <a:cs typeface="Barlow Condensed"/>
                        </a:rPr>
                        <a:t>3.669</a:t>
                      </a:r>
                    </a:p>
                  </a:txBody>
                  <a:tcPr marL="91440" marR="91440" marT="45720" marB="45720">
                    <a:lnR w="9525">
                      <a:solidFill>
                        <a:srgbClr val="BCB8A9"/>
                      </a:solidFill>
                      <a:prstDash val="solid"/>
                    </a:lnR>
                    <a:lnB w="9525">
                      <a:solidFill>
                        <a:srgbClr val="BCB8A9"/>
                      </a:solidFill>
                      <a:prstDash val="solid"/>
                    </a:lnB>
                    <a:solidFill>
                      <a:srgbClr val="F2EDDF"/>
                    </a:solidFill>
                  </a:tcPr>
                </a:tc>
              </a:tr>
            </a:tbl>
          </a:graphicData>
        </a:graphic>
      </p:graphicFrame>
      <p:sp>
        <p:nvSpPr>
          <p:cNvPr id="4" name="">
            <a:extLst xmlns:a="http://schemas.openxmlformats.org/drawingml/2006/main">
              <a:ext uri="{FF2B5EF4-FFF2-40B4-BE49-F238E27FC236}">
                <a16:creationId xmlns:a16="http://schemas.microsoft.com/office/drawing/2014/main" id="{5FAFCB71-62BE-42AC-B6E6-A9A0B0884EFC}"/>
              </a:ext>
            </a:extLst>
          </p:cNvPr>
          <p:cNvSpPr>
            <a:spLocks xmlns:a="http://schemas.openxmlformats.org/drawingml/2006/main" noGrp="1"/>
          </p:cNvSpPr>
          <p:nvPr/>
        </p:nvSpPr>
        <p:spPr>
          <a:xfrm xmlns:a="http://schemas.openxmlformats.org/drawingml/2006/main">
            <a:off x="7905750" y="1762125"/>
            <a:ext cx="34861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1">
                <a:solidFill>
                  <a:srgbClr val="74263C"/>
                </a:solidFill>
                <a:latin typeface="Roboto Slab"/>
                <a:ea typeface="Roboto Slab"/>
                <a:cs typeface="Roboto Slab"/>
              </a:defRPr>
            </a:defPPr>
          </a:lstStyle>
          <a:p xmlns:a="http://schemas.openxmlformats.org/drawingml/2006/main">
            <a:pPr>
              <a:defRPr sz="2700" b="1">
                <a:solidFill>
                  <a:srgbClr val="74263C"/>
                </a:solidFill>
                <a:latin typeface="Roboto Slab"/>
                <a:ea typeface="Roboto Slab"/>
                <a:cs typeface="Roboto Slab"/>
              </a:defRPr>
            </a:pPr>
            <a:r>
              <a:rPr sz="2700" b="1">
                <a:solidFill>
                  <a:srgbClr val="74263C"/>
                </a:solidFill>
                <a:latin typeface="Roboto Slab"/>
                <a:ea typeface="Roboto Slab"/>
                <a:cs typeface="Roboto Slab"/>
              </a:rPr>
              <a:t>24 test months</a:t>
            </a:r>
          </a:p>
        </p:txBody>
      </p:sp>
      <p:sp>
        <p:nvSpPr>
          <p:cNvPr id="5" name="">
            <a:extLst xmlns:a="http://schemas.openxmlformats.org/drawingml/2006/main">
              <a:ext uri="{FF2B5EF4-FFF2-40B4-BE49-F238E27FC236}">
                <a16:creationId xmlns:a16="http://schemas.microsoft.com/office/drawing/2014/main" id="{72FF0B07-2E18-4BF3-830E-03711D1DC45A}"/>
              </a:ext>
            </a:extLst>
          </p:cNvPr>
          <p:cNvSpPr>
            <a:spLocks xmlns:a="http://schemas.openxmlformats.org/drawingml/2006/main" noGrp="1"/>
          </p:cNvSpPr>
          <p:nvPr/>
        </p:nvSpPr>
        <p:spPr>
          <a:xfrm xmlns:a="http://schemas.openxmlformats.org/drawingml/2006/main">
            <a:off x="7905750" y="2676525"/>
            <a:ext cx="356235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101312"/>
                </a:solidFill>
                <a:latin typeface="Barlow Condensed"/>
                <a:ea typeface="Barlow Condensed"/>
                <a:cs typeface="Barlow Condensed"/>
              </a:defRPr>
            </a:defPPr>
          </a:lstStyle>
          <a:p xmlns:a="http://schemas.openxmlformats.org/drawingml/2006/main">
            <a:pPr>
              <a:defRPr sz="2250" b="0">
                <a:solidFill>
                  <a:srgbClr val="101312"/>
                </a:solidFill>
                <a:latin typeface="Barlow Condensed"/>
                <a:ea typeface="Barlow Condensed"/>
                <a:cs typeface="Barlow Condensed"/>
              </a:defRPr>
            </a:pPr>
            <a:r>
              <a:rPr sz="2250" b="0">
                <a:solidFill>
                  <a:srgbClr val="101312"/>
                </a:solidFill>
                <a:latin typeface="Barlow Condensed"/>
                <a:ea typeface="Barlow Condensed"/>
                <a:cs typeface="Barlow Condensed"/>
              </a:rPr>
              <a:t>July 2024–June 2026</a:t>
            </a:r>
          </a:p>
          <a:p xmlns:a="http://schemas.openxmlformats.org/drawingml/2006/main">
            <a:pPr>
              <a:defRPr sz="2250" b="0">
                <a:solidFill>
                  <a:srgbClr val="101312"/>
                </a:solidFill>
                <a:latin typeface="Barlow Condensed"/>
                <a:ea typeface="Barlow Condensed"/>
                <a:cs typeface="Barlow Condensed"/>
              </a:defRPr>
            </a:pPr>
            <a:r>
              <a:rPr sz="2250" b="0">
                <a:solidFill>
                  <a:srgbClr val="101312"/>
                </a:solidFill>
                <a:latin typeface="Barlow Condensed"/>
                <a:ea typeface="Barlow Condensed"/>
                <a:cs typeface="Barlow Condensed"/>
              </a:rPr>
              <a:t>Monthly revenue in IQD</a:t>
            </a:r>
          </a:p>
          <a:p xmlns:a="http://schemas.openxmlformats.org/drawingml/2006/main">
            <a:pPr>
              <a:defRPr sz="2250" b="0">
                <a:solidFill>
                  <a:srgbClr val="101312"/>
                </a:solidFill>
                <a:latin typeface="Barlow Condensed"/>
                <a:ea typeface="Barlow Condensed"/>
                <a:cs typeface="Barlow Condensed"/>
              </a:defRPr>
            </a:pPr>
            <a:r>
              <a:rPr sz="2250" b="0">
                <a:solidFill>
                  <a:srgbClr val="101312"/>
                </a:solidFill>
                <a:latin typeface="Barlow Condensed"/>
                <a:ea typeface="Barlow Condensed"/>
                <a:cs typeface="Barlow Condensed"/>
              </a:rPr>
              <a:t>126 historical months</a:t>
            </a:r>
          </a:p>
        </p:txBody>
      </p:sp>
      <p:sp>
        <p:nvSpPr>
          <p:cNvPr id="6" name="">
            <a:extLst xmlns:a="http://schemas.openxmlformats.org/drawingml/2006/main">
              <a:ext uri="{FF2B5EF4-FFF2-40B4-BE49-F238E27FC236}">
                <a16:creationId xmlns:a16="http://schemas.microsoft.com/office/drawing/2014/main" id="{FE70C6BC-0B3A-445C-88F3-5720113290B4}"/>
              </a:ext>
            </a:extLst>
          </p:cNvPr>
          <p:cNvSpPr>
            <a:spLocks xmlns:a="http://schemas.openxmlformats.org/drawingml/2006/main" noGrp="1"/>
          </p:cNvSpPr>
          <p:nvPr/>
        </p:nvSpPr>
        <p:spPr>
          <a:xfrm xmlns:a="http://schemas.openxmlformats.org/drawingml/2006/main">
            <a:off x="533400" y="5324475"/>
            <a:ext cx="111252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74263C"/>
                </a:solidFill>
                <a:latin typeface="Barlow Condensed"/>
                <a:ea typeface="Barlow Condensed"/>
                <a:cs typeface="Barlow Condensed"/>
              </a:defRPr>
            </a:defPPr>
          </a:lstStyle>
          <a:p xmlns:a="http://schemas.openxmlformats.org/drawingml/2006/main">
            <a:pPr>
              <a:defRPr sz="2250" b="1">
                <a:solidFill>
                  <a:srgbClr val="74263C"/>
                </a:solidFill>
                <a:latin typeface="Barlow Condensed"/>
                <a:ea typeface="Barlow Condensed"/>
                <a:cs typeface="Barlow Condensed"/>
              </a:defRPr>
            </a:pPr>
            <a:r>
              <a:rPr sz="2250" b="1">
                <a:solidFill>
                  <a:srgbClr val="74263C"/>
                </a:solidFill>
                <a:latin typeface="Barlow Condensed"/>
                <a:ea typeface="Barlow Condensed"/>
                <a:cs typeface="Barlow Condensed"/>
              </a:rPr>
              <a:t>AR(1) has the lowest MAE. ARIMA has the lowest RMSE.</a:t>
            </a:r>
          </a:p>
          <a:p xmlns:a="http://schemas.openxmlformats.org/drawingml/2006/main">
            <a:pPr>
              <a:defRPr sz="2250" b="1">
                <a:solidFill>
                  <a:srgbClr val="74263C"/>
                </a:solidFill>
                <a:latin typeface="Barlow Condensed"/>
                <a:ea typeface="Barlow Condensed"/>
                <a:cs typeface="Barlow Condensed"/>
              </a:defRPr>
            </a:pPr>
            <a:r>
              <a:rPr sz="2250" b="1">
                <a:solidFill>
                  <a:srgbClr val="74263C"/>
                </a:solidFill>
                <a:latin typeface="Barlow Condensed"/>
                <a:ea typeface="Barlow Condensed"/>
                <a:cs typeface="Barlow Condensed"/>
              </a:rPr>
              <a:t>I still need to review the diagnostics before choosing a model.</a:t>
            </a:r>
          </a:p>
        </p:txBody>
      </p:sp>
      <p:sp>
        <p:nvSpPr>
          <p:cNvPr id="7" name="">
            <a:extLst xmlns:a="http://schemas.openxmlformats.org/drawingml/2006/main">
              <a:ext uri="{FF2B5EF4-FFF2-40B4-BE49-F238E27FC236}">
                <a16:creationId xmlns:a16="http://schemas.microsoft.com/office/drawing/2014/main" id="{7BF64911-1A32-44B9-98D5-C4436687E0AC}"/>
              </a:ext>
            </a:extLst>
          </p:cNvPr>
          <p:cNvSpPr>
            <a:spLocks xmlns:a="http://schemas.openxmlformats.org/drawingml/2006/main" noGrp="1"/>
          </p:cNvSpPr>
          <p:nvPr/>
        </p:nvSpPr>
        <p:spPr>
          <a:xfrm xmlns:a="http://schemas.openxmlformats.org/drawingml/2006/main">
            <a:off x="533400" y="6219825"/>
            <a:ext cx="106203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101312"/>
                </a:solidFill>
                <a:latin typeface="Barlow Condensed"/>
                <a:ea typeface="Barlow Condensed"/>
                <a:cs typeface="Barlow Condensed"/>
              </a:defRPr>
            </a:defPPr>
          </a:lstStyle>
          <a:p xmlns:a="http://schemas.openxmlformats.org/drawingml/2006/main">
            <a:pPr>
              <a:defRPr sz="1875" b="0">
                <a:solidFill>
                  <a:srgbClr val="101312"/>
                </a:solidFill>
                <a:latin typeface="Barlow Condensed"/>
                <a:ea typeface="Barlow Condensed"/>
                <a:cs typeface="Barlow Condensed"/>
              </a:defRPr>
            </a:pPr>
            <a:r>
              <a:rPr sz="1875" b="0">
                <a:solidFill>
                  <a:srgbClr val="101312"/>
                </a:solidFill>
                <a:latin typeface="Barlow Condensed"/>
                <a:ea typeface="Barlow Condensed"/>
                <a:cs typeface="Barlow Condensed"/>
              </a:rPr>
              <a:t>I can reuse the monthly analysis for other countries after checking comparable variables, units and source coverage.</a:t>
            </a:r>
          </a:p>
        </p:txBody>
      </p:sp>
    </p:spTree>
    <p:extLst>
      <p:ext uri="{BB962C8B-B14F-4D97-AF65-F5344CB8AC3E}">
        <p14:creationId xmlns:p14="http://schemas.microsoft.com/office/powerpoint/2010/main" val="1318235421"/>
      </p:ext>
    </p:extLst>
  </p:cSld>
</p:sld>
</file>

<file path=ppt/slides/slide13.xml><?xml version="1.0" encoding="utf-8"?>
<p:sld xmlns:p="http://schemas.openxmlformats.org/presentationml/2006/main">
  <p:cSld>
    <p:bg>
      <p:bgPr>
        <a:solidFill xmlns:a="http://schemas.openxmlformats.org/drawingml/2006/main">
          <a:srgbClr val="10151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5F1AB19-A044-498A-9ADB-8B9DF693F090}"/>
              </a:ext>
            </a:extLst>
          </p:cNvPr>
          <p:cNvSpPr>
            <a:spLocks xmlns:a="http://schemas.openxmlformats.org/drawingml/2006/main" noGrp="1"/>
          </p:cNvSpPr>
          <p:nvPr/>
        </p:nvSpPr>
        <p:spPr>
          <a:xfrm xmlns:a="http://schemas.openxmlformats.org/drawingml/2006/main">
            <a:off x="533400" y="428625"/>
            <a:ext cx="10953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E9E0CF"/>
                </a:solidFill>
                <a:latin typeface="Roboto Slab"/>
                <a:ea typeface="Roboto Slab"/>
                <a:cs typeface="Roboto Slab"/>
              </a:defRPr>
            </a:defPPr>
          </a:lstStyle>
          <a:p xmlns:a="http://schemas.openxmlformats.org/drawingml/2006/main">
            <a:pPr>
              <a:defRPr sz="3225" b="1">
                <a:solidFill>
                  <a:srgbClr val="E9E0CF"/>
                </a:solidFill>
                <a:latin typeface="Roboto Slab"/>
                <a:ea typeface="Roboto Slab"/>
                <a:cs typeface="Roboto Slab"/>
              </a:defRPr>
            </a:pPr>
            <a:r>
              <a:rPr sz="3225" b="1">
                <a:solidFill>
                  <a:srgbClr val="E9E0CF"/>
                </a:solidFill>
                <a:latin typeface="Roboto Slab"/>
                <a:ea typeface="Roboto Slab"/>
                <a:cs typeface="Roboto Slab"/>
              </a:rPr>
              <a:t>What if oil prices fall by 10%?</a:t>
            </a:r>
          </a:p>
        </p:txBody>
      </p:sp>
      <p:sp>
        <p:nvSpPr>
          <p:cNvPr id="2" name="">
            <a:extLst xmlns:a="http://schemas.openxmlformats.org/drawingml/2006/main">
              <a:ext uri="{FF2B5EF4-FFF2-40B4-BE49-F238E27FC236}">
                <a16:creationId xmlns:a16="http://schemas.microsoft.com/office/drawing/2014/main" id="{29E80889-5CF3-480F-B352-828029A4C23D}"/>
              </a:ext>
            </a:extLst>
          </p:cNvPr>
          <p:cNvSpPr>
            <a:spLocks xmlns:a="http://schemas.openxmlformats.org/drawingml/2006/main" noGrp="1"/>
          </p:cNvSpPr>
          <p:nvPr/>
        </p:nvSpPr>
        <p:spPr>
          <a:xfrm xmlns:a="http://schemas.openxmlformats.org/drawingml/2006/main">
            <a:off x="11325225" y="6362700"/>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B4B3A5"/>
                </a:solidFill>
                <a:latin typeface="IBM Plex Mono"/>
                <a:ea typeface="IBM Plex Mono"/>
                <a:cs typeface="IBM Plex Mono"/>
              </a:defRPr>
            </a:defPPr>
          </a:lstStyle>
          <a:p xmlns:a="http://schemas.openxmlformats.org/drawingml/2006/main">
            <a:pPr>
              <a:defRPr sz="1275" b="0">
                <a:solidFill>
                  <a:srgbClr val="B4B3A5"/>
                </a:solidFill>
                <a:latin typeface="IBM Plex Mono"/>
                <a:ea typeface="IBM Plex Mono"/>
                <a:cs typeface="IBM Plex Mono"/>
              </a:defRPr>
            </a:pPr>
            <a:r>
              <a:rPr sz="1275" b="0">
                <a:solidFill>
                  <a:srgbClr val="B4B3A5"/>
                </a:solidFill>
                <a:latin typeface="IBM Plex Mono"/>
                <a:ea typeface="IBM Plex Mono"/>
                <a:cs typeface="IBM Plex Mono"/>
              </a:rPr>
              <a:t>13</a:t>
            </a:r>
          </a:p>
        </p:txBody>
      </p:sp>
      <p:sp>
        <p:nvSpPr>
          <p:cNvPr id="3" name="">
            <a:extLst xmlns:a="http://schemas.openxmlformats.org/drawingml/2006/main">
              <a:ext uri="{FF2B5EF4-FFF2-40B4-BE49-F238E27FC236}">
                <a16:creationId xmlns:a16="http://schemas.microsoft.com/office/drawing/2014/main" id="{FAED9C88-AC40-49E9-9B2B-00526B0B88FB}"/>
              </a:ext>
            </a:extLst>
          </p:cNvPr>
          <p:cNvSpPr>
            <a:spLocks xmlns:a="http://schemas.openxmlformats.org/drawingml/2006/main" noGrp="1"/>
          </p:cNvSpPr>
          <p:nvPr/>
        </p:nvSpPr>
        <p:spPr>
          <a:xfrm xmlns:a="http://schemas.openxmlformats.org/drawingml/2006/main">
            <a:off x="533400" y="1419225"/>
            <a:ext cx="111252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30C4A0"/>
                </a:solidFill>
                <a:latin typeface="Barlow Condensed"/>
                <a:ea typeface="Barlow Condensed"/>
                <a:cs typeface="Barlow Condensed"/>
              </a:defRPr>
            </a:defPPr>
          </a:lstStyle>
          <a:p xmlns:a="http://schemas.openxmlformats.org/drawingml/2006/main">
            <a:pPr>
              <a:defRPr sz="2175" b="0">
                <a:solidFill>
                  <a:srgbClr val="30C4A0"/>
                </a:solidFill>
                <a:latin typeface="Barlow Condensed"/>
                <a:ea typeface="Barlow Condensed"/>
                <a:cs typeface="Barlow Condensed"/>
              </a:defRPr>
            </a:pPr>
            <a:r>
              <a:rPr sz="2175" b="0">
                <a:solidFill>
                  <a:srgbClr val="30C4A0"/>
                </a:solidFill>
                <a:latin typeface="Barlow Condensed"/>
                <a:ea typeface="Barlow Condensed"/>
                <a:cs typeface="Barlow Condensed"/>
              </a:rPr>
              <a:t>I can change an assumption and recalculate every year at once. This helps me compare</a:t>
            </a:r>
          </a:p>
          <a:p xmlns:a="http://schemas.openxmlformats.org/drawingml/2006/main">
            <a:pPr>
              <a:defRPr sz="2175" b="0">
                <a:solidFill>
                  <a:srgbClr val="30C4A0"/>
                </a:solidFill>
                <a:latin typeface="Barlow Condensed"/>
                <a:ea typeface="Barlow Condensed"/>
                <a:cs typeface="Barlow Condensed"/>
              </a:defRPr>
            </a:pPr>
            <a:r>
              <a:rPr sz="2175" b="0">
                <a:solidFill>
                  <a:srgbClr val="30C4A0"/>
                </a:solidFill>
                <a:latin typeface="Barlow Condensed"/>
                <a:ea typeface="Barlow Condensed"/>
                <a:cs typeface="Barlow Condensed"/>
              </a:rPr>
              <a:t>possible pressures quickly and save the exact inputs behind each result.</a:t>
            </a:r>
          </a:p>
        </p:txBody>
      </p:sp>
      <p:graphicFrame>
        <p:nvGraphicFramePr>
          <p:cNvPr id="4" name="Chart">
            <a:extLst xmlns:a="http://schemas.openxmlformats.org/drawingml/2006/main">
              <a:ext uri="{FF2B5EF4-FFF2-40B4-BE49-F238E27FC236}">
                <a16:creationId xmlns:a16="http://schemas.microsoft.com/office/drawing/2014/main" id="{6A6590AA-3F18-4E9B-ACED-5B4BA40874CD}"/>
              </a:ext>
            </a:extLst>
          </p:cNvPr>
          <p:cNvGraphicFramePr/>
          <p:nvPr/>
        </p:nvGraphicFramePr>
        <p:xfrm>
          <a:off xmlns:a="http://schemas.openxmlformats.org/drawingml/2006/main" x="533400" y="2314575"/>
          <a:ext xmlns:a="http://schemas.openxmlformats.org/drawingml/2006/main" cx="11125200" cy="2800350"/>
        </p:xfrm>
        <a:graphic xmlns:a="http://schemas.openxmlformats.org/drawingml/2006/main">
          <a:graphicData uri="http://schemas.openxmlformats.org/drawingml/2006/chart">
            <c:chart xmlns:r="http://schemas.openxmlformats.org/officeDocument/2006/relationships" xmlns:c="http://schemas.openxmlformats.org/drawingml/2006/chart" r:id="Reeb6b72724d5416b"/>
          </a:graphicData>
        </a:graphic>
      </p:graphicFrame>
      <p:sp>
        <p:nvSpPr>
          <p:cNvPr id="5" name="">
            <a:extLst xmlns:a="http://schemas.openxmlformats.org/drawingml/2006/main">
              <a:ext uri="{FF2B5EF4-FFF2-40B4-BE49-F238E27FC236}">
                <a16:creationId xmlns:a16="http://schemas.microsoft.com/office/drawing/2014/main" id="{82F6C397-3AEC-401B-8B51-A586EAF3A00C}"/>
              </a:ext>
            </a:extLst>
          </p:cNvPr>
          <p:cNvSpPr>
            <a:spLocks xmlns:a="http://schemas.openxmlformats.org/drawingml/2006/main" noGrp="1"/>
          </p:cNvSpPr>
          <p:nvPr/>
        </p:nvSpPr>
        <p:spPr>
          <a:xfrm xmlns:a="http://schemas.openxmlformats.org/drawingml/2006/main">
            <a:off x="533400" y="5305425"/>
            <a:ext cx="10915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925" b="1">
                <a:solidFill>
                  <a:srgbClr val="D18B98"/>
                </a:solidFill>
                <a:latin typeface="Roboto Slab"/>
                <a:ea typeface="Roboto Slab"/>
                <a:cs typeface="Roboto Slab"/>
              </a:defRPr>
            </a:defPPr>
          </a:lstStyle>
          <a:p xmlns:a="http://schemas.openxmlformats.org/drawingml/2006/main">
            <a:pPr>
              <a:defRPr sz="2925" b="1">
                <a:solidFill>
                  <a:srgbClr val="D18B98"/>
                </a:solidFill>
                <a:latin typeface="Roboto Slab"/>
                <a:ea typeface="Roboto Slab"/>
                <a:cs typeface="Roboto Slab"/>
              </a:defRPr>
            </a:pPr>
            <a:r>
              <a:rPr sz="2925" b="1">
                <a:solidFill>
                  <a:srgbClr val="D18B98"/>
                </a:solidFill>
                <a:latin typeface="Roboto Slab"/>
                <a:ea typeface="Roboto Slab"/>
                <a:cs typeface="Roboto Slab"/>
              </a:rPr>
              <a:t>2026: −7.90% to −11.03%</a:t>
            </a:r>
          </a:p>
        </p:txBody>
      </p:sp>
      <p:sp>
        <p:nvSpPr>
          <p:cNvPr id="6" name="">
            <a:extLst xmlns:a="http://schemas.openxmlformats.org/drawingml/2006/main">
              <a:ext uri="{FF2B5EF4-FFF2-40B4-BE49-F238E27FC236}">
                <a16:creationId xmlns:a16="http://schemas.microsoft.com/office/drawing/2014/main" id="{00D87DC1-41C9-425F-B256-123754AB7E53}"/>
              </a:ext>
            </a:extLst>
          </p:cNvPr>
          <p:cNvSpPr>
            <a:spLocks xmlns:a="http://schemas.openxmlformats.org/drawingml/2006/main" noGrp="1"/>
          </p:cNvSpPr>
          <p:nvPr/>
        </p:nvSpPr>
        <p:spPr>
          <a:xfrm xmlns:a="http://schemas.openxmlformats.org/drawingml/2006/main">
            <a:off x="533400" y="6029325"/>
            <a:ext cx="10620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B4B3A5"/>
                </a:solidFill>
                <a:latin typeface="Barlow Condensed"/>
                <a:ea typeface="Barlow Condensed"/>
                <a:cs typeface="Barlow Condensed"/>
              </a:defRPr>
            </a:defPPr>
          </a:lstStyle>
          <a:p xmlns:a="http://schemas.openxmlformats.org/drawingml/2006/main">
            <a:pPr>
              <a:defRPr sz="1725" b="0">
                <a:solidFill>
                  <a:srgbClr val="B4B3A5"/>
                </a:solidFill>
                <a:latin typeface="Barlow Condensed"/>
                <a:ea typeface="Barlow Condensed"/>
                <a:cs typeface="Barlow Condensed"/>
              </a:defRPr>
            </a:pPr>
            <a:r>
              <a:rPr sz="1725" b="0">
                <a:solidFill>
                  <a:srgbClr val="B4B3A5"/>
                </a:solidFill>
                <a:latin typeface="Barlow Condensed"/>
                <a:ea typeface="Barlow Condensed"/>
                <a:cs typeface="Barlow Condensed"/>
              </a:rPr>
              <a:t>I assume 90% of revenue responds to the price shock. Spending, volumes, other revenue, GDP and FX stay fixed. This scenario has no probability.</a:t>
            </a:r>
          </a:p>
        </p:txBody>
      </p:sp>
    </p:spTree>
    <p:extLst>
      <p:ext uri="{BB962C8B-B14F-4D97-AF65-F5344CB8AC3E}">
        <p14:creationId xmlns:p14="http://schemas.microsoft.com/office/powerpoint/2010/main" val="146008530"/>
      </p:ext>
    </p:extLst>
  </p:cSld>
</p:sld>
</file>

<file path=ppt/slides/slide14.xml><?xml version="1.0" encoding="utf-8"?>
<p:sld xmlns:p="http://schemas.openxmlformats.org/presentationml/2006/main">
  <p:cSld>
    <p:bg>
      <p:bgPr>
        <a:solidFill xmlns:a="http://schemas.openxmlformats.org/drawingml/2006/main">
          <a:srgbClr val="101514"/>
        </a:solidFill>
      </p:bgPr>
    </p:bg>
    <p:spTree>
      <p:nvGrpSpPr>
        <p:cNvPr id="1" name=""/>
        <p:cNvGrpSpPr/>
        <p:nvPr/>
      </p:nvGrpSpPr>
      <p:grpSpPr>
        <a:xfrm xmlns:a="http://schemas.openxmlformats.org/drawingml/2006/main"/>
      </p:grpSpPr>
      <p:sp>
        <p:nvSpPr>
          <p:cNvPr id="28" name="">
            <a:extLst xmlns:a="http://schemas.openxmlformats.org/drawingml/2006/main">
              <a:ext uri="{FF2B5EF4-FFF2-40B4-BE49-F238E27FC236}">
                <a16:creationId xmlns:a16="http://schemas.microsoft.com/office/drawing/2014/main" id="{F8F10CE7-BB1B-436B-B809-E849F951B87E}"/>
              </a:ext>
            </a:extLst>
          </p:cNvPr>
          <p:cNvSpPr>
            <a:spLocks xmlns:a="http://schemas.openxmlformats.org/drawingml/2006/main" noGrp="1"/>
          </p:cNvSpPr>
          <p:nvPr/>
        </p:nvSpPr>
        <p:spPr>
          <a:xfrm xmlns:a="http://schemas.openxmlformats.org/drawingml/2006/main">
            <a:off x="533400" y="428625"/>
            <a:ext cx="10953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E9E0CF"/>
                </a:solidFill>
                <a:latin typeface="Roboto Slab"/>
                <a:ea typeface="Roboto Slab"/>
                <a:cs typeface="Roboto Slab"/>
              </a:defRPr>
            </a:defPPr>
          </a:lstStyle>
          <a:p xmlns:a="http://schemas.openxmlformats.org/drawingml/2006/main">
            <a:pPr>
              <a:defRPr sz="3225" b="1">
                <a:solidFill>
                  <a:srgbClr val="E9E0CF"/>
                </a:solidFill>
                <a:latin typeface="Roboto Slab"/>
                <a:ea typeface="Roboto Slab"/>
                <a:cs typeface="Roboto Slab"/>
              </a:defRPr>
            </a:pPr>
            <a:r>
              <a:rPr sz="3225" b="1">
                <a:solidFill>
                  <a:srgbClr val="E9E0CF"/>
                </a:solidFill>
                <a:latin typeface="Roboto Slab"/>
                <a:ea typeface="Roboto Slab"/>
                <a:cs typeface="Roboto Slab"/>
              </a:rPr>
              <a:t>What I have ready, and what comes next</a:t>
            </a:r>
          </a:p>
        </p:txBody>
      </p:sp>
      <p:sp>
        <p:nvSpPr>
          <p:cNvPr id="2" name="">
            <a:extLst xmlns:a="http://schemas.openxmlformats.org/drawingml/2006/main">
              <a:ext uri="{FF2B5EF4-FFF2-40B4-BE49-F238E27FC236}">
                <a16:creationId xmlns:a16="http://schemas.microsoft.com/office/drawing/2014/main" id="{1FD5EF42-46F2-44B4-8D2D-A4AF92A54569}"/>
              </a:ext>
            </a:extLst>
          </p:cNvPr>
          <p:cNvSpPr>
            <a:spLocks xmlns:a="http://schemas.openxmlformats.org/drawingml/2006/main" noGrp="1"/>
          </p:cNvSpPr>
          <p:nvPr/>
        </p:nvSpPr>
        <p:spPr>
          <a:xfrm xmlns:a="http://schemas.openxmlformats.org/drawingml/2006/main">
            <a:off x="11325225" y="6362700"/>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B4B3A5"/>
                </a:solidFill>
                <a:latin typeface="IBM Plex Mono"/>
                <a:ea typeface="IBM Plex Mono"/>
                <a:cs typeface="IBM Plex Mono"/>
              </a:defRPr>
            </a:defPPr>
          </a:lstStyle>
          <a:p xmlns:a="http://schemas.openxmlformats.org/drawingml/2006/main">
            <a:pPr>
              <a:defRPr sz="1275" b="0">
                <a:solidFill>
                  <a:srgbClr val="B4B3A5"/>
                </a:solidFill>
                <a:latin typeface="IBM Plex Mono"/>
                <a:ea typeface="IBM Plex Mono"/>
                <a:cs typeface="IBM Plex Mono"/>
              </a:defRPr>
            </a:pPr>
            <a:r>
              <a:rPr sz="1275" b="0">
                <a:solidFill>
                  <a:srgbClr val="B4B3A5"/>
                </a:solidFill>
                <a:latin typeface="IBM Plex Mono"/>
                <a:ea typeface="IBM Plex Mono"/>
                <a:cs typeface="IBM Plex Mono"/>
              </a:rPr>
              <a:t>14</a:t>
            </a:r>
          </a:p>
        </p:txBody>
      </p:sp>
      <p:sp>
        <p:nvSpPr>
          <p:cNvPr id="3" name="">
            <a:extLst xmlns:a="http://schemas.openxmlformats.org/drawingml/2006/main">
              <a:ext uri="{FF2B5EF4-FFF2-40B4-BE49-F238E27FC236}">
                <a16:creationId xmlns:a16="http://schemas.microsoft.com/office/drawing/2014/main" id="{7B9E1801-69D3-4FE9-8E67-8971438CD16A}"/>
              </a:ext>
            </a:extLst>
          </p:cNvPr>
          <p:cNvSpPr>
            <a:spLocks xmlns:a="http://schemas.openxmlformats.org/drawingml/2006/main" noGrp="1"/>
          </p:cNvSpPr>
          <p:nvPr/>
        </p:nvSpPr>
        <p:spPr>
          <a:xfrm xmlns:a="http://schemas.openxmlformats.org/drawingml/2006/main">
            <a:off x="600075" y="1771650"/>
            <a:ext cx="5067300" cy="457200"/>
          </a:xfrm>
          <a:prstGeom xmlns:a="http://schemas.openxmlformats.org/drawingml/2006/main" prst="rect">
            <a:avLst/>
          </a:prstGeom>
          <a:solidFill xmlns:a="http://schemas.openxmlformats.org/drawingml/2006/main">
            <a:srgbClr val="101312"/>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0DD66A0-3F94-436A-9918-FE4331D51336}"/>
              </a:ext>
            </a:extLst>
          </p:cNvPr>
          <p:cNvSpPr>
            <a:spLocks xmlns:a="http://schemas.openxmlformats.org/drawingml/2006/main" noGrp="1"/>
          </p:cNvSpPr>
          <p:nvPr/>
        </p:nvSpPr>
        <p:spPr>
          <a:xfrm xmlns:a="http://schemas.openxmlformats.org/drawingml/2006/main">
            <a:off x="533400" y="1704975"/>
            <a:ext cx="5067300" cy="457200"/>
          </a:xfrm>
          <a:prstGeom xmlns:a="http://schemas.openxmlformats.org/drawingml/2006/main" prst="rect">
            <a:avLst/>
          </a:prstGeom>
          <a:solidFill xmlns:a="http://schemas.openxmlformats.org/drawingml/2006/main">
            <a:srgbClr val="30C4A0"/>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68AC597E-7ED4-40CC-AFA9-F4531730573B}"/>
              </a:ext>
            </a:extLst>
          </p:cNvPr>
          <p:cNvSpPr>
            <a:spLocks xmlns:a="http://schemas.openxmlformats.org/drawingml/2006/main" noGrp="1"/>
          </p:cNvSpPr>
          <p:nvPr/>
        </p:nvSpPr>
        <p:spPr>
          <a:xfrm xmlns:a="http://schemas.openxmlformats.org/drawingml/2006/main">
            <a:off x="676275" y="1771650"/>
            <a:ext cx="47815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01312"/>
                </a:solidFill>
                <a:latin typeface="Barlow Condensed"/>
                <a:ea typeface="Barlow Condensed"/>
                <a:cs typeface="Barlow Condensed"/>
              </a:defRPr>
            </a:defPPr>
          </a:lstStyle>
          <a:p xmlns:a="http://schemas.openxmlformats.org/drawingml/2006/main">
            <a:pPr>
              <a:defRPr sz="2175" b="1">
                <a:solidFill>
                  <a:srgbClr val="101312"/>
                </a:solidFill>
                <a:latin typeface="Barlow Condensed"/>
                <a:ea typeface="Barlow Condensed"/>
                <a:cs typeface="Barlow Condensed"/>
              </a:defRPr>
            </a:pPr>
            <a:r>
              <a:rPr sz="2175" b="1">
                <a:solidFill>
                  <a:srgbClr val="101312"/>
                </a:solidFill>
                <a:latin typeface="Barlow Condensed"/>
                <a:ea typeface="Barlow Condensed"/>
                <a:cs typeface="Barlow Condensed"/>
              </a:rPr>
              <a:t>WORKING NOW</a:t>
            </a:r>
          </a:p>
        </p:txBody>
      </p:sp>
      <p:sp>
        <p:nvSpPr>
          <p:cNvPr id="6" name="">
            <a:extLst xmlns:a="http://schemas.openxmlformats.org/drawingml/2006/main">
              <a:ext uri="{FF2B5EF4-FFF2-40B4-BE49-F238E27FC236}">
                <a16:creationId xmlns:a16="http://schemas.microsoft.com/office/drawing/2014/main" id="{C6DFB0EA-EAB8-4EDA-A063-78804862247E}"/>
              </a:ext>
            </a:extLst>
          </p:cNvPr>
          <p:cNvSpPr>
            <a:spLocks xmlns:a="http://schemas.openxmlformats.org/drawingml/2006/main" noGrp="1"/>
          </p:cNvSpPr>
          <p:nvPr/>
        </p:nvSpPr>
        <p:spPr>
          <a:xfrm xmlns:a="http://schemas.openxmlformats.org/drawingml/2006/main">
            <a:off x="6677025" y="1771650"/>
            <a:ext cx="5048250" cy="457200"/>
          </a:xfrm>
          <a:prstGeom xmlns:a="http://schemas.openxmlformats.org/drawingml/2006/main" prst="rect">
            <a:avLst/>
          </a:prstGeom>
          <a:solidFill xmlns:a="http://schemas.openxmlformats.org/drawingml/2006/main">
            <a:srgbClr val="101312"/>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522F87B6-FAFB-4DE2-A3B4-667342AAE124}"/>
              </a:ext>
            </a:extLst>
          </p:cNvPr>
          <p:cNvSpPr>
            <a:spLocks xmlns:a="http://schemas.openxmlformats.org/drawingml/2006/main" noGrp="1"/>
          </p:cNvSpPr>
          <p:nvPr/>
        </p:nvSpPr>
        <p:spPr>
          <a:xfrm xmlns:a="http://schemas.openxmlformats.org/drawingml/2006/main">
            <a:off x="6610350" y="1704975"/>
            <a:ext cx="5048250" cy="457200"/>
          </a:xfrm>
          <a:prstGeom xmlns:a="http://schemas.openxmlformats.org/drawingml/2006/main" prst="rect">
            <a:avLst/>
          </a:prstGeom>
          <a:solidFill xmlns:a="http://schemas.openxmlformats.org/drawingml/2006/main">
            <a:srgbClr val="74263C"/>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EEA2E2E7-45B7-4150-A9AE-E19BDBA74545}"/>
              </a:ext>
            </a:extLst>
          </p:cNvPr>
          <p:cNvSpPr>
            <a:spLocks xmlns:a="http://schemas.openxmlformats.org/drawingml/2006/main" noGrp="1"/>
          </p:cNvSpPr>
          <p:nvPr/>
        </p:nvSpPr>
        <p:spPr>
          <a:xfrm xmlns:a="http://schemas.openxmlformats.org/drawingml/2006/main">
            <a:off x="6753225" y="1771650"/>
            <a:ext cx="4762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E9E0CF"/>
                </a:solidFill>
                <a:latin typeface="Barlow Condensed"/>
                <a:ea typeface="Barlow Condensed"/>
                <a:cs typeface="Barlow Condensed"/>
              </a:defRPr>
            </a:defPPr>
          </a:lstStyle>
          <a:p xmlns:a="http://schemas.openxmlformats.org/drawingml/2006/main">
            <a:pPr>
              <a:defRPr sz="2175" b="1">
                <a:solidFill>
                  <a:srgbClr val="E9E0CF"/>
                </a:solidFill>
                <a:latin typeface="Barlow Condensed"/>
                <a:ea typeface="Barlow Condensed"/>
                <a:cs typeface="Barlow Condensed"/>
              </a:defRPr>
            </a:pPr>
            <a:r>
              <a:rPr sz="2175" b="1">
                <a:solidFill>
                  <a:srgbClr val="E9E0CF"/>
                </a:solidFill>
                <a:latin typeface="Barlow Condensed"/>
                <a:ea typeface="Barlow Condensed"/>
                <a:cs typeface="Barlow Condensed"/>
              </a:rPr>
              <a:t>I STILL NEED TO COMPLETE</a:t>
            </a:r>
          </a:p>
        </p:txBody>
      </p:sp>
      <p:sp>
        <p:nvSpPr>
          <p:cNvPr id="9" name="">
            <a:extLst xmlns:a="http://schemas.openxmlformats.org/drawingml/2006/main">
              <a:ext uri="{FF2B5EF4-FFF2-40B4-BE49-F238E27FC236}">
                <a16:creationId xmlns:a16="http://schemas.microsoft.com/office/drawing/2014/main" id="{57BA9E91-BE9B-4B42-9DC6-707DB4D0693A}"/>
              </a:ext>
            </a:extLst>
          </p:cNvPr>
          <p:cNvSpPr>
            <a:spLocks xmlns:a="http://schemas.openxmlformats.org/drawingml/2006/main" noGrp="1"/>
          </p:cNvSpPr>
          <p:nvPr/>
        </p:nvSpPr>
        <p:spPr>
          <a:xfrm xmlns:a="http://schemas.openxmlformats.org/drawingml/2006/main">
            <a:off x="533400" y="2438400"/>
            <a:ext cx="509587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E9E0CF"/>
                </a:solidFill>
                <a:latin typeface="Barlow Condensed"/>
                <a:ea typeface="Barlow Condensed"/>
                <a:cs typeface="Barlow Condensed"/>
              </a:defRPr>
            </a:defPPr>
          </a:lstStyle>
          <a:p xmlns:a="http://schemas.openxmlformats.org/drawingml/2006/main">
            <a:pPr>
              <a:defRPr sz="2175" b="0">
                <a:solidFill>
                  <a:srgbClr val="E9E0CF"/>
                </a:solidFill>
                <a:latin typeface="Barlow Condensed"/>
                <a:ea typeface="Barlow Condensed"/>
                <a:cs typeface="Barlow Condensed"/>
              </a:defRPr>
            </a:pPr>
            <a:r>
              <a:rPr sz="2175" b="0">
                <a:solidFill>
                  <a:srgbClr val="E9E0CF"/>
                </a:solidFill>
                <a:latin typeface="Barlow Condensed"/>
                <a:ea typeface="Barlow Condensed"/>
                <a:cs typeface="Barlow Condensed"/>
              </a:rPr>
              <a:t>Annual history and monthly fiscal pipeline</a:t>
            </a:r>
          </a:p>
        </p:txBody>
      </p:sp>
      <p:sp>
        <p:nvSpPr>
          <p:cNvPr id="10" name="">
            <a:extLst xmlns:a="http://schemas.openxmlformats.org/drawingml/2006/main">
              <a:ext uri="{FF2B5EF4-FFF2-40B4-BE49-F238E27FC236}">
                <a16:creationId xmlns:a16="http://schemas.microsoft.com/office/drawing/2014/main" id="{0B0043F2-D20F-470C-82EB-826718D40170}"/>
              </a:ext>
            </a:extLst>
          </p:cNvPr>
          <p:cNvSpPr>
            <a:spLocks xmlns:a="http://schemas.openxmlformats.org/drawingml/2006/main" noGrp="1"/>
          </p:cNvSpPr>
          <p:nvPr/>
        </p:nvSpPr>
        <p:spPr>
          <a:xfrm xmlns:a="http://schemas.openxmlformats.org/drawingml/2006/main">
            <a:off x="533400" y="3000375"/>
            <a:ext cx="5067300" cy="9525"/>
          </a:xfrm>
          <a:prstGeom xmlns:a="http://schemas.openxmlformats.org/drawingml/2006/main" prst="rect">
            <a:avLst/>
          </a:prstGeom>
          <a:solidFill xmlns:a="http://schemas.openxmlformats.org/drawingml/2006/main">
            <a:srgbClr val="44524B"/>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F2D03393-922B-4C54-AA00-D3D96FF80027}"/>
              </a:ext>
            </a:extLst>
          </p:cNvPr>
          <p:cNvSpPr>
            <a:spLocks xmlns:a="http://schemas.openxmlformats.org/drawingml/2006/main" noGrp="1"/>
          </p:cNvSpPr>
          <p:nvPr/>
        </p:nvSpPr>
        <p:spPr>
          <a:xfrm xmlns:a="http://schemas.openxmlformats.org/drawingml/2006/main">
            <a:off x="6610350" y="2438400"/>
            <a:ext cx="50482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E9E0CF"/>
                </a:solidFill>
                <a:latin typeface="Barlow Condensed"/>
                <a:ea typeface="Barlow Condensed"/>
                <a:cs typeface="Barlow Condensed"/>
              </a:defRPr>
            </a:defPPr>
          </a:lstStyle>
          <a:p xmlns:a="http://schemas.openxmlformats.org/drawingml/2006/main">
            <a:pPr>
              <a:defRPr sz="2175" b="0">
                <a:solidFill>
                  <a:srgbClr val="E9E0CF"/>
                </a:solidFill>
                <a:latin typeface="Barlow Condensed"/>
                <a:ea typeface="Barlow Condensed"/>
                <a:cs typeface="Barlow Condensed"/>
              </a:defRPr>
            </a:pPr>
            <a:r>
              <a:rPr sz="2175" b="0">
                <a:solidFill>
                  <a:srgbClr val="E9E0CF"/>
                </a:solidFill>
                <a:latin typeface="Barlow Condensed"/>
                <a:ea typeface="Barlow Condensed"/>
                <a:cs typeface="Barlow Condensed"/>
              </a:rPr>
              <a:t>Reviewed diagnostics and sensitivity</a:t>
            </a:r>
          </a:p>
        </p:txBody>
      </p:sp>
      <p:sp>
        <p:nvSpPr>
          <p:cNvPr id="12" name="">
            <a:extLst xmlns:a="http://schemas.openxmlformats.org/drawingml/2006/main">
              <a:ext uri="{FF2B5EF4-FFF2-40B4-BE49-F238E27FC236}">
                <a16:creationId xmlns:a16="http://schemas.microsoft.com/office/drawing/2014/main" id="{FD92A14C-5EC9-463F-BBDE-FA3E55FC2978}"/>
              </a:ext>
            </a:extLst>
          </p:cNvPr>
          <p:cNvSpPr>
            <a:spLocks xmlns:a="http://schemas.openxmlformats.org/drawingml/2006/main" noGrp="1"/>
          </p:cNvSpPr>
          <p:nvPr/>
        </p:nvSpPr>
        <p:spPr>
          <a:xfrm xmlns:a="http://schemas.openxmlformats.org/drawingml/2006/main">
            <a:off x="6610350" y="3000375"/>
            <a:ext cx="5048250" cy="9525"/>
          </a:xfrm>
          <a:prstGeom xmlns:a="http://schemas.openxmlformats.org/drawingml/2006/main" prst="rect">
            <a:avLst/>
          </a:prstGeom>
          <a:solidFill xmlns:a="http://schemas.openxmlformats.org/drawingml/2006/main">
            <a:srgbClr val="44524B"/>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B7254DD6-87FF-4446-9951-FA72BEFA63A4}"/>
              </a:ext>
            </a:extLst>
          </p:cNvPr>
          <p:cNvSpPr>
            <a:spLocks xmlns:a="http://schemas.openxmlformats.org/drawingml/2006/main" noGrp="1"/>
          </p:cNvSpPr>
          <p:nvPr/>
        </p:nvSpPr>
        <p:spPr>
          <a:xfrm xmlns:a="http://schemas.openxmlformats.org/drawingml/2006/main">
            <a:off x="533400" y="3133725"/>
            <a:ext cx="509587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E9E0CF"/>
                </a:solidFill>
                <a:latin typeface="Barlow Condensed"/>
                <a:ea typeface="Barlow Condensed"/>
                <a:cs typeface="Barlow Condensed"/>
              </a:defRPr>
            </a:defPPr>
          </a:lstStyle>
          <a:p xmlns:a="http://schemas.openxmlformats.org/drawingml/2006/main">
            <a:pPr>
              <a:defRPr sz="2175" b="0">
                <a:solidFill>
                  <a:srgbClr val="E9E0CF"/>
                </a:solidFill>
                <a:latin typeface="Barlow Condensed"/>
                <a:ea typeface="Barlow Condensed"/>
                <a:cs typeface="Barlow Condensed"/>
              </a:defRPr>
            </a:pPr>
            <a:r>
              <a:rPr sz="2175" b="0">
                <a:solidFill>
                  <a:srgbClr val="E9E0CF"/>
                </a:solidFill>
                <a:latin typeface="Barlow Condensed"/>
                <a:ea typeface="Barlow Condensed"/>
                <a:cs typeface="Barlow Condensed"/>
              </a:rPr>
              <a:t>Country ranking and contribution checks</a:t>
            </a:r>
          </a:p>
        </p:txBody>
      </p:sp>
      <p:sp>
        <p:nvSpPr>
          <p:cNvPr id="14" name="">
            <a:extLst xmlns:a="http://schemas.openxmlformats.org/drawingml/2006/main">
              <a:ext uri="{FF2B5EF4-FFF2-40B4-BE49-F238E27FC236}">
                <a16:creationId xmlns:a16="http://schemas.microsoft.com/office/drawing/2014/main" id="{D52118C4-99A2-43C7-9C05-CD77DA0A7D0D}"/>
              </a:ext>
            </a:extLst>
          </p:cNvPr>
          <p:cNvSpPr>
            <a:spLocks xmlns:a="http://schemas.openxmlformats.org/drawingml/2006/main" noGrp="1"/>
          </p:cNvSpPr>
          <p:nvPr/>
        </p:nvSpPr>
        <p:spPr>
          <a:xfrm xmlns:a="http://schemas.openxmlformats.org/drawingml/2006/main">
            <a:off x="533400" y="3695700"/>
            <a:ext cx="5067300" cy="9525"/>
          </a:xfrm>
          <a:prstGeom xmlns:a="http://schemas.openxmlformats.org/drawingml/2006/main" prst="rect">
            <a:avLst/>
          </a:prstGeom>
          <a:solidFill xmlns:a="http://schemas.openxmlformats.org/drawingml/2006/main">
            <a:srgbClr val="44524B"/>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4F0A3C0B-5D53-4D6E-BA94-95257D818FF3}"/>
              </a:ext>
            </a:extLst>
          </p:cNvPr>
          <p:cNvSpPr>
            <a:spLocks xmlns:a="http://schemas.openxmlformats.org/drawingml/2006/main" noGrp="1"/>
          </p:cNvSpPr>
          <p:nvPr/>
        </p:nvSpPr>
        <p:spPr>
          <a:xfrm xmlns:a="http://schemas.openxmlformats.org/drawingml/2006/main">
            <a:off x="6610350" y="3133725"/>
            <a:ext cx="50482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E9E0CF"/>
                </a:solidFill>
                <a:latin typeface="Barlow Condensed"/>
                <a:ea typeface="Barlow Condensed"/>
                <a:cs typeface="Barlow Condensed"/>
              </a:defRPr>
            </a:defPPr>
          </a:lstStyle>
          <a:p xmlns:a="http://schemas.openxmlformats.org/drawingml/2006/main">
            <a:pPr>
              <a:defRPr sz="2175" b="0">
                <a:solidFill>
                  <a:srgbClr val="E9E0CF"/>
                </a:solidFill>
                <a:latin typeface="Barlow Condensed"/>
                <a:ea typeface="Barlow Condensed"/>
                <a:cs typeface="Barlow Condensed"/>
              </a:defRPr>
            </a:pPr>
            <a:r>
              <a:rPr sz="2175" b="0">
                <a:solidFill>
                  <a:srgbClr val="E9E0CF"/>
                </a:solidFill>
                <a:latin typeface="Barlow Condensed"/>
                <a:ea typeface="Barlow Condensed"/>
                <a:cs typeface="Barlow Condensed"/>
              </a:rPr>
              <a:t>Fiscal database and experiment records</a:t>
            </a:r>
          </a:p>
        </p:txBody>
      </p:sp>
      <p:sp>
        <p:nvSpPr>
          <p:cNvPr id="16" name="">
            <a:extLst xmlns:a="http://schemas.openxmlformats.org/drawingml/2006/main">
              <a:ext uri="{FF2B5EF4-FFF2-40B4-BE49-F238E27FC236}">
                <a16:creationId xmlns:a16="http://schemas.microsoft.com/office/drawing/2014/main" id="{798A2CD1-5ECA-49A0-94C8-A79619988D7A}"/>
              </a:ext>
            </a:extLst>
          </p:cNvPr>
          <p:cNvSpPr>
            <a:spLocks xmlns:a="http://schemas.openxmlformats.org/drawingml/2006/main" noGrp="1"/>
          </p:cNvSpPr>
          <p:nvPr/>
        </p:nvSpPr>
        <p:spPr>
          <a:xfrm xmlns:a="http://schemas.openxmlformats.org/drawingml/2006/main">
            <a:off x="6610350" y="3695700"/>
            <a:ext cx="5048250" cy="9525"/>
          </a:xfrm>
          <a:prstGeom xmlns:a="http://schemas.openxmlformats.org/drawingml/2006/main" prst="rect">
            <a:avLst/>
          </a:prstGeom>
          <a:solidFill xmlns:a="http://schemas.openxmlformats.org/drawingml/2006/main">
            <a:srgbClr val="44524B"/>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262535E2-0239-4B12-A303-4ACB21E10AB3}"/>
              </a:ext>
            </a:extLst>
          </p:cNvPr>
          <p:cNvSpPr>
            <a:spLocks xmlns:a="http://schemas.openxmlformats.org/drawingml/2006/main" noGrp="1"/>
          </p:cNvSpPr>
          <p:nvPr/>
        </p:nvSpPr>
        <p:spPr>
          <a:xfrm xmlns:a="http://schemas.openxmlformats.org/drawingml/2006/main">
            <a:off x="533400" y="3829050"/>
            <a:ext cx="509587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E9E0CF"/>
                </a:solidFill>
                <a:latin typeface="Barlow Condensed"/>
                <a:ea typeface="Barlow Condensed"/>
                <a:cs typeface="Barlow Condensed"/>
              </a:defRPr>
            </a:defPPr>
          </a:lstStyle>
          <a:p xmlns:a="http://schemas.openxmlformats.org/drawingml/2006/main">
            <a:pPr>
              <a:defRPr sz="2175" b="0">
                <a:solidFill>
                  <a:srgbClr val="E9E0CF"/>
                </a:solidFill>
                <a:latin typeface="Barlow Condensed"/>
                <a:ea typeface="Barlow Condensed"/>
                <a:cs typeface="Barlow Condensed"/>
              </a:defRPr>
            </a:pPr>
            <a:r>
              <a:rPr sz="2175" b="0">
                <a:solidFill>
                  <a:srgbClr val="E9E0CF"/>
                </a:solidFill>
                <a:latin typeface="Barlow Condensed"/>
                <a:ea typeface="Barlow Condensed"/>
                <a:cs typeface="Barlow Condensed"/>
              </a:rPr>
              <a:t>Monthly forecast tests and fiscal scenarios</a:t>
            </a:r>
          </a:p>
        </p:txBody>
      </p:sp>
      <p:sp>
        <p:nvSpPr>
          <p:cNvPr id="18" name="">
            <a:extLst xmlns:a="http://schemas.openxmlformats.org/drawingml/2006/main">
              <a:ext uri="{FF2B5EF4-FFF2-40B4-BE49-F238E27FC236}">
                <a16:creationId xmlns:a16="http://schemas.microsoft.com/office/drawing/2014/main" id="{8DD44663-6BFF-4C14-ACA4-EFBB6127B08B}"/>
              </a:ext>
            </a:extLst>
          </p:cNvPr>
          <p:cNvSpPr>
            <a:spLocks xmlns:a="http://schemas.openxmlformats.org/drawingml/2006/main" noGrp="1"/>
          </p:cNvSpPr>
          <p:nvPr/>
        </p:nvSpPr>
        <p:spPr>
          <a:xfrm xmlns:a="http://schemas.openxmlformats.org/drawingml/2006/main">
            <a:off x="533400" y="4391025"/>
            <a:ext cx="5067300" cy="9525"/>
          </a:xfrm>
          <a:prstGeom xmlns:a="http://schemas.openxmlformats.org/drawingml/2006/main" prst="rect">
            <a:avLst/>
          </a:prstGeom>
          <a:solidFill xmlns:a="http://schemas.openxmlformats.org/drawingml/2006/main">
            <a:srgbClr val="44524B"/>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F98BB0E4-C5C1-491A-AF46-D7226C9CB424}"/>
              </a:ext>
            </a:extLst>
          </p:cNvPr>
          <p:cNvSpPr>
            <a:spLocks xmlns:a="http://schemas.openxmlformats.org/drawingml/2006/main" noGrp="1"/>
          </p:cNvSpPr>
          <p:nvPr/>
        </p:nvSpPr>
        <p:spPr>
          <a:xfrm xmlns:a="http://schemas.openxmlformats.org/drawingml/2006/main">
            <a:off x="6610350" y="3829050"/>
            <a:ext cx="50482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E9E0CF"/>
                </a:solidFill>
                <a:latin typeface="Barlow Condensed"/>
                <a:ea typeface="Barlow Condensed"/>
                <a:cs typeface="Barlow Condensed"/>
              </a:defRPr>
            </a:defPPr>
          </a:lstStyle>
          <a:p xmlns:a="http://schemas.openxmlformats.org/drawingml/2006/main">
            <a:pPr>
              <a:defRPr sz="2175" b="0">
                <a:solidFill>
                  <a:srgbClr val="E9E0CF"/>
                </a:solidFill>
                <a:latin typeface="Barlow Condensed"/>
                <a:ea typeface="Barlow Condensed"/>
                <a:cs typeface="Barlow Condensed"/>
              </a:defRPr>
            </a:pPr>
            <a:r>
              <a:rPr sz="2175" b="0">
                <a:solidFill>
                  <a:srgbClr val="E9E0CF"/>
                </a:solidFill>
                <a:latin typeface="Barlow Condensed"/>
                <a:ea typeface="Barlow Condensed"/>
                <a:cs typeface="Barlow Condensed"/>
              </a:rPr>
              <a:t>Usability checks and clearer reports</a:t>
            </a:r>
          </a:p>
        </p:txBody>
      </p:sp>
      <p:sp>
        <p:nvSpPr>
          <p:cNvPr id="20" name="">
            <a:extLst xmlns:a="http://schemas.openxmlformats.org/drawingml/2006/main">
              <a:ext uri="{FF2B5EF4-FFF2-40B4-BE49-F238E27FC236}">
                <a16:creationId xmlns:a16="http://schemas.microsoft.com/office/drawing/2014/main" id="{A75CDFF4-AFD3-42E2-A33D-3A67C842DB6E}"/>
              </a:ext>
            </a:extLst>
          </p:cNvPr>
          <p:cNvSpPr>
            <a:spLocks xmlns:a="http://schemas.openxmlformats.org/drawingml/2006/main" noGrp="1"/>
          </p:cNvSpPr>
          <p:nvPr/>
        </p:nvSpPr>
        <p:spPr>
          <a:xfrm xmlns:a="http://schemas.openxmlformats.org/drawingml/2006/main">
            <a:off x="6610350" y="4391025"/>
            <a:ext cx="5048250" cy="9525"/>
          </a:xfrm>
          <a:prstGeom xmlns:a="http://schemas.openxmlformats.org/drawingml/2006/main" prst="rect">
            <a:avLst/>
          </a:prstGeom>
          <a:solidFill xmlns:a="http://schemas.openxmlformats.org/drawingml/2006/main">
            <a:srgbClr val="44524B"/>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05BA7365-3AC5-43AE-B635-A203A568EB80}"/>
              </a:ext>
            </a:extLst>
          </p:cNvPr>
          <p:cNvSpPr>
            <a:spLocks xmlns:a="http://schemas.openxmlformats.org/drawingml/2006/main" noGrp="1"/>
          </p:cNvSpPr>
          <p:nvPr/>
        </p:nvSpPr>
        <p:spPr>
          <a:xfrm xmlns:a="http://schemas.openxmlformats.org/drawingml/2006/main">
            <a:off x="533400" y="4524375"/>
            <a:ext cx="509587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E9E0CF"/>
                </a:solidFill>
                <a:latin typeface="Barlow Condensed"/>
                <a:ea typeface="Barlow Condensed"/>
                <a:cs typeface="Barlow Condensed"/>
              </a:defRPr>
            </a:defPPr>
          </a:lstStyle>
          <a:p xmlns:a="http://schemas.openxmlformats.org/drawingml/2006/main">
            <a:pPr>
              <a:defRPr sz="2175" b="0">
                <a:solidFill>
                  <a:srgbClr val="E9E0CF"/>
                </a:solidFill>
                <a:latin typeface="Barlow Condensed"/>
                <a:ea typeface="Barlow Condensed"/>
                <a:cs typeface="Barlow Condensed"/>
              </a:defRPr>
            </a:pPr>
            <a:r>
              <a:rPr sz="2175" b="0">
                <a:solidFill>
                  <a:srgbClr val="E9E0CF"/>
                </a:solidFill>
                <a:latin typeface="Barlow Condensed"/>
                <a:ea typeface="Barlow Condensed"/>
                <a:cs typeface="Barlow Condensed"/>
              </a:rPr>
              <a:t>Source checks, exports and 33 tests</a:t>
            </a:r>
          </a:p>
        </p:txBody>
      </p:sp>
      <p:sp>
        <p:nvSpPr>
          <p:cNvPr id="22" name="">
            <a:extLst xmlns:a="http://schemas.openxmlformats.org/drawingml/2006/main">
              <a:ext uri="{FF2B5EF4-FFF2-40B4-BE49-F238E27FC236}">
                <a16:creationId xmlns:a16="http://schemas.microsoft.com/office/drawing/2014/main" id="{EC5651B6-6EDF-41C5-9201-C70B872FFAB9}"/>
              </a:ext>
            </a:extLst>
          </p:cNvPr>
          <p:cNvSpPr>
            <a:spLocks xmlns:a="http://schemas.openxmlformats.org/drawingml/2006/main" noGrp="1"/>
          </p:cNvSpPr>
          <p:nvPr/>
        </p:nvSpPr>
        <p:spPr>
          <a:xfrm xmlns:a="http://schemas.openxmlformats.org/drawingml/2006/main">
            <a:off x="533400" y="5086350"/>
            <a:ext cx="5067300" cy="9525"/>
          </a:xfrm>
          <a:prstGeom xmlns:a="http://schemas.openxmlformats.org/drawingml/2006/main" prst="rect">
            <a:avLst/>
          </a:prstGeom>
          <a:solidFill xmlns:a="http://schemas.openxmlformats.org/drawingml/2006/main">
            <a:srgbClr val="44524B"/>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01BD58CF-A4DE-4871-AD82-C4D4803A2ADB}"/>
              </a:ext>
            </a:extLst>
          </p:cNvPr>
          <p:cNvSpPr>
            <a:spLocks xmlns:a="http://schemas.openxmlformats.org/drawingml/2006/main" noGrp="1"/>
          </p:cNvSpPr>
          <p:nvPr/>
        </p:nvSpPr>
        <p:spPr>
          <a:xfrm xmlns:a="http://schemas.openxmlformats.org/drawingml/2006/main">
            <a:off x="6610350" y="4524375"/>
            <a:ext cx="50482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E9E0CF"/>
                </a:solidFill>
                <a:latin typeface="Barlow Condensed"/>
                <a:ea typeface="Barlow Condensed"/>
                <a:cs typeface="Barlow Condensed"/>
              </a:defRPr>
            </a:defPPr>
          </a:lstStyle>
          <a:p xmlns:a="http://schemas.openxmlformats.org/drawingml/2006/main">
            <a:pPr>
              <a:defRPr sz="2175" b="0">
                <a:solidFill>
                  <a:srgbClr val="E9E0CF"/>
                </a:solidFill>
                <a:latin typeface="Barlow Condensed"/>
                <a:ea typeface="Barlow Condensed"/>
                <a:cs typeface="Barlow Condensed"/>
              </a:defRPr>
            </a:pPr>
            <a:r>
              <a:rPr sz="2175" b="0">
                <a:solidFill>
                  <a:srgbClr val="E9E0CF"/>
                </a:solidFill>
                <a:latin typeface="Barlow Condensed"/>
                <a:ea typeface="Barlow Condensed"/>
                <a:cs typeface="Barlow Condensed"/>
              </a:rPr>
              <a:t>The written thesis and my final defence</a:t>
            </a:r>
          </a:p>
        </p:txBody>
      </p:sp>
      <p:sp>
        <p:nvSpPr>
          <p:cNvPr id="24" name="">
            <a:extLst xmlns:a="http://schemas.openxmlformats.org/drawingml/2006/main">
              <a:ext uri="{FF2B5EF4-FFF2-40B4-BE49-F238E27FC236}">
                <a16:creationId xmlns:a16="http://schemas.microsoft.com/office/drawing/2014/main" id="{8680DA4C-9CF0-49CC-A2AA-A29CAD7C0EDC}"/>
              </a:ext>
            </a:extLst>
          </p:cNvPr>
          <p:cNvSpPr>
            <a:spLocks xmlns:a="http://schemas.openxmlformats.org/drawingml/2006/main" noGrp="1"/>
          </p:cNvSpPr>
          <p:nvPr/>
        </p:nvSpPr>
        <p:spPr>
          <a:xfrm xmlns:a="http://schemas.openxmlformats.org/drawingml/2006/main">
            <a:off x="6610350" y="5086350"/>
            <a:ext cx="5048250" cy="9525"/>
          </a:xfrm>
          <a:prstGeom xmlns:a="http://schemas.openxmlformats.org/drawingml/2006/main" prst="rect">
            <a:avLst/>
          </a:prstGeom>
          <a:solidFill xmlns:a="http://schemas.openxmlformats.org/drawingml/2006/main">
            <a:srgbClr val="44524B"/>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EF530CF2-7E72-422E-8042-545E13752819}"/>
              </a:ext>
            </a:extLst>
          </p:cNvPr>
          <p:cNvSpPr>
            <a:spLocks xmlns:a="http://schemas.openxmlformats.org/drawingml/2006/main" noGrp="1"/>
          </p:cNvSpPr>
          <p:nvPr/>
        </p:nvSpPr>
        <p:spPr>
          <a:xfrm xmlns:a="http://schemas.openxmlformats.org/drawingml/2006/main">
            <a:off x="533400" y="552450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30C4A0"/>
                </a:solidFill>
                <a:latin typeface="Barlow Condensed"/>
                <a:ea typeface="Barlow Condensed"/>
                <a:cs typeface="Barlow Condensed"/>
              </a:defRPr>
            </a:defPPr>
          </a:lstStyle>
          <a:p xmlns:a="http://schemas.openxmlformats.org/drawingml/2006/main">
            <a:pPr>
              <a:defRPr sz="2250" b="0">
                <a:solidFill>
                  <a:srgbClr val="30C4A0"/>
                </a:solidFill>
                <a:latin typeface="Barlow Condensed"/>
                <a:ea typeface="Barlow Condensed"/>
                <a:cs typeface="Barlow Condensed"/>
              </a:defRPr>
            </a:pPr>
            <a:r>
              <a:rPr sz="2250" b="0">
                <a:solidFill>
                  <a:srgbClr val="30C4A0"/>
                </a:solidFill>
                <a:latin typeface="Barlow Condensed"/>
                <a:ea typeface="Barlow Condensed"/>
                <a:cs typeface="Barlow Condensed"/>
              </a:rPr>
              <a:t>I would refine the scope and next steps with your advice.</a:t>
            </a:r>
          </a:p>
        </p:txBody>
      </p:sp>
      <p:sp>
        <p:nvSpPr>
          <p:cNvPr id="26" name="">
            <a:extLst xmlns:a="http://schemas.openxmlformats.org/drawingml/2006/main">
              <a:ext uri="{FF2B5EF4-FFF2-40B4-BE49-F238E27FC236}">
                <a16:creationId xmlns:a16="http://schemas.microsoft.com/office/drawing/2014/main" id="{93AA563C-24E2-4386-AD6B-278A99A4EBD6}"/>
              </a:ext>
            </a:extLst>
          </p:cNvPr>
          <p:cNvSpPr>
            <a:spLocks xmlns:a="http://schemas.openxmlformats.org/drawingml/2006/main" noGrp="1"/>
          </p:cNvSpPr>
          <p:nvPr/>
        </p:nvSpPr>
        <p:spPr>
          <a:xfrm xmlns:a="http://schemas.openxmlformats.org/drawingml/2006/main">
            <a:off x="533400" y="6267450"/>
            <a:ext cx="7667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B4B3A5"/>
                </a:solidFill>
                <a:latin typeface="IBM Plex Mono"/>
                <a:ea typeface="IBM Plex Mono"/>
                <a:cs typeface="IBM Plex Mono"/>
              </a:defRPr>
            </a:defPPr>
          </a:lstStyle>
          <a:p xmlns:a="http://schemas.openxmlformats.org/drawingml/2006/main">
            <a:pPr>
              <a:defRPr sz="1725" b="0">
                <a:solidFill>
                  <a:srgbClr val="B4B3A5"/>
                </a:solidFill>
                <a:latin typeface="IBM Plex Mono"/>
                <a:ea typeface="IBM Plex Mono"/>
                <a:cs typeface="IBM Plex Mono"/>
              </a:defRPr>
            </a:pPr>
            <a:r>
              <a:rPr sz="1725" b="0">
                <a:solidFill>
                  <a:srgbClr val="B4B3A5"/>
                </a:solidFill>
                <a:latin typeface="IBM Plex Mono"/>
                <a:ea typeface="IBM Plex Mono"/>
                <a:cs typeface="IBM Plex Mono"/>
              </a:rPr>
              <a:t>12–16 active weeks for the core</a:t>
            </a:r>
          </a:p>
        </p:txBody>
      </p:sp>
      <p:sp>
        <p:nvSpPr>
          <p:cNvPr id="27" name="">
            <a:extLst xmlns:a="http://schemas.openxmlformats.org/drawingml/2006/main">
              <a:ext uri="{FF2B5EF4-FFF2-40B4-BE49-F238E27FC236}">
                <a16:creationId xmlns:a16="http://schemas.microsoft.com/office/drawing/2014/main" id="{9BBB0B22-F191-4FCA-811F-B7C17E773802}"/>
              </a:ext>
            </a:extLst>
          </p:cNvPr>
          <p:cNvSpPr>
            <a:spLocks xmlns:a="http://schemas.openxmlformats.org/drawingml/2006/main" noGrp="1"/>
          </p:cNvSpPr>
          <p:nvPr/>
        </p:nvSpPr>
        <p:spPr>
          <a:xfrm xmlns:a="http://schemas.openxmlformats.org/drawingml/2006/main">
            <a:off x="8905875" y="6267450"/>
            <a:ext cx="2857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75" b="0">
                <a:solidFill>
                  <a:srgbClr val="D18B98"/>
                </a:solidFill>
                <a:latin typeface="IBM Plex Mono"/>
                <a:ea typeface="IBM Plex Mono"/>
                <a:cs typeface="IBM Plex Mono"/>
              </a:defRPr>
            </a:defPPr>
          </a:lstStyle>
          <a:p xmlns:a="http://schemas.openxmlformats.org/drawingml/2006/main">
            <a:pPr>
              <a:defRPr sz="1575" b="0">
                <a:solidFill>
                  <a:srgbClr val="D18B98"/>
                </a:solidFill>
                <a:latin typeface="IBM Plex Mono"/>
                <a:ea typeface="IBM Plex Mono"/>
                <a:cs typeface="IBM Plex Mono"/>
              </a:defRPr>
            </a:pPr>
            <a:r>
              <a:rPr sz="1575" b="0">
                <a:solidFill>
                  <a:srgbClr val="D18B98"/>
                </a:solidFill>
                <a:latin typeface="IBM Plex Mono"/>
                <a:ea typeface="IBM Plex Mono"/>
                <a:cs typeface="IBM Plex Mono"/>
              </a:rPr>
              <a:t>Defence: July 2027</a:t>
            </a:r>
          </a:p>
        </p:txBody>
      </p:sp>
    </p:spTree>
    <p:extLst>
      <p:ext uri="{BB962C8B-B14F-4D97-AF65-F5344CB8AC3E}">
        <p14:creationId xmlns:p14="http://schemas.microsoft.com/office/powerpoint/2010/main" val="687813341"/>
      </p:ext>
    </p:extLst>
  </p:cSld>
</p:sld>
</file>

<file path=ppt/slides/slide15.xml><?xml version="1.0" encoding="utf-8"?>
<p:sld xmlns:p="http://schemas.openxmlformats.org/presentationml/2006/main">
  <p:cSld>
    <p:bg>
      <p:bgPr>
        <a:solidFill xmlns:a="http://schemas.openxmlformats.org/drawingml/2006/main">
          <a:srgbClr val="E9E0C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558C88E1-4D74-4BFB-942F-51A601A6C451}"/>
              </a:ext>
            </a:extLst>
          </p:cNvPr>
          <p:cNvSpPr>
            <a:spLocks xmlns:a="http://schemas.openxmlformats.org/drawingml/2006/main" noGrp="1"/>
          </p:cNvSpPr>
          <p:nvPr/>
        </p:nvSpPr>
        <p:spPr>
          <a:xfrm xmlns:a="http://schemas.openxmlformats.org/drawingml/2006/main">
            <a:off x="533400" y="428625"/>
            <a:ext cx="10953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01312"/>
                </a:solidFill>
                <a:latin typeface="Roboto Slab"/>
                <a:ea typeface="Roboto Slab"/>
                <a:cs typeface="Roboto Slab"/>
              </a:defRPr>
            </a:defPPr>
          </a:lstStyle>
          <a:p xmlns:a="http://schemas.openxmlformats.org/drawingml/2006/main">
            <a:pPr>
              <a:defRPr sz="3225" b="1">
                <a:solidFill>
                  <a:srgbClr val="101312"/>
                </a:solidFill>
                <a:latin typeface="Roboto Slab"/>
                <a:ea typeface="Roboto Slab"/>
                <a:cs typeface="Roboto Slab"/>
              </a:defRPr>
            </a:pPr>
            <a:r>
              <a:rPr sz="3225" b="1">
                <a:solidFill>
                  <a:srgbClr val="101312"/>
                </a:solidFill>
                <a:latin typeface="Roboto Slab"/>
                <a:ea typeface="Roboto Slab"/>
                <a:cs typeface="Roboto Slab"/>
              </a:rPr>
              <a:t>The guidance I would like from you</a:t>
            </a:r>
          </a:p>
        </p:txBody>
      </p:sp>
      <p:sp>
        <p:nvSpPr>
          <p:cNvPr id="2" name="">
            <a:extLst xmlns:a="http://schemas.openxmlformats.org/drawingml/2006/main">
              <a:ext uri="{FF2B5EF4-FFF2-40B4-BE49-F238E27FC236}">
                <a16:creationId xmlns:a16="http://schemas.microsoft.com/office/drawing/2014/main" id="{F3191CC2-9D92-4392-B4AD-51F4BACFD23C}"/>
              </a:ext>
            </a:extLst>
          </p:cNvPr>
          <p:cNvSpPr>
            <a:spLocks xmlns:a="http://schemas.openxmlformats.org/drawingml/2006/main" noGrp="1"/>
          </p:cNvSpPr>
          <p:nvPr/>
        </p:nvSpPr>
        <p:spPr>
          <a:xfrm xmlns:a="http://schemas.openxmlformats.org/drawingml/2006/main">
            <a:off x="11325225" y="6362700"/>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74263C"/>
                </a:solidFill>
                <a:latin typeface="IBM Plex Mono"/>
                <a:ea typeface="IBM Plex Mono"/>
                <a:cs typeface="IBM Plex Mono"/>
              </a:defRPr>
            </a:defPPr>
          </a:lstStyle>
          <a:p xmlns:a="http://schemas.openxmlformats.org/drawingml/2006/main">
            <a:pPr>
              <a:defRPr sz="1275" b="0">
                <a:solidFill>
                  <a:srgbClr val="74263C"/>
                </a:solidFill>
                <a:latin typeface="IBM Plex Mono"/>
                <a:ea typeface="IBM Plex Mono"/>
                <a:cs typeface="IBM Plex Mono"/>
              </a:defRPr>
            </a:pPr>
            <a:r>
              <a:rPr sz="1275" b="0">
                <a:solidFill>
                  <a:srgbClr val="74263C"/>
                </a:solidFill>
                <a:latin typeface="IBM Plex Mono"/>
                <a:ea typeface="IBM Plex Mono"/>
                <a:cs typeface="IBM Plex Mono"/>
              </a:rPr>
              <a:t>15</a:t>
            </a:r>
          </a:p>
        </p:txBody>
      </p:sp>
      <p:sp>
        <p:nvSpPr>
          <p:cNvPr id="3" name="">
            <a:extLst xmlns:a="http://schemas.openxmlformats.org/drawingml/2006/main">
              <a:ext uri="{FF2B5EF4-FFF2-40B4-BE49-F238E27FC236}">
                <a16:creationId xmlns:a16="http://schemas.microsoft.com/office/drawing/2014/main" id="{1B23C3BD-9BB3-4E79-9A07-C43A2FD69EDB}"/>
              </a:ext>
            </a:extLst>
          </p:cNvPr>
          <p:cNvSpPr>
            <a:spLocks xmlns:a="http://schemas.openxmlformats.org/drawingml/2006/main" noGrp="1"/>
          </p:cNvSpPr>
          <p:nvPr/>
        </p:nvSpPr>
        <p:spPr>
          <a:xfrm xmlns:a="http://schemas.openxmlformats.org/drawingml/2006/main">
            <a:off x="533400" y="1695450"/>
            <a:ext cx="522922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1">
                <a:solidFill>
                  <a:srgbClr val="74263C"/>
                </a:solidFill>
                <a:latin typeface="Roboto Slab"/>
                <a:ea typeface="Roboto Slab"/>
                <a:cs typeface="Roboto Slab"/>
              </a:defRPr>
            </a:defPPr>
          </a:lstStyle>
          <a:p xmlns:a="http://schemas.openxmlformats.org/drawingml/2006/main">
            <a:pPr>
              <a:defRPr sz="2700" b="1">
                <a:solidFill>
                  <a:srgbClr val="74263C"/>
                </a:solidFill>
                <a:latin typeface="Roboto Slab"/>
                <a:ea typeface="Roboto Slab"/>
                <a:cs typeface="Roboto Slab"/>
              </a:defRPr>
            </a:pPr>
            <a:r>
              <a:rPr sz="2700" b="1">
                <a:solidFill>
                  <a:srgbClr val="74263C"/>
                </a:solidFill>
                <a:latin typeface="Roboto Slab"/>
                <a:ea typeface="Roboto Slab"/>
                <a:cs typeface="Roboto Slab"/>
              </a:rPr>
              <a:t>Professor Uscatu</a:t>
            </a:r>
          </a:p>
        </p:txBody>
      </p:sp>
      <p:sp>
        <p:nvSpPr>
          <p:cNvPr id="4" name="">
            <a:extLst xmlns:a="http://schemas.openxmlformats.org/drawingml/2006/main">
              <a:ext uri="{FF2B5EF4-FFF2-40B4-BE49-F238E27FC236}">
                <a16:creationId xmlns:a16="http://schemas.microsoft.com/office/drawing/2014/main" id="{DF16BA76-BC6A-45CA-87C2-D5E512BCC401}"/>
              </a:ext>
            </a:extLst>
          </p:cNvPr>
          <p:cNvSpPr>
            <a:spLocks xmlns:a="http://schemas.openxmlformats.org/drawingml/2006/main" noGrp="1"/>
          </p:cNvSpPr>
          <p:nvPr/>
        </p:nvSpPr>
        <p:spPr>
          <a:xfrm xmlns:a="http://schemas.openxmlformats.org/drawingml/2006/main">
            <a:off x="533400" y="2695575"/>
            <a:ext cx="5229225"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1">
                <a:solidFill>
                  <a:srgbClr val="101312"/>
                </a:solidFill>
                <a:latin typeface="Barlow Condensed"/>
                <a:ea typeface="Barlow Condensed"/>
                <a:cs typeface="Barlow Condensed"/>
              </a:defRPr>
            </a:defPPr>
          </a:lstStyle>
          <a:p xmlns:a="http://schemas.openxmlformats.org/drawingml/2006/main">
            <a:pPr>
              <a:defRPr sz="2700" b="1">
                <a:solidFill>
                  <a:srgbClr val="101312"/>
                </a:solidFill>
                <a:latin typeface="Barlow Condensed"/>
                <a:ea typeface="Barlow Condensed"/>
                <a:cs typeface="Barlow Condensed"/>
              </a:defRPr>
            </a:pPr>
            <a:r>
              <a:rPr sz="2700" b="1">
                <a:solidFill>
                  <a:srgbClr val="101312"/>
                </a:solidFill>
                <a:latin typeface="Barlow Condensed"/>
                <a:ea typeface="Barlow Condensed"/>
                <a:cs typeface="Barlow Condensed"/>
              </a:rPr>
              <a:t>Would you consider coordinating</a:t>
            </a:r>
          </a:p>
          <a:p xmlns:a="http://schemas.openxmlformats.org/drawingml/2006/main">
            <a:pPr>
              <a:defRPr sz="2700" b="1">
                <a:solidFill>
                  <a:srgbClr val="101312"/>
                </a:solidFill>
                <a:latin typeface="Barlow Condensed"/>
                <a:ea typeface="Barlow Condensed"/>
                <a:cs typeface="Barlow Condensed"/>
              </a:defRPr>
            </a:pPr>
            <a:r>
              <a:rPr sz="2700" b="1">
                <a:solidFill>
                  <a:srgbClr val="101312"/>
                </a:solidFill>
                <a:latin typeface="Barlow Condensed"/>
                <a:ea typeface="Barlow Condensed"/>
                <a:cs typeface="Barlow Condensed"/>
              </a:rPr>
              <a:t>my bachelor thesis?</a:t>
            </a:r>
          </a:p>
        </p:txBody>
      </p:sp>
      <p:sp>
        <p:nvSpPr>
          <p:cNvPr id="5" name="">
            <a:extLst xmlns:a="http://schemas.openxmlformats.org/drawingml/2006/main">
              <a:ext uri="{FF2B5EF4-FFF2-40B4-BE49-F238E27FC236}">
                <a16:creationId xmlns:a16="http://schemas.microsoft.com/office/drawing/2014/main" id="{308B83A3-F612-4C5E-9688-26214D7847A3}"/>
              </a:ext>
            </a:extLst>
          </p:cNvPr>
          <p:cNvSpPr>
            <a:spLocks xmlns:a="http://schemas.openxmlformats.org/drawingml/2006/main" noGrp="1"/>
          </p:cNvSpPr>
          <p:nvPr/>
        </p:nvSpPr>
        <p:spPr>
          <a:xfrm xmlns:a="http://schemas.openxmlformats.org/drawingml/2006/main">
            <a:off x="533400" y="4029075"/>
            <a:ext cx="5229225"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0">
                <a:solidFill>
                  <a:srgbClr val="101312"/>
                </a:solidFill>
                <a:latin typeface="Barlow Condensed"/>
                <a:ea typeface="Barlow Condensed"/>
                <a:cs typeface="Barlow Condensed"/>
              </a:defRPr>
            </a:defPPr>
          </a:lstStyle>
          <a:p xmlns:a="http://schemas.openxmlformats.org/drawingml/2006/main">
            <a:pPr>
              <a:defRPr sz="2325" b="0">
                <a:solidFill>
                  <a:srgbClr val="101312"/>
                </a:solidFill>
                <a:latin typeface="Barlow Condensed"/>
                <a:ea typeface="Barlow Condensed"/>
                <a:cs typeface="Barlow Condensed"/>
              </a:defRPr>
            </a:pPr>
            <a:r>
              <a:rPr sz="2325" b="0">
                <a:solidFill>
                  <a:srgbClr val="101312"/>
                </a:solidFill>
                <a:latin typeface="Barlow Condensed"/>
                <a:ea typeface="Barlow Condensed"/>
                <a:cs typeface="Barlow Condensed"/>
              </a:rPr>
              <a:t>I would like your help with the design</a:t>
            </a:r>
          </a:p>
          <a:p xmlns:a="http://schemas.openxmlformats.org/drawingml/2006/main">
            <a:pPr>
              <a:defRPr sz="2325" b="0">
                <a:solidFill>
                  <a:srgbClr val="101312"/>
                </a:solidFill>
                <a:latin typeface="Barlow Condensed"/>
                <a:ea typeface="Barlow Condensed"/>
                <a:cs typeface="Barlow Condensed"/>
              </a:defRPr>
            </a:pPr>
            <a:r>
              <a:rPr sz="2325" b="0">
                <a:solidFill>
                  <a:srgbClr val="101312"/>
                </a:solidFill>
                <a:latin typeface="Barlow Condensed"/>
                <a:ea typeface="Barlow Condensed"/>
                <a:cs typeface="Barlow Condensed"/>
              </a:rPr>
              <a:t>and algorithms, making the application</a:t>
            </a:r>
          </a:p>
          <a:p xmlns:a="http://schemas.openxmlformats.org/drawingml/2006/main">
            <a:pPr>
              <a:defRPr sz="2325" b="0">
                <a:solidFill>
                  <a:srgbClr val="101312"/>
                </a:solidFill>
                <a:latin typeface="Barlow Condensed"/>
                <a:ea typeface="Barlow Condensed"/>
                <a:cs typeface="Barlow Condensed"/>
              </a:defRPr>
            </a:pPr>
            <a:r>
              <a:rPr sz="2325" b="0">
                <a:solidFill>
                  <a:srgbClr val="101312"/>
                </a:solidFill>
                <a:latin typeface="Barlow Condensed"/>
                <a:ea typeface="Barlow Condensed"/>
                <a:cs typeface="Barlow Condensed"/>
              </a:rPr>
              <a:t>run smoothly, and deciding what to</a:t>
            </a:r>
          </a:p>
          <a:p xmlns:a="http://schemas.openxmlformats.org/drawingml/2006/main">
            <a:pPr>
              <a:defRPr sz="2325" b="0">
                <a:solidFill>
                  <a:srgbClr val="101312"/>
                </a:solidFill>
                <a:latin typeface="Barlow Condensed"/>
                <a:ea typeface="Barlow Condensed"/>
                <a:cs typeface="Barlow Condensed"/>
              </a:defRPr>
            </a:pPr>
            <a:r>
              <a:rPr sz="2325" b="0">
                <a:solidFill>
                  <a:srgbClr val="101312"/>
                </a:solidFill>
                <a:latin typeface="Barlow Condensed"/>
                <a:ea typeface="Barlow Condensed"/>
                <a:cs typeface="Barlow Condensed"/>
              </a:rPr>
              <a:t>build and test next.</a:t>
            </a:r>
          </a:p>
        </p:txBody>
      </p:sp>
      <p:sp>
        <p:nvSpPr>
          <p:cNvPr id="6" name="">
            <a:extLst xmlns:a="http://schemas.openxmlformats.org/drawingml/2006/main">
              <a:ext uri="{FF2B5EF4-FFF2-40B4-BE49-F238E27FC236}">
                <a16:creationId xmlns:a16="http://schemas.microsoft.com/office/drawing/2014/main" id="{B4948299-C07F-4FF4-A849-841B778E9D9B}"/>
              </a:ext>
            </a:extLst>
          </p:cNvPr>
          <p:cNvSpPr>
            <a:spLocks xmlns:a="http://schemas.openxmlformats.org/drawingml/2006/main" noGrp="1"/>
          </p:cNvSpPr>
          <p:nvPr/>
        </p:nvSpPr>
        <p:spPr>
          <a:xfrm xmlns:a="http://schemas.openxmlformats.org/drawingml/2006/main">
            <a:off x="6638925" y="1695450"/>
            <a:ext cx="50196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1">
                <a:solidFill>
                  <a:srgbClr val="74263C"/>
                </a:solidFill>
                <a:latin typeface="Roboto Slab"/>
                <a:ea typeface="Roboto Slab"/>
                <a:cs typeface="Roboto Slab"/>
              </a:defRPr>
            </a:defPPr>
          </a:lstStyle>
          <a:p xmlns:a="http://schemas.openxmlformats.org/drawingml/2006/main">
            <a:pPr>
              <a:defRPr sz="2700" b="1">
                <a:solidFill>
                  <a:srgbClr val="74263C"/>
                </a:solidFill>
                <a:latin typeface="Roboto Slab"/>
                <a:ea typeface="Roboto Slab"/>
                <a:cs typeface="Roboto Slab"/>
              </a:defRPr>
            </a:pPr>
            <a:r>
              <a:rPr sz="2700" b="1">
                <a:solidFill>
                  <a:srgbClr val="74263C"/>
                </a:solidFill>
                <a:latin typeface="Roboto Slab"/>
                <a:ea typeface="Roboto Slab"/>
                <a:cs typeface="Roboto Slab"/>
              </a:rPr>
              <a:t>Professor Davidescu</a:t>
            </a:r>
          </a:p>
        </p:txBody>
      </p:sp>
      <p:sp>
        <p:nvSpPr>
          <p:cNvPr id="7" name="">
            <a:extLst xmlns:a="http://schemas.openxmlformats.org/drawingml/2006/main">
              <a:ext uri="{FF2B5EF4-FFF2-40B4-BE49-F238E27FC236}">
                <a16:creationId xmlns:a16="http://schemas.microsoft.com/office/drawing/2014/main" id="{A5645BE8-1A82-47FD-8146-FF87B800574E}"/>
              </a:ext>
            </a:extLst>
          </p:cNvPr>
          <p:cNvSpPr>
            <a:spLocks xmlns:a="http://schemas.openxmlformats.org/drawingml/2006/main" noGrp="1"/>
          </p:cNvSpPr>
          <p:nvPr/>
        </p:nvSpPr>
        <p:spPr>
          <a:xfrm xmlns:a="http://schemas.openxmlformats.org/drawingml/2006/main">
            <a:off x="6638925" y="2695575"/>
            <a:ext cx="5019675"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1">
                <a:solidFill>
                  <a:srgbClr val="101312"/>
                </a:solidFill>
                <a:latin typeface="Barlow Condensed"/>
                <a:ea typeface="Barlow Condensed"/>
                <a:cs typeface="Barlow Condensed"/>
              </a:defRPr>
            </a:defPPr>
          </a:lstStyle>
          <a:p xmlns:a="http://schemas.openxmlformats.org/drawingml/2006/main">
            <a:pPr>
              <a:defRPr sz="2700" b="1">
                <a:solidFill>
                  <a:srgbClr val="101312"/>
                </a:solidFill>
                <a:latin typeface="Barlow Condensed"/>
                <a:ea typeface="Barlow Condensed"/>
                <a:cs typeface="Barlow Condensed"/>
              </a:defRPr>
            </a:pPr>
            <a:r>
              <a:rPr sz="2700" b="1">
                <a:solidFill>
                  <a:srgbClr val="101312"/>
                </a:solidFill>
                <a:latin typeface="Barlow Condensed"/>
                <a:ea typeface="Barlow Condensed"/>
                <a:cs typeface="Barlow Condensed"/>
              </a:rPr>
              <a:t>Would you be willing to advise me</a:t>
            </a:r>
          </a:p>
          <a:p xmlns:a="http://schemas.openxmlformats.org/drawingml/2006/main">
            <a:pPr>
              <a:defRPr sz="2700" b="1">
                <a:solidFill>
                  <a:srgbClr val="101312"/>
                </a:solidFill>
                <a:latin typeface="Barlow Condensed"/>
                <a:ea typeface="Barlow Condensed"/>
                <a:cs typeface="Barlow Condensed"/>
              </a:defRPr>
            </a:pPr>
            <a:r>
              <a:rPr sz="2700" b="1">
                <a:solidFill>
                  <a:srgbClr val="101312"/>
                </a:solidFill>
                <a:latin typeface="Barlow Condensed"/>
                <a:ea typeface="Barlow Condensed"/>
                <a:cs typeface="Barlow Condensed"/>
              </a:rPr>
              <a:t>on the statistical methodology?</a:t>
            </a:r>
          </a:p>
        </p:txBody>
      </p:sp>
      <p:sp>
        <p:nvSpPr>
          <p:cNvPr id="8" name="">
            <a:extLst xmlns:a="http://schemas.openxmlformats.org/drawingml/2006/main">
              <a:ext uri="{FF2B5EF4-FFF2-40B4-BE49-F238E27FC236}">
                <a16:creationId xmlns:a16="http://schemas.microsoft.com/office/drawing/2014/main" id="{AC1E2371-93EB-4CA1-9ED7-9DE80C06DCFF}"/>
              </a:ext>
            </a:extLst>
          </p:cNvPr>
          <p:cNvSpPr>
            <a:spLocks xmlns:a="http://schemas.openxmlformats.org/drawingml/2006/main" noGrp="1"/>
          </p:cNvSpPr>
          <p:nvPr/>
        </p:nvSpPr>
        <p:spPr>
          <a:xfrm xmlns:a="http://schemas.openxmlformats.org/drawingml/2006/main">
            <a:off x="6638925" y="4029075"/>
            <a:ext cx="5019675"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0">
                <a:solidFill>
                  <a:srgbClr val="101312"/>
                </a:solidFill>
                <a:latin typeface="Barlow Condensed"/>
                <a:ea typeface="Barlow Condensed"/>
                <a:cs typeface="Barlow Condensed"/>
              </a:defRPr>
            </a:defPPr>
          </a:lstStyle>
          <a:p xmlns:a="http://schemas.openxmlformats.org/drawingml/2006/main">
            <a:pPr>
              <a:defRPr sz="2325" b="0">
                <a:solidFill>
                  <a:srgbClr val="101312"/>
                </a:solidFill>
                <a:latin typeface="Barlow Condensed"/>
                <a:ea typeface="Barlow Condensed"/>
                <a:cs typeface="Barlow Condensed"/>
              </a:defRPr>
            </a:pPr>
            <a:r>
              <a:rPr sz="2325" b="0">
                <a:solidFill>
                  <a:srgbClr val="101312"/>
                </a:solidFill>
                <a:latin typeface="Barlow Condensed"/>
                <a:ea typeface="Barlow Condensed"/>
                <a:cs typeface="Barlow Condensed"/>
              </a:rPr>
              <a:t>I want to understand what I am doing</a:t>
            </a:r>
          </a:p>
          <a:p xmlns:a="http://schemas.openxmlformats.org/drawingml/2006/main">
            <a:pPr>
              <a:defRPr sz="2325" b="0">
                <a:solidFill>
                  <a:srgbClr val="101312"/>
                </a:solidFill>
                <a:latin typeface="Barlow Condensed"/>
                <a:ea typeface="Barlow Condensed"/>
                <a:cs typeface="Barlow Condensed"/>
              </a:defRPr>
            </a:pPr>
            <a:r>
              <a:rPr sz="2325" b="0">
                <a:solidFill>
                  <a:srgbClr val="101312"/>
                </a:solidFill>
                <a:latin typeface="Barlow Condensed"/>
                <a:ea typeface="Barlow Condensed"/>
                <a:cs typeface="Barlow Condensed"/>
              </a:rPr>
              <a:t>with the data. I would value your help</a:t>
            </a:r>
          </a:p>
          <a:p xmlns:a="http://schemas.openxmlformats.org/drawingml/2006/main">
            <a:pPr>
              <a:defRPr sz="2325" b="0">
                <a:solidFill>
                  <a:srgbClr val="101312"/>
                </a:solidFill>
                <a:latin typeface="Barlow Condensed"/>
                <a:ea typeface="Barlow Condensed"/>
                <a:cs typeface="Barlow Condensed"/>
              </a:defRPr>
            </a:pPr>
            <a:r>
              <a:rPr sz="2325" b="0">
                <a:solidFill>
                  <a:srgbClr val="101312"/>
                </a:solidFill>
                <a:latin typeface="Barlow Condensed"/>
                <a:ea typeface="Barlow Condensed"/>
                <a:cs typeface="Barlow Condensed"/>
              </a:rPr>
              <a:t>choosing the methods, checking their</a:t>
            </a:r>
          </a:p>
          <a:p xmlns:a="http://schemas.openxmlformats.org/drawingml/2006/main">
            <a:pPr>
              <a:defRPr sz="2325" b="0">
                <a:solidFill>
                  <a:srgbClr val="101312"/>
                </a:solidFill>
                <a:latin typeface="Barlow Condensed"/>
                <a:ea typeface="Barlow Condensed"/>
                <a:cs typeface="Barlow Condensed"/>
              </a:defRPr>
            </a:pPr>
            <a:r>
              <a:rPr sz="2325" b="0">
                <a:solidFill>
                  <a:srgbClr val="101312"/>
                </a:solidFill>
                <a:latin typeface="Barlow Condensed"/>
                <a:ea typeface="Barlow Condensed"/>
                <a:cs typeface="Barlow Condensed"/>
              </a:rPr>
              <a:t>assumptions and interpreting the results.</a:t>
            </a:r>
          </a:p>
        </p:txBody>
      </p:sp>
      <p:sp>
        <p:nvSpPr>
          <p:cNvPr id="9" name="">
            <a:extLst xmlns:a="http://schemas.openxmlformats.org/drawingml/2006/main">
              <a:ext uri="{FF2B5EF4-FFF2-40B4-BE49-F238E27FC236}">
                <a16:creationId xmlns:a16="http://schemas.microsoft.com/office/drawing/2014/main" id="{4430B43C-62F6-40D8-9D35-99E674925433}"/>
              </a:ext>
            </a:extLst>
          </p:cNvPr>
          <p:cNvSpPr>
            <a:spLocks xmlns:a="http://schemas.openxmlformats.org/drawingml/2006/main" noGrp="1"/>
          </p:cNvSpPr>
          <p:nvPr/>
        </p:nvSpPr>
        <p:spPr>
          <a:xfrm xmlns:a="http://schemas.openxmlformats.org/drawingml/2006/main">
            <a:off x="533400" y="6086475"/>
            <a:ext cx="10620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0">
                <a:solidFill>
                  <a:srgbClr val="514A43"/>
                </a:solidFill>
                <a:latin typeface="Barlow Condensed"/>
                <a:ea typeface="Barlow Condensed"/>
                <a:cs typeface="Barlow Condensed"/>
              </a:defRPr>
            </a:defPPr>
          </a:lstStyle>
          <a:p xmlns:a="http://schemas.openxmlformats.org/drawingml/2006/main">
            <a:pPr>
              <a:defRPr sz="1725" b="0">
                <a:solidFill>
                  <a:srgbClr val="514A43"/>
                </a:solidFill>
                <a:latin typeface="Barlow Condensed"/>
                <a:ea typeface="Barlow Condensed"/>
                <a:cs typeface="Barlow Condensed"/>
              </a:defRPr>
            </a:pPr>
            <a:r>
              <a:rPr sz="1725" b="0">
                <a:solidFill>
                  <a:srgbClr val="514A43"/>
                </a:solidFill>
                <a:latin typeface="Barlow Condensed"/>
                <a:ea typeface="Barlow Condensed"/>
                <a:cs typeface="Barlow Condensed"/>
              </a:rPr>
              <a:t>I would agree the scope and consultation arrangements with you. Any formal additional role requires ASE confirmation.</a:t>
            </a:r>
          </a:p>
        </p:txBody>
      </p:sp>
    </p:spTree>
    <p:extLst>
      <p:ext uri="{BB962C8B-B14F-4D97-AF65-F5344CB8AC3E}">
        <p14:creationId xmlns:p14="http://schemas.microsoft.com/office/powerpoint/2010/main" val="2010259630"/>
      </p:ext>
    </p:extLst>
  </p:cSld>
</p:sld>
</file>

<file path=ppt/slides/slide16.xml><?xml version="1.0" encoding="utf-8"?>
<p:sld xmlns:p="http://schemas.openxmlformats.org/presentationml/2006/main">
  <p:cSld>
    <p:bg>
      <p:bgPr>
        <a:solidFill xmlns:a="http://schemas.openxmlformats.org/drawingml/2006/main">
          <a:srgbClr val="101514"/>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DDFCD2DA-8623-450A-B2D7-26513E8C4E86}"/>
              </a:ext>
            </a:extLst>
          </p:cNvPr>
          <p:cNvPicPr>
            <a:picLocks xmlns:a="http://schemas.openxmlformats.org/drawingml/2006/main" noChangeAspect="1"/>
          </p:cNvPicPr>
          <p:nvPr/>
        </p:nvPicPr>
        <p:blipFill>
          <a:blip xmlns:r="http://schemas.openxmlformats.org/officeDocument/2006/relationships" xmlns:a="http://schemas.openxmlformats.org/drawingml/2006/main" r:embed="R362b7e59b8fb4a2e"/>
          <a:srcRect xmlns:a="http://schemas.openxmlformats.org/drawingml/2006/main" l="24960" t="0" r="24960" b="0"/>
          <a:stretch xmlns:a="http://schemas.openxmlformats.org/drawingml/2006/main">
            <a:fillRect l="0" t="0" r="0" b="0"/>
          </a:stretch>
        </p:blipFill>
        <p:spPr>
          <a:xfrm xmlns:a="http://schemas.openxmlformats.org/drawingml/2006/main">
            <a:off x="7038975" y="0"/>
            <a:ext cx="5153025"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5BC5F13-0B35-4F59-9FEB-69C0AC3D26E3}"/>
              </a:ext>
            </a:extLst>
          </p:cNvPr>
          <p:cNvSpPr>
            <a:spLocks xmlns:a="http://schemas.openxmlformats.org/drawingml/2006/main" noGrp="1"/>
          </p:cNvSpPr>
          <p:nvPr/>
        </p:nvSpPr>
        <p:spPr>
          <a:xfrm xmlns:a="http://schemas.openxmlformats.org/drawingml/2006/main">
            <a:off x="0" y="0"/>
            <a:ext cx="7038975" cy="6858000"/>
          </a:xfrm>
          <a:prstGeom xmlns:a="http://schemas.openxmlformats.org/drawingml/2006/main" prst="rect">
            <a:avLst/>
          </a:prstGeom>
          <a:solidFill xmlns:a="http://schemas.openxmlformats.org/drawingml/2006/main">
            <a:srgbClr val="101514"/>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963BE642-5ECE-42AC-8D5B-C0CF1AF1DE60}"/>
              </a:ext>
            </a:extLst>
          </p:cNvPr>
          <p:cNvSpPr>
            <a:spLocks xmlns:a="http://schemas.openxmlformats.org/drawingml/2006/main" noGrp="1"/>
          </p:cNvSpPr>
          <p:nvPr/>
        </p:nvSpPr>
        <p:spPr>
          <a:xfrm xmlns:a="http://schemas.openxmlformats.org/drawingml/2006/main">
            <a:off x="533400" y="657225"/>
            <a:ext cx="6010275" cy="2076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125" b="1">
                <a:solidFill>
                  <a:srgbClr val="E9E0CF"/>
                </a:solidFill>
                <a:latin typeface="Roboto Slab"/>
                <a:ea typeface="Roboto Slab"/>
                <a:cs typeface="Roboto Slab"/>
              </a:defRPr>
            </a:defPPr>
          </a:lstStyle>
          <a:p xmlns:a="http://schemas.openxmlformats.org/drawingml/2006/main">
            <a:pPr>
              <a:defRPr sz="4125" b="1">
                <a:solidFill>
                  <a:srgbClr val="E9E0CF"/>
                </a:solidFill>
                <a:latin typeface="Roboto Slab"/>
                <a:ea typeface="Roboto Slab"/>
                <a:cs typeface="Roboto Slab"/>
              </a:defRPr>
            </a:pPr>
            <a:r>
              <a:rPr sz="4125" b="1">
                <a:solidFill>
                  <a:srgbClr val="E9E0CF"/>
                </a:solidFill>
                <a:latin typeface="Roboto Slab"/>
                <a:ea typeface="Roboto Slab"/>
                <a:cs typeface="Roboto Slab"/>
              </a:rPr>
              <a:t>Could we develop</a:t>
            </a:r>
          </a:p>
          <a:p xmlns:a="http://schemas.openxmlformats.org/drawingml/2006/main">
            <a:pPr>
              <a:defRPr sz="4125" b="1">
                <a:solidFill>
                  <a:srgbClr val="E9E0CF"/>
                </a:solidFill>
                <a:latin typeface="Roboto Slab"/>
                <a:ea typeface="Roboto Slab"/>
                <a:cs typeface="Roboto Slab"/>
              </a:defRPr>
            </a:pPr>
            <a:r>
              <a:rPr sz="4125" b="1">
                <a:solidFill>
                  <a:srgbClr val="E9E0CF"/>
                </a:solidFill>
                <a:latin typeface="Roboto Slab"/>
                <a:ea typeface="Roboto Slab"/>
                <a:cs typeface="Roboto Slab"/>
              </a:rPr>
              <a:t>this into my</a:t>
            </a:r>
          </a:p>
          <a:p xmlns:a="http://schemas.openxmlformats.org/drawingml/2006/main">
            <a:pPr>
              <a:defRPr sz="4125" b="1">
                <a:solidFill>
                  <a:srgbClr val="E9E0CF"/>
                </a:solidFill>
                <a:latin typeface="Roboto Slab"/>
                <a:ea typeface="Roboto Slab"/>
                <a:cs typeface="Roboto Slab"/>
              </a:defRPr>
            </a:pPr>
            <a:r>
              <a:rPr sz="4125" b="1">
                <a:solidFill>
                  <a:srgbClr val="E9E0CF"/>
                </a:solidFill>
                <a:latin typeface="Roboto Slab"/>
                <a:ea typeface="Roboto Slab"/>
                <a:cs typeface="Roboto Slab"/>
              </a:rPr>
              <a:t>bachelor thesis?</a:t>
            </a:r>
          </a:p>
        </p:txBody>
      </p:sp>
      <p:sp>
        <p:nvSpPr>
          <p:cNvPr id="4" name="">
            <a:extLst xmlns:a="http://schemas.openxmlformats.org/drawingml/2006/main">
              <a:ext uri="{FF2B5EF4-FFF2-40B4-BE49-F238E27FC236}">
                <a16:creationId xmlns:a16="http://schemas.microsoft.com/office/drawing/2014/main" id="{FD444138-F54C-4225-86FB-F1CB835B77D3}"/>
              </a:ext>
            </a:extLst>
          </p:cNvPr>
          <p:cNvSpPr>
            <a:spLocks xmlns:a="http://schemas.openxmlformats.org/drawingml/2006/main" noGrp="1"/>
          </p:cNvSpPr>
          <p:nvPr/>
        </p:nvSpPr>
        <p:spPr>
          <a:xfrm xmlns:a="http://schemas.openxmlformats.org/drawingml/2006/main">
            <a:off x="533400" y="3238500"/>
            <a:ext cx="597217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E9E0CF"/>
                </a:solidFill>
                <a:latin typeface="Barlow Condensed"/>
                <a:ea typeface="Barlow Condensed"/>
                <a:cs typeface="Barlow Condensed"/>
              </a:defRPr>
            </a:defPPr>
          </a:lstStyle>
          <a:p xmlns:a="http://schemas.openxmlformats.org/drawingml/2006/main">
            <a:pPr>
              <a:defRPr sz="2475" b="0">
                <a:solidFill>
                  <a:srgbClr val="E9E0CF"/>
                </a:solidFill>
                <a:latin typeface="Barlow Condensed"/>
                <a:ea typeface="Barlow Condensed"/>
                <a:cs typeface="Barlow Condensed"/>
              </a:defRPr>
            </a:pPr>
            <a:r>
              <a:rPr sz="2475" b="0">
                <a:solidFill>
                  <a:srgbClr val="E9E0CF"/>
                </a:solidFill>
                <a:latin typeface="Barlow Condensed"/>
                <a:ea typeface="Barlow Condensed"/>
                <a:cs typeface="Barlow Condensed"/>
              </a:rPr>
              <a:t>I would like to agree the question,</a:t>
            </a:r>
          </a:p>
          <a:p xmlns:a="http://schemas.openxmlformats.org/drawingml/2006/main">
            <a:pPr>
              <a:defRPr sz="2475" b="0">
                <a:solidFill>
                  <a:srgbClr val="E9E0CF"/>
                </a:solidFill>
                <a:latin typeface="Barlow Condensed"/>
                <a:ea typeface="Barlow Condensed"/>
                <a:cs typeface="Barlow Condensed"/>
              </a:defRPr>
            </a:pPr>
            <a:r>
              <a:rPr sz="2475" b="0">
                <a:solidFill>
                  <a:srgbClr val="E9E0CF"/>
                </a:solidFill>
                <a:latin typeface="Barlow Condensed"/>
                <a:ea typeface="Barlow Condensed"/>
                <a:cs typeface="Barlow Condensed"/>
              </a:rPr>
              <a:t>the software contribution,</a:t>
            </a:r>
          </a:p>
          <a:p xmlns:a="http://schemas.openxmlformats.org/drawingml/2006/main">
            <a:pPr>
              <a:defRPr sz="2475" b="0">
                <a:solidFill>
                  <a:srgbClr val="E9E0CF"/>
                </a:solidFill>
                <a:latin typeface="Barlow Condensed"/>
                <a:ea typeface="Barlow Condensed"/>
                <a:cs typeface="Barlow Condensed"/>
              </a:defRPr>
            </a:pPr>
            <a:r>
              <a:rPr sz="2475" b="0">
                <a:solidFill>
                  <a:srgbClr val="E9E0CF"/>
                </a:solidFill>
                <a:latin typeface="Barlow Condensed"/>
                <a:ea typeface="Barlow Condensed"/>
                <a:cs typeface="Barlow Condensed"/>
              </a:rPr>
              <a:t>and the methods I should build on.</a:t>
            </a:r>
          </a:p>
        </p:txBody>
      </p:sp>
      <p:sp>
        <p:nvSpPr>
          <p:cNvPr id="5" name="">
            <a:extLst xmlns:a="http://schemas.openxmlformats.org/drawingml/2006/main">
              <a:ext uri="{FF2B5EF4-FFF2-40B4-BE49-F238E27FC236}">
                <a16:creationId xmlns:a16="http://schemas.microsoft.com/office/drawing/2014/main" id="{75F1E97A-6D48-43E8-A49E-58542D1D261D}"/>
              </a:ext>
            </a:extLst>
          </p:cNvPr>
          <p:cNvSpPr>
            <a:spLocks xmlns:a="http://schemas.openxmlformats.org/drawingml/2006/main" noGrp="1"/>
          </p:cNvSpPr>
          <p:nvPr/>
        </p:nvSpPr>
        <p:spPr>
          <a:xfrm xmlns:a="http://schemas.openxmlformats.org/drawingml/2006/main">
            <a:off x="533400" y="4972050"/>
            <a:ext cx="6000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0">
                <a:solidFill>
                  <a:srgbClr val="30C4A0"/>
                </a:solidFill>
                <a:latin typeface="IBM Plex Mono"/>
                <a:ea typeface="IBM Plex Mono"/>
                <a:cs typeface="IBM Plex Mono"/>
              </a:defRPr>
            </a:defPPr>
          </a:lstStyle>
          <a:p xmlns:a="http://schemas.openxmlformats.org/drawingml/2006/main">
            <a:pPr>
              <a:defRPr sz="1650" b="0">
                <a:solidFill>
                  <a:srgbClr val="30C4A0"/>
                </a:solidFill>
                <a:latin typeface="IBM Plex Mono"/>
                <a:ea typeface="IBM Plex Mono"/>
                <a:cs typeface="IBM Plex Mono"/>
              </a:defRPr>
            </a:pPr>
            <a:r>
              <a:rPr sz="1650" b="0">
                <a:solidFill>
                  <a:srgbClr val="30C4A0"/>
                </a:solidFill>
                <a:latin typeface="IBM Plex Mono"/>
                <a:ea typeface="IBM Plex Mono"/>
                <a:cs typeface="IBM Plex Mono"/>
              </a:rPr>
              <a:t>Proposed academic title</a:t>
            </a:r>
          </a:p>
        </p:txBody>
      </p:sp>
      <p:sp>
        <p:nvSpPr>
          <p:cNvPr id="6" name="">
            <a:extLst xmlns:a="http://schemas.openxmlformats.org/drawingml/2006/main">
              <a:ext uri="{FF2B5EF4-FFF2-40B4-BE49-F238E27FC236}">
                <a16:creationId xmlns:a16="http://schemas.microsoft.com/office/drawing/2014/main" id="{E4DE2674-F177-41E9-B907-C5C6E9653EA5}"/>
              </a:ext>
            </a:extLst>
          </p:cNvPr>
          <p:cNvSpPr>
            <a:spLocks xmlns:a="http://schemas.openxmlformats.org/drawingml/2006/main" noGrp="1"/>
          </p:cNvSpPr>
          <p:nvPr/>
        </p:nvSpPr>
        <p:spPr>
          <a:xfrm xmlns:a="http://schemas.openxmlformats.org/drawingml/2006/main">
            <a:off x="533400" y="5419725"/>
            <a:ext cx="59626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E9E0CF"/>
                </a:solidFill>
                <a:latin typeface="Barlow Condensed"/>
                <a:ea typeface="Barlow Condensed"/>
                <a:cs typeface="Barlow Condensed"/>
              </a:defRPr>
            </a:defPPr>
          </a:lstStyle>
          <a:p xmlns:a="http://schemas.openxmlformats.org/drawingml/2006/main">
            <a:pPr>
              <a:defRPr sz="1875" b="0">
                <a:solidFill>
                  <a:srgbClr val="E9E0CF"/>
                </a:solidFill>
                <a:latin typeface="Barlow Condensed"/>
                <a:ea typeface="Barlow Condensed"/>
                <a:cs typeface="Barlow Condensed"/>
              </a:defRPr>
            </a:pPr>
            <a:r>
              <a:rPr sz="1875" b="0">
                <a:solidFill>
                  <a:srgbClr val="E9E0CF"/>
                </a:solidFill>
                <a:latin typeface="Barlow Condensed"/>
                <a:ea typeface="Barlow Condensed"/>
                <a:cs typeface="Barlow Condensed"/>
              </a:rPr>
              <a:t>Iraq’s Oil Dependence and Economic Outlook: A Python Application for Monthly Fiscal Analysis and Scenario Testing</a:t>
            </a:r>
          </a:p>
        </p:txBody>
      </p:sp>
    </p:spTree>
    <p:extLst>
      <p:ext uri="{BB962C8B-B14F-4D97-AF65-F5344CB8AC3E}">
        <p14:creationId xmlns:p14="http://schemas.microsoft.com/office/powerpoint/2010/main" val="1167643078"/>
      </p:ext>
    </p:extLst>
  </p:cSld>
</p:sld>
</file>

<file path=ppt/slides/slide17.xml><?xml version="1.0" encoding="utf-8"?>
<p:sld xmlns:p="http://schemas.openxmlformats.org/presentationml/2006/main">
  <p:cSld>
    <p:bg>
      <p:bgPr>
        <a:solidFill xmlns:a="http://schemas.openxmlformats.org/drawingml/2006/main">
          <a:srgbClr val="E9E0C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044FE5CA-93FD-4C57-BB8F-767D26A47D32}"/>
              </a:ext>
            </a:extLst>
          </p:cNvPr>
          <p:cNvSpPr>
            <a:spLocks xmlns:a="http://schemas.openxmlformats.org/drawingml/2006/main" noGrp="1"/>
          </p:cNvSpPr>
          <p:nvPr/>
        </p:nvSpPr>
        <p:spPr>
          <a:xfrm xmlns:a="http://schemas.openxmlformats.org/drawingml/2006/main">
            <a:off x="533400" y="428625"/>
            <a:ext cx="10953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01312"/>
                </a:solidFill>
                <a:latin typeface="Roboto Slab"/>
                <a:ea typeface="Roboto Slab"/>
                <a:cs typeface="Roboto Slab"/>
              </a:defRPr>
            </a:defPPr>
          </a:lstStyle>
          <a:p xmlns:a="http://schemas.openxmlformats.org/drawingml/2006/main">
            <a:pPr>
              <a:defRPr sz="3225" b="1">
                <a:solidFill>
                  <a:srgbClr val="101312"/>
                </a:solidFill>
                <a:latin typeface="Roboto Slab"/>
                <a:ea typeface="Roboto Slab"/>
                <a:cs typeface="Roboto Slab"/>
              </a:defRPr>
            </a:pPr>
            <a:r>
              <a:rPr sz="3225" b="1">
                <a:solidFill>
                  <a:srgbClr val="101312"/>
                </a:solidFill>
                <a:latin typeface="Roboto Slab"/>
                <a:ea typeface="Roboto Slab"/>
                <a:cs typeface="Roboto Slab"/>
              </a:rPr>
              <a:t>Sources I used for this proposal</a:t>
            </a:r>
          </a:p>
        </p:txBody>
      </p:sp>
      <p:sp>
        <p:nvSpPr>
          <p:cNvPr id="2" name="">
            <a:extLst xmlns:a="http://schemas.openxmlformats.org/drawingml/2006/main">
              <a:ext uri="{FF2B5EF4-FFF2-40B4-BE49-F238E27FC236}">
                <a16:creationId xmlns:a16="http://schemas.microsoft.com/office/drawing/2014/main" id="{29FF2F33-6457-495F-8FE2-C02676F153C1}"/>
              </a:ext>
            </a:extLst>
          </p:cNvPr>
          <p:cNvSpPr>
            <a:spLocks xmlns:a="http://schemas.openxmlformats.org/drawingml/2006/main" noGrp="1"/>
          </p:cNvSpPr>
          <p:nvPr/>
        </p:nvSpPr>
        <p:spPr>
          <a:xfrm xmlns:a="http://schemas.openxmlformats.org/drawingml/2006/main">
            <a:off x="11325225" y="6362700"/>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74263C"/>
                </a:solidFill>
                <a:latin typeface="IBM Plex Mono"/>
                <a:ea typeface="IBM Plex Mono"/>
                <a:cs typeface="IBM Plex Mono"/>
              </a:defRPr>
            </a:defPPr>
          </a:lstStyle>
          <a:p xmlns:a="http://schemas.openxmlformats.org/drawingml/2006/main">
            <a:pPr>
              <a:defRPr sz="1275" b="0">
                <a:solidFill>
                  <a:srgbClr val="74263C"/>
                </a:solidFill>
                <a:latin typeface="IBM Plex Mono"/>
                <a:ea typeface="IBM Plex Mono"/>
                <a:cs typeface="IBM Plex Mono"/>
              </a:defRPr>
            </a:pPr>
            <a:r>
              <a:rPr sz="1275" b="0">
                <a:solidFill>
                  <a:srgbClr val="74263C"/>
                </a:solidFill>
                <a:latin typeface="IBM Plex Mono"/>
                <a:ea typeface="IBM Plex Mono"/>
                <a:cs typeface="IBM Plex Mono"/>
              </a:rPr>
              <a:t>17</a:t>
            </a:r>
          </a:p>
        </p:txBody>
      </p:sp>
      <p:sp>
        <p:nvSpPr>
          <p:cNvPr id="3" name="">
            <a:extLst xmlns:a="http://schemas.openxmlformats.org/drawingml/2006/main">
              <a:ext uri="{FF2B5EF4-FFF2-40B4-BE49-F238E27FC236}">
                <a16:creationId xmlns:a16="http://schemas.microsoft.com/office/drawing/2014/main" id="{756F37C2-70A0-4177-9DD2-34B6720A7CF0}"/>
              </a:ext>
            </a:extLst>
          </p:cNvPr>
          <p:cNvSpPr>
            <a:spLocks xmlns:a="http://schemas.openxmlformats.org/drawingml/2006/main" noGrp="1"/>
          </p:cNvSpPr>
          <p:nvPr/>
        </p:nvSpPr>
        <p:spPr>
          <a:xfrm xmlns:a="http://schemas.openxmlformats.org/drawingml/2006/main">
            <a:off x="533400" y="1619250"/>
            <a:ext cx="111252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01312"/>
                </a:solidFill>
                <a:latin typeface="Barlow Condensed"/>
                <a:ea typeface="Barlow Condensed"/>
                <a:cs typeface="Barlow Condensed"/>
              </a:defRPr>
            </a:defPPr>
          </a:lstStyle>
          <a:p xmlns:a="http://schemas.openxmlformats.org/drawingml/2006/main">
            <a:pPr>
              <a:defRPr sz="2175" b="0">
                <a:solidFill>
                  <a:srgbClr val="101312"/>
                </a:solidFill>
                <a:latin typeface="Barlow Condensed"/>
                <a:ea typeface="Barlow Condensed"/>
                <a:cs typeface="Barlow Condensed"/>
              </a:defRPr>
            </a:pPr>
            <a:r>
              <a:rPr sz="2175" b="0">
                <a:solidFill>
                  <a:srgbClr val="101312"/>
                </a:solidFill>
                <a:latin typeface="Barlow Condensed"/>
                <a:ea typeface="Barlow Condensed"/>
                <a:cs typeface="Barlow Condensed"/>
                <a:hlinkClick xmlns:r="http://schemas.openxmlformats.org/officeDocument/2006/relationships" r:id="R34a5ed5b20864fe6"/>
              </a:rPr>
              <a:t>World Bank WDI: annual development context</a:t>
            </a:r>
          </a:p>
        </p:txBody>
      </p:sp>
      <p:sp>
        <p:nvSpPr>
          <p:cNvPr id="4" name="">
            <a:extLst xmlns:a="http://schemas.openxmlformats.org/drawingml/2006/main">
              <a:ext uri="{FF2B5EF4-FFF2-40B4-BE49-F238E27FC236}">
                <a16:creationId xmlns:a16="http://schemas.microsoft.com/office/drawing/2014/main" id="{8904D653-5AC6-482B-BE77-68E55A651012}"/>
              </a:ext>
            </a:extLst>
          </p:cNvPr>
          <p:cNvSpPr>
            <a:spLocks xmlns:a="http://schemas.openxmlformats.org/drawingml/2006/main" noGrp="1"/>
          </p:cNvSpPr>
          <p:nvPr/>
        </p:nvSpPr>
        <p:spPr>
          <a:xfrm xmlns:a="http://schemas.openxmlformats.org/drawingml/2006/main">
            <a:off x="533400" y="2143125"/>
            <a:ext cx="111252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01312"/>
                </a:solidFill>
                <a:latin typeface="Barlow Condensed"/>
                <a:ea typeface="Barlow Condensed"/>
                <a:cs typeface="Barlow Condensed"/>
              </a:defRPr>
            </a:defPPr>
          </a:lstStyle>
          <a:p xmlns:a="http://schemas.openxmlformats.org/drawingml/2006/main">
            <a:pPr>
              <a:defRPr sz="2175" b="0">
                <a:solidFill>
                  <a:srgbClr val="101312"/>
                </a:solidFill>
                <a:latin typeface="Barlow Condensed"/>
                <a:ea typeface="Barlow Condensed"/>
                <a:cs typeface="Barlow Condensed"/>
              </a:defRPr>
            </a:pPr>
            <a:r>
              <a:rPr sz="2175" b="0">
                <a:solidFill>
                  <a:srgbClr val="101312"/>
                </a:solidFill>
                <a:latin typeface="Barlow Condensed"/>
                <a:ea typeface="Barlow Condensed"/>
                <a:cs typeface="Barlow Condensed"/>
                <a:hlinkClick xmlns:r="http://schemas.openxmlformats.org/officeDocument/2006/relationships" r:id="R0be5891f5877498d"/>
              </a:rPr>
              <a:t>Central Bank of Iraq: archived monthly tables</a:t>
            </a:r>
          </a:p>
        </p:txBody>
      </p:sp>
      <p:sp>
        <p:nvSpPr>
          <p:cNvPr id="5" name="">
            <a:extLst xmlns:a="http://schemas.openxmlformats.org/drawingml/2006/main">
              <a:ext uri="{FF2B5EF4-FFF2-40B4-BE49-F238E27FC236}">
                <a16:creationId xmlns:a16="http://schemas.microsoft.com/office/drawing/2014/main" id="{AB95691E-66AB-46F7-9ADA-835C54BA3148}"/>
              </a:ext>
            </a:extLst>
          </p:cNvPr>
          <p:cNvSpPr>
            <a:spLocks xmlns:a="http://schemas.openxmlformats.org/drawingml/2006/main" noGrp="1"/>
          </p:cNvSpPr>
          <p:nvPr/>
        </p:nvSpPr>
        <p:spPr>
          <a:xfrm xmlns:a="http://schemas.openxmlformats.org/drawingml/2006/main">
            <a:off x="533400" y="2667000"/>
            <a:ext cx="111252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01312"/>
                </a:solidFill>
                <a:latin typeface="Barlow Condensed"/>
                <a:ea typeface="Barlow Condensed"/>
                <a:cs typeface="Barlow Condensed"/>
              </a:defRPr>
            </a:defPPr>
          </a:lstStyle>
          <a:p xmlns:a="http://schemas.openxmlformats.org/drawingml/2006/main">
            <a:pPr>
              <a:defRPr sz="2175" b="0">
                <a:solidFill>
                  <a:srgbClr val="101312"/>
                </a:solidFill>
                <a:latin typeface="Barlow Condensed"/>
                <a:ea typeface="Barlow Condensed"/>
                <a:cs typeface="Barlow Condensed"/>
              </a:defRPr>
            </a:pPr>
            <a:r>
              <a:rPr sz="2175" b="0">
                <a:solidFill>
                  <a:srgbClr val="101312"/>
                </a:solidFill>
                <a:latin typeface="Barlow Condensed"/>
                <a:ea typeface="Barlow Condensed"/>
                <a:cs typeface="Barlow Condensed"/>
                <a:hlinkClick xmlns:r="http://schemas.openxmlformats.org/officeDocument/2006/relationships" r:id="Rac056cc3f6684f3c"/>
              </a:rPr>
              <a:t>Central Bank of Iraq: current monthly workbook</a:t>
            </a:r>
          </a:p>
        </p:txBody>
      </p:sp>
      <p:sp>
        <p:nvSpPr>
          <p:cNvPr id="6" name="">
            <a:extLst xmlns:a="http://schemas.openxmlformats.org/drawingml/2006/main">
              <a:ext uri="{FF2B5EF4-FFF2-40B4-BE49-F238E27FC236}">
                <a16:creationId xmlns:a16="http://schemas.microsoft.com/office/drawing/2014/main" id="{4A4FF268-0C45-4D58-9A1B-4BB46A81A0FB}"/>
              </a:ext>
            </a:extLst>
          </p:cNvPr>
          <p:cNvSpPr>
            <a:spLocks xmlns:a="http://schemas.openxmlformats.org/drawingml/2006/main" noGrp="1"/>
          </p:cNvSpPr>
          <p:nvPr/>
        </p:nvSpPr>
        <p:spPr>
          <a:xfrm xmlns:a="http://schemas.openxmlformats.org/drawingml/2006/main">
            <a:off x="533400" y="3190875"/>
            <a:ext cx="111252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01312"/>
                </a:solidFill>
                <a:latin typeface="Barlow Condensed"/>
                <a:ea typeface="Barlow Condensed"/>
                <a:cs typeface="Barlow Condensed"/>
              </a:defRPr>
            </a:defPPr>
          </a:lstStyle>
          <a:p xmlns:a="http://schemas.openxmlformats.org/drawingml/2006/main">
            <a:pPr>
              <a:defRPr sz="2175" b="0">
                <a:solidFill>
                  <a:srgbClr val="101312"/>
                </a:solidFill>
                <a:latin typeface="Barlow Condensed"/>
                <a:ea typeface="Barlow Condensed"/>
                <a:cs typeface="Barlow Condensed"/>
              </a:defRPr>
            </a:pPr>
            <a:r>
              <a:rPr sz="2175" b="0">
                <a:solidFill>
                  <a:srgbClr val="101312"/>
                </a:solidFill>
                <a:latin typeface="Barlow Condensed"/>
                <a:ea typeface="Barlow Condensed"/>
                <a:cs typeface="Barlow Condensed"/>
                <a:hlinkClick xmlns:r="http://schemas.openxmlformats.org/officeDocument/2006/relationships" r:id="R3a7ffee065d541bd"/>
              </a:rPr>
              <a:t>World Bank: historical commodity prices</a:t>
            </a:r>
          </a:p>
        </p:txBody>
      </p:sp>
      <p:sp>
        <p:nvSpPr>
          <p:cNvPr id="7" name="">
            <a:extLst xmlns:a="http://schemas.openxmlformats.org/drawingml/2006/main">
              <a:ext uri="{FF2B5EF4-FFF2-40B4-BE49-F238E27FC236}">
                <a16:creationId xmlns:a16="http://schemas.microsoft.com/office/drawing/2014/main" id="{10FF48E0-E378-4C6B-9D24-66AAF213E159}"/>
              </a:ext>
            </a:extLst>
          </p:cNvPr>
          <p:cNvSpPr>
            <a:spLocks xmlns:a="http://schemas.openxmlformats.org/drawingml/2006/main" noGrp="1"/>
          </p:cNvSpPr>
          <p:nvPr/>
        </p:nvSpPr>
        <p:spPr>
          <a:xfrm xmlns:a="http://schemas.openxmlformats.org/drawingml/2006/main">
            <a:off x="533400" y="3714750"/>
            <a:ext cx="111252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01312"/>
                </a:solidFill>
                <a:latin typeface="Barlow Condensed"/>
                <a:ea typeface="Barlow Condensed"/>
                <a:cs typeface="Barlow Condensed"/>
              </a:defRPr>
            </a:defPPr>
          </a:lstStyle>
          <a:p xmlns:a="http://schemas.openxmlformats.org/drawingml/2006/main">
            <a:pPr>
              <a:defRPr sz="2175" b="0">
                <a:solidFill>
                  <a:srgbClr val="101312"/>
                </a:solidFill>
                <a:latin typeface="Barlow Condensed"/>
                <a:ea typeface="Barlow Condensed"/>
                <a:cs typeface="Barlow Condensed"/>
              </a:defRPr>
            </a:pPr>
            <a:r>
              <a:rPr sz="2175" b="0">
                <a:solidFill>
                  <a:srgbClr val="101312"/>
                </a:solidFill>
                <a:latin typeface="Barlow Condensed"/>
                <a:ea typeface="Barlow Condensed"/>
                <a:cs typeface="Barlow Condensed"/>
                <a:hlinkClick xmlns:r="http://schemas.openxmlformats.org/officeDocument/2006/relationships" r:id="Rec56490e77674031"/>
              </a:rPr>
              <a:t>IMF WEO: April 2026 data and definitions</a:t>
            </a:r>
          </a:p>
        </p:txBody>
      </p:sp>
      <p:sp>
        <p:nvSpPr>
          <p:cNvPr id="8" name="">
            <a:extLst xmlns:a="http://schemas.openxmlformats.org/drawingml/2006/main">
              <a:ext uri="{FF2B5EF4-FFF2-40B4-BE49-F238E27FC236}">
                <a16:creationId xmlns:a16="http://schemas.microsoft.com/office/drawing/2014/main" id="{547542F9-D228-41A3-9F9A-215AA1A9A0B1}"/>
              </a:ext>
            </a:extLst>
          </p:cNvPr>
          <p:cNvSpPr>
            <a:spLocks xmlns:a="http://schemas.openxmlformats.org/drawingml/2006/main" noGrp="1"/>
          </p:cNvSpPr>
          <p:nvPr/>
        </p:nvSpPr>
        <p:spPr>
          <a:xfrm xmlns:a="http://schemas.openxmlformats.org/drawingml/2006/main">
            <a:off x="533400" y="5038725"/>
            <a:ext cx="111252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74263C"/>
                </a:solidFill>
                <a:latin typeface="Barlow Condensed"/>
                <a:ea typeface="Barlow Condensed"/>
                <a:cs typeface="Barlow Condensed"/>
              </a:defRPr>
            </a:defPPr>
          </a:lstStyle>
          <a:p xmlns:a="http://schemas.openxmlformats.org/drawingml/2006/main">
            <a:pPr>
              <a:defRPr sz="2100" b="1">
                <a:solidFill>
                  <a:srgbClr val="74263C"/>
                </a:solidFill>
                <a:latin typeface="Barlow Condensed"/>
                <a:ea typeface="Barlow Condensed"/>
                <a:cs typeface="Barlow Condensed"/>
              </a:defRPr>
            </a:pPr>
            <a:r>
              <a:rPr sz="2100" b="1">
                <a:solidFill>
                  <a:srgbClr val="74263C"/>
                </a:solidFill>
                <a:latin typeface="Barlow Condensed"/>
                <a:ea typeface="Barlow Condensed"/>
                <a:cs typeface="Barlow Condensed"/>
              </a:rPr>
              <a:t>Iraq photographs</a:t>
            </a:r>
          </a:p>
        </p:txBody>
      </p:sp>
      <p:sp>
        <p:nvSpPr>
          <p:cNvPr id="9" name="">
            <a:extLst xmlns:a="http://schemas.openxmlformats.org/drawingml/2006/main">
              <a:ext uri="{FF2B5EF4-FFF2-40B4-BE49-F238E27FC236}">
                <a16:creationId xmlns:a16="http://schemas.microsoft.com/office/drawing/2014/main" id="{5334BB69-F9E6-475F-939A-24BEDB5E281E}"/>
              </a:ext>
            </a:extLst>
          </p:cNvPr>
          <p:cNvSpPr>
            <a:spLocks xmlns:a="http://schemas.openxmlformats.org/drawingml/2006/main" noGrp="1"/>
          </p:cNvSpPr>
          <p:nvPr/>
        </p:nvSpPr>
        <p:spPr>
          <a:xfrm xmlns:a="http://schemas.openxmlformats.org/drawingml/2006/main">
            <a:off x="533400" y="5505450"/>
            <a:ext cx="11125200"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101312"/>
                </a:solidFill>
                <a:latin typeface="Barlow Condensed"/>
                <a:ea typeface="Barlow Condensed"/>
                <a:cs typeface="Barlow Condensed"/>
              </a:defRPr>
            </a:defPPr>
          </a:lstStyle>
          <a:p xmlns:a="http://schemas.openxmlformats.org/drawingml/2006/main">
            <a:pPr>
              <a:defRPr sz="1875" b="0">
                <a:solidFill>
                  <a:srgbClr val="101312"/>
                </a:solidFill>
                <a:latin typeface="Barlow Condensed"/>
                <a:ea typeface="Barlow Condensed"/>
                <a:cs typeface="Barlow Condensed"/>
              </a:defRPr>
            </a:pPr>
            <a:r>
              <a:rPr sz="1875" b="0">
                <a:solidFill>
                  <a:srgbClr val="101312"/>
                </a:solidFill>
                <a:latin typeface="Barlow Condensed"/>
                <a:ea typeface="Barlow Condensed"/>
                <a:cs typeface="Barlow Condensed"/>
              </a:rPr>
              <a:t>Cover: David Stanley (2016), CC BY 2.0. App photo: MohammadHuzam (2017).</a:t>
            </a:r>
          </a:p>
          <a:p xmlns:a="http://schemas.openxmlformats.org/drawingml/2006/main">
            <a:pPr>
              <a:defRPr sz="1875" b="0">
                <a:solidFill>
                  <a:srgbClr val="101312"/>
                </a:solidFill>
                <a:latin typeface="Barlow Condensed"/>
                <a:ea typeface="Barlow Condensed"/>
                <a:cs typeface="Barlow Condensed"/>
              </a:defRPr>
            </a:pPr>
            <a:r>
              <a:rPr sz="1875" b="0">
                <a:solidFill>
                  <a:srgbClr val="101312"/>
                </a:solidFill>
                <a:latin typeface="Barlow Condensed"/>
                <a:ea typeface="Barlow Condensed"/>
                <a:cs typeface="Barlow Condensed"/>
              </a:rPr>
              <a:t>Al Mutanabbi: Safa Daneshvar (2022). Marshes: Taisir Mahdi (2016).</a:t>
            </a:r>
          </a:p>
          <a:p xmlns:a="http://schemas.openxmlformats.org/drawingml/2006/main">
            <a:pPr>
              <a:defRPr sz="1875" b="0">
                <a:solidFill>
                  <a:srgbClr val="101312"/>
                </a:solidFill>
                <a:latin typeface="Barlow Condensed"/>
                <a:ea typeface="Barlow Condensed"/>
                <a:cs typeface="Barlow Condensed"/>
              </a:defRPr>
            </a:pPr>
            <a:r>
              <a:rPr sz="1875" b="0">
                <a:solidFill>
                  <a:srgbClr val="101312"/>
                </a:solidFill>
                <a:latin typeface="Barlow Condensed"/>
                <a:ea typeface="Barlow Condensed"/>
                <a:cs typeface="Barlow Condensed"/>
              </a:rPr>
              <a:t>Other photos: CC BY-SA 4.0. Proportional crops for this presentation.</a:t>
            </a:r>
          </a:p>
        </p:txBody>
      </p:sp>
    </p:spTree>
    <p:extLst>
      <p:ext uri="{BB962C8B-B14F-4D97-AF65-F5344CB8AC3E}">
        <p14:creationId xmlns:p14="http://schemas.microsoft.com/office/powerpoint/2010/main" val="1406359132"/>
      </p:ext>
    </p:extLst>
  </p:cSld>
</p:sld>
</file>

<file path=ppt/slides/slide18.xml><?xml version="1.0" encoding="utf-8"?>
<p:sld xmlns:p="http://schemas.openxmlformats.org/presentationml/2006/main">
  <p:cSld>
    <p:bg>
      <p:bgPr>
        <a:solidFill xmlns:a="http://schemas.openxmlformats.org/drawingml/2006/main">
          <a:srgbClr val="101514"/>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6470777B-528C-45E8-BDB1-CD6420F82A0E}"/>
              </a:ext>
            </a:extLst>
          </p:cNvPr>
          <p:cNvSpPr>
            <a:spLocks xmlns:a="http://schemas.openxmlformats.org/drawingml/2006/main" noGrp="1"/>
          </p:cNvSpPr>
          <p:nvPr/>
        </p:nvSpPr>
        <p:spPr>
          <a:xfrm xmlns:a="http://schemas.openxmlformats.org/drawingml/2006/main">
            <a:off x="533400" y="428625"/>
            <a:ext cx="10953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E9E0CF"/>
                </a:solidFill>
                <a:latin typeface="Roboto Slab"/>
                <a:ea typeface="Roboto Slab"/>
                <a:cs typeface="Roboto Slab"/>
              </a:defRPr>
            </a:defPPr>
          </a:lstStyle>
          <a:p xmlns:a="http://schemas.openxmlformats.org/drawingml/2006/main">
            <a:pPr>
              <a:defRPr sz="3225" b="1">
                <a:solidFill>
                  <a:srgbClr val="E9E0CF"/>
                </a:solidFill>
                <a:latin typeface="Roboto Slab"/>
                <a:ea typeface="Roboto Slab"/>
                <a:cs typeface="Roboto Slab"/>
              </a:defRPr>
            </a:pPr>
            <a:r>
              <a:rPr sz="3225" b="1">
                <a:solidFill>
                  <a:srgbClr val="E9E0CF"/>
                </a:solidFill>
                <a:latin typeface="Roboto Slab"/>
                <a:ea typeface="Roboto Slab"/>
                <a:cs typeface="Roboto Slab"/>
              </a:rPr>
              <a:t>The limits I need to keep visible</a:t>
            </a:r>
          </a:p>
        </p:txBody>
      </p:sp>
      <p:sp>
        <p:nvSpPr>
          <p:cNvPr id="2" name="">
            <a:extLst xmlns:a="http://schemas.openxmlformats.org/drawingml/2006/main">
              <a:ext uri="{FF2B5EF4-FFF2-40B4-BE49-F238E27FC236}">
                <a16:creationId xmlns:a16="http://schemas.microsoft.com/office/drawing/2014/main" id="{5A586D68-E826-4186-882C-C9D9ED75DC46}"/>
              </a:ext>
            </a:extLst>
          </p:cNvPr>
          <p:cNvSpPr>
            <a:spLocks xmlns:a="http://schemas.openxmlformats.org/drawingml/2006/main" noGrp="1"/>
          </p:cNvSpPr>
          <p:nvPr/>
        </p:nvSpPr>
        <p:spPr>
          <a:xfrm xmlns:a="http://schemas.openxmlformats.org/drawingml/2006/main">
            <a:off x="11325225" y="6362700"/>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B4B3A5"/>
                </a:solidFill>
                <a:latin typeface="IBM Plex Mono"/>
                <a:ea typeface="IBM Plex Mono"/>
                <a:cs typeface="IBM Plex Mono"/>
              </a:defRPr>
            </a:defPPr>
          </a:lstStyle>
          <a:p xmlns:a="http://schemas.openxmlformats.org/drawingml/2006/main">
            <a:pPr>
              <a:defRPr sz="1275" b="0">
                <a:solidFill>
                  <a:srgbClr val="B4B3A5"/>
                </a:solidFill>
                <a:latin typeface="IBM Plex Mono"/>
                <a:ea typeface="IBM Plex Mono"/>
                <a:cs typeface="IBM Plex Mono"/>
              </a:defRPr>
            </a:pPr>
            <a:r>
              <a:rPr sz="1275" b="0">
                <a:solidFill>
                  <a:srgbClr val="B4B3A5"/>
                </a:solidFill>
                <a:latin typeface="IBM Plex Mono"/>
                <a:ea typeface="IBM Plex Mono"/>
                <a:cs typeface="IBM Plex Mono"/>
              </a:rPr>
              <a:t>18</a:t>
            </a:r>
          </a:p>
        </p:txBody>
      </p:sp>
      <p:graphicFrame>
        <p:nvGraphicFramePr>
          <p:cNvPr id="3" name="">
            <a:extLst xmlns:a="http://schemas.openxmlformats.org/drawingml/2006/main">
              <a:ext uri="{FF2B5EF4-FFF2-40B4-BE49-F238E27FC236}">
                <a16:creationId xmlns:a16="http://schemas.microsoft.com/office/drawing/2014/main" id="{C2BD9957-1B22-4F56-BC36-2ACB7CF291FB}"/>
              </a:ext>
            </a:extLst>
          </p:cNvPr>
          <p:cNvGraphicFramePr/>
          <p:nvPr/>
        </p:nvGraphicFramePr>
        <p:xfrm>
          <a:off xmlns:a="http://schemas.openxmlformats.org/drawingml/2006/main" x="533400" y="1704975"/>
          <a:ext xmlns:a="http://schemas.openxmlformats.org/drawingml/2006/main" cx="11125200" cy="3629025"/>
        </p:xfrm>
        <a:graphic xmlns:a="http://schemas.openxmlformats.org/drawingml/2006/main">
          <a:graphicData uri="http://schemas.openxmlformats.org/drawingml/2006/table">
            <a:tbl>
              <a:tblPr/>
              <a:tblGrid>
                <a:gridCol w="4514850"/>
                <a:gridCol w="6610350"/>
              </a:tblGrid>
              <a:tr h="604838">
                <a:tc>
                  <a:txBody>
                    <a:bodyPr wrap="square" lIns="171450" tIns="114300" rIns="142875" bIns="95250">
                      <a:noAutofit/>
                    </a:bodyPr>
                    <a:lstStyle/>
                    <a:p>
                      <a:r>
                        <a:rPr sz="1950" b="1">
                          <a:solidFill>
                            <a:srgbClr val="E9E0CF"/>
                          </a:solidFill>
                          <a:latin typeface="Barlow Condensed"/>
                          <a:ea typeface="Barlow Condensed"/>
                          <a:cs typeface="Barlow Condensed"/>
                        </a:rPr>
                        <a:t>Data or method</a:t>
                      </a:r>
                    </a:p>
                  </a:txBody>
                  <a:tcPr marL="91440" marR="91440" marT="45720" marB="45720">
                    <a:lnL w="9525">
                      <a:solidFill>
                        <a:srgbClr val="44524B"/>
                      </a:solidFill>
                      <a:prstDash val="solid"/>
                    </a:lnL>
                    <a:lnR w="9525">
                      <a:solidFill>
                        <a:srgbClr val="44524B"/>
                      </a:solidFill>
                      <a:prstDash val="solid"/>
                    </a:lnR>
                    <a:lnT w="9525">
                      <a:solidFill>
                        <a:srgbClr val="44524B"/>
                      </a:solidFill>
                      <a:prstDash val="solid"/>
                    </a:lnT>
                    <a:lnB w="9525">
                      <a:solidFill>
                        <a:srgbClr val="44524B"/>
                      </a:solidFill>
                      <a:prstDash val="solid"/>
                    </a:lnB>
                    <a:solidFill>
                      <a:srgbClr val="74263C"/>
                    </a:solidFill>
                  </a:tcPr>
                </a:tc>
                <a:tc>
                  <a:txBody>
                    <a:bodyPr wrap="square" lIns="171450" tIns="114300" rIns="142875" bIns="95250">
                      <a:noAutofit/>
                    </a:bodyPr>
                    <a:lstStyle/>
                    <a:p>
                      <a:r>
                        <a:rPr sz="1950" b="1">
                          <a:solidFill>
                            <a:srgbClr val="E9E0CF"/>
                          </a:solidFill>
                          <a:latin typeface="Barlow Condensed"/>
                          <a:ea typeface="Barlow Condensed"/>
                          <a:cs typeface="Barlow Condensed"/>
                        </a:rPr>
                        <a:t>How I handle it</a:t>
                      </a:r>
                    </a:p>
                  </a:txBody>
                  <a:tcPr marL="91440" marR="91440" marT="45720" marB="45720">
                    <a:lnR w="9525">
                      <a:solidFill>
                        <a:srgbClr val="44524B"/>
                      </a:solidFill>
                      <a:prstDash val="solid"/>
                    </a:lnR>
                    <a:lnT w="9525">
                      <a:solidFill>
                        <a:srgbClr val="44524B"/>
                      </a:solidFill>
                      <a:prstDash val="solid"/>
                    </a:lnT>
                    <a:lnB w="9525">
                      <a:solidFill>
                        <a:srgbClr val="44524B"/>
                      </a:solidFill>
                      <a:prstDash val="solid"/>
                    </a:lnB>
                    <a:solidFill>
                      <a:srgbClr val="74263C"/>
                    </a:solidFill>
                  </a:tcPr>
                </a:tc>
              </a:tr>
              <a:tr h="604838">
                <a:tc>
                  <a:txBody>
                    <a:bodyPr wrap="square" lIns="171450" tIns="114300" rIns="142875" bIns="95250">
                      <a:noAutofit/>
                    </a:bodyPr>
                    <a:lstStyle/>
                    <a:p>
                      <a:r>
                        <a:rPr sz="1950" b="0">
                          <a:solidFill>
                            <a:srgbClr val="E9E0CF"/>
                          </a:solidFill>
                          <a:latin typeface="Barlow Condensed"/>
                          <a:ea typeface="Barlow Condensed"/>
                          <a:cs typeface="Barlow Condensed"/>
                        </a:rPr>
                        <a:t>Original budget rows</a:t>
                      </a:r>
                    </a:p>
                  </a:txBody>
                  <a:tcPr marL="91440" marR="91440" marT="45720" marB="45720">
                    <a:lnL w="9525">
                      <a:solidFill>
                        <a:srgbClr val="44524B"/>
                      </a:solidFill>
                      <a:prstDash val="solid"/>
                    </a:lnL>
                    <a:lnR w="9525">
                      <a:solidFill>
                        <a:srgbClr val="44524B"/>
                      </a:solidFill>
                      <a:prstDash val="solid"/>
                    </a:lnR>
                    <a:lnB w="9525">
                      <a:solidFill>
                        <a:srgbClr val="44524B"/>
                      </a:solidFill>
                      <a:prstDash val="solid"/>
                    </a:lnB>
                    <a:solidFill>
                      <a:srgbClr val="1B2420"/>
                    </a:solidFill>
                  </a:tcPr>
                </a:tc>
                <a:tc>
                  <a:txBody>
                    <a:bodyPr wrap="square" lIns="171450" tIns="114300" rIns="142875" bIns="95250">
                      <a:noAutofit/>
                    </a:bodyPr>
                    <a:lstStyle/>
                    <a:p>
                      <a:r>
                        <a:rPr sz="1950" b="0">
                          <a:solidFill>
                            <a:srgbClr val="E9E0CF"/>
                          </a:solidFill>
                          <a:latin typeface="Barlow Condensed"/>
                          <a:ea typeface="Barlow Condensed"/>
                          <a:cs typeface="Barlow Condensed"/>
                        </a:rPr>
                        <a:t>I derive increments from cumulative accounts.</a:t>
                      </a:r>
                    </a:p>
                  </a:txBody>
                  <a:tcPr marL="91440" marR="91440" marT="45720" marB="45720">
                    <a:lnR w="9525">
                      <a:solidFill>
                        <a:srgbClr val="44524B"/>
                      </a:solidFill>
                      <a:prstDash val="solid"/>
                    </a:lnR>
                    <a:lnB w="9525">
                      <a:solidFill>
                        <a:srgbClr val="44524B"/>
                      </a:solidFill>
                      <a:prstDash val="solid"/>
                    </a:lnB>
                    <a:solidFill>
                      <a:srgbClr val="1B2420"/>
                    </a:solidFill>
                  </a:tcPr>
                </a:tc>
              </a:tr>
              <a:tr h="604838">
                <a:tc>
                  <a:txBody>
                    <a:bodyPr wrap="square" lIns="171450" tIns="114300" rIns="142875" bIns="95250">
                      <a:noAutofit/>
                    </a:bodyPr>
                    <a:lstStyle/>
                    <a:p>
                      <a:r>
                        <a:rPr sz="1950" b="0">
                          <a:solidFill>
                            <a:srgbClr val="E9E0CF"/>
                          </a:solidFill>
                          <a:latin typeface="Barlow Condensed"/>
                          <a:ea typeface="Barlow Condensed"/>
                          <a:cs typeface="Barlow Condensed"/>
                        </a:rPr>
                        <a:t>Older archived months</a:t>
                      </a:r>
                    </a:p>
                  </a:txBody>
                  <a:tcPr marL="91440" marR="91440" marT="45720" marB="45720">
                    <a:lnL w="9525">
                      <a:solidFill>
                        <a:srgbClr val="44524B"/>
                      </a:solidFill>
                      <a:prstDash val="solid"/>
                    </a:lnL>
                    <a:lnR w="9525">
                      <a:solidFill>
                        <a:srgbClr val="44524B"/>
                      </a:solidFill>
                      <a:prstDash val="solid"/>
                    </a:lnR>
                    <a:lnB w="9525">
                      <a:solidFill>
                        <a:srgbClr val="44524B"/>
                      </a:solidFill>
                      <a:prstDash val="solid"/>
                    </a:lnB>
                    <a:solidFill>
                      <a:srgbClr val="1B2420"/>
                    </a:solidFill>
                  </a:tcPr>
                </a:tc>
                <a:tc>
                  <a:txBody>
                    <a:bodyPr wrap="square" lIns="171450" tIns="114300" rIns="142875" bIns="95250">
                      <a:noAutofit/>
                    </a:bodyPr>
                    <a:lstStyle/>
                    <a:p>
                      <a:r>
                        <a:rPr sz="1950" b="0">
                          <a:solidFill>
                            <a:srgbClr val="E9E0CF"/>
                          </a:solidFill>
                          <a:latin typeface="Barlow Condensed"/>
                          <a:ea typeface="Barlow Condensed"/>
                          <a:cs typeface="Barlow Condensed"/>
                        </a:rPr>
                        <a:t>I review coverage and revisions before expanding the core.</a:t>
                      </a:r>
                    </a:p>
                  </a:txBody>
                  <a:tcPr marL="91440" marR="91440" marT="45720" marB="45720">
                    <a:lnR w="9525">
                      <a:solidFill>
                        <a:srgbClr val="44524B"/>
                      </a:solidFill>
                      <a:prstDash val="solid"/>
                    </a:lnR>
                    <a:lnB w="9525">
                      <a:solidFill>
                        <a:srgbClr val="44524B"/>
                      </a:solidFill>
                      <a:prstDash val="solid"/>
                    </a:lnB>
                    <a:solidFill>
                      <a:srgbClr val="1B2420"/>
                    </a:solidFill>
                  </a:tcPr>
                </a:tc>
              </a:tr>
              <a:tr h="604838">
                <a:tc>
                  <a:txBody>
                    <a:bodyPr wrap="square" lIns="171450" tIns="114300" rIns="142875" bIns="95250">
                      <a:noAutofit/>
                    </a:bodyPr>
                    <a:lstStyle/>
                    <a:p>
                      <a:r>
                        <a:rPr sz="1950" b="0">
                          <a:solidFill>
                            <a:srgbClr val="E9E0CF"/>
                          </a:solidFill>
                          <a:latin typeface="Barlow Condensed"/>
                          <a:ea typeface="Barlow Condensed"/>
                          <a:cs typeface="Barlow Condensed"/>
                        </a:rPr>
                        <a:t>126 monthly core records</a:t>
                      </a:r>
                    </a:p>
                  </a:txBody>
                  <a:tcPr marL="91440" marR="91440" marT="45720" marB="45720">
                    <a:lnL w="9525">
                      <a:solidFill>
                        <a:srgbClr val="44524B"/>
                      </a:solidFill>
                      <a:prstDash val="solid"/>
                    </a:lnL>
                    <a:lnR w="9525">
                      <a:solidFill>
                        <a:srgbClr val="44524B"/>
                      </a:solidFill>
                      <a:prstDash val="solid"/>
                    </a:lnR>
                    <a:lnB w="9525">
                      <a:solidFill>
                        <a:srgbClr val="44524B"/>
                      </a:solidFill>
                      <a:prstDash val="solid"/>
                    </a:lnB>
                    <a:solidFill>
                      <a:srgbClr val="1B2420"/>
                    </a:solidFill>
                  </a:tcPr>
                </a:tc>
                <a:tc>
                  <a:txBody>
                    <a:bodyPr wrap="square" lIns="171450" tIns="114300" rIns="142875" bIns="95250">
                      <a:noAutofit/>
                    </a:bodyPr>
                    <a:lstStyle/>
                    <a:p>
                      <a:r>
                        <a:rPr sz="1950" b="0">
                          <a:solidFill>
                            <a:srgbClr val="E9E0CF"/>
                          </a:solidFill>
                          <a:latin typeface="Barlow Condensed"/>
                          <a:ea typeface="Barlow Condensed"/>
                          <a:cs typeface="Barlow Condensed"/>
                        </a:rPr>
                        <a:t>I test baselines and inspect seasonality and breaks.</a:t>
                      </a:r>
                    </a:p>
                  </a:txBody>
                  <a:tcPr marL="91440" marR="91440" marT="45720" marB="45720">
                    <a:lnR w="9525">
                      <a:solidFill>
                        <a:srgbClr val="44524B"/>
                      </a:solidFill>
                      <a:prstDash val="solid"/>
                    </a:lnR>
                    <a:lnB w="9525">
                      <a:solidFill>
                        <a:srgbClr val="44524B"/>
                      </a:solidFill>
                      <a:prstDash val="solid"/>
                    </a:lnB>
                    <a:solidFill>
                      <a:srgbClr val="1B2420"/>
                    </a:solidFill>
                  </a:tcPr>
                </a:tc>
              </a:tr>
              <a:tr h="604838">
                <a:tc>
                  <a:txBody>
                    <a:bodyPr wrap="square" lIns="171450" tIns="114300" rIns="142875" bIns="95250">
                      <a:noAutofit/>
                    </a:bodyPr>
                    <a:lstStyle/>
                    <a:p>
                      <a:r>
                        <a:rPr sz="1950" b="0">
                          <a:solidFill>
                            <a:srgbClr val="E9E0CF"/>
                          </a:solidFill>
                          <a:latin typeface="Barlow Condensed"/>
                          <a:ea typeface="Barlow Condensed"/>
                          <a:cs typeface="Barlow Condensed"/>
                        </a:rPr>
                        <a:t>Annual GDP and oil rents</a:t>
                      </a:r>
                    </a:p>
                  </a:txBody>
                  <a:tcPr marL="91440" marR="91440" marT="45720" marB="45720">
                    <a:lnL w="9525">
                      <a:solidFill>
                        <a:srgbClr val="44524B"/>
                      </a:solidFill>
                      <a:prstDash val="solid"/>
                    </a:lnL>
                    <a:lnR w="9525">
                      <a:solidFill>
                        <a:srgbClr val="44524B"/>
                      </a:solidFill>
                      <a:prstDash val="solid"/>
                    </a:lnR>
                    <a:lnB w="9525">
                      <a:solidFill>
                        <a:srgbClr val="44524B"/>
                      </a:solidFill>
                      <a:prstDash val="solid"/>
                    </a:lnB>
                    <a:solidFill>
                      <a:srgbClr val="1B2420"/>
                    </a:solidFill>
                  </a:tcPr>
                </a:tc>
                <a:tc>
                  <a:txBody>
                    <a:bodyPr wrap="square" lIns="171450" tIns="114300" rIns="142875" bIns="95250">
                      <a:noAutofit/>
                    </a:bodyPr>
                    <a:lstStyle/>
                    <a:p>
                      <a:r>
                        <a:rPr sz="1950" b="0">
                          <a:solidFill>
                            <a:srgbClr val="E9E0CF"/>
                          </a:solidFill>
                          <a:latin typeface="Barlow Condensed"/>
                          <a:ea typeface="Barlow Condensed"/>
                          <a:cs typeface="Barlow Condensed"/>
                        </a:rPr>
                        <a:t>I keep their frequency and leave missing values unfilled.</a:t>
                      </a:r>
                    </a:p>
                  </a:txBody>
                  <a:tcPr marL="91440" marR="91440" marT="45720" marB="45720">
                    <a:lnR w="9525">
                      <a:solidFill>
                        <a:srgbClr val="44524B"/>
                      </a:solidFill>
                      <a:prstDash val="solid"/>
                    </a:lnR>
                    <a:lnB w="9525">
                      <a:solidFill>
                        <a:srgbClr val="44524B"/>
                      </a:solidFill>
                      <a:prstDash val="solid"/>
                    </a:lnB>
                    <a:solidFill>
                      <a:srgbClr val="1B2420"/>
                    </a:solidFill>
                  </a:tcPr>
                </a:tc>
              </a:tr>
              <a:tr h="604838">
                <a:tc>
                  <a:txBody>
                    <a:bodyPr wrap="square" lIns="171450" tIns="114300" rIns="142875" bIns="95250">
                      <a:noAutofit/>
                    </a:bodyPr>
                    <a:lstStyle/>
                    <a:p>
                      <a:r>
                        <a:rPr sz="1950" b="0">
                          <a:solidFill>
                            <a:srgbClr val="E9E0CF"/>
                          </a:solidFill>
                          <a:latin typeface="Barlow Condensed"/>
                          <a:ea typeface="Barlow Condensed"/>
                          <a:cs typeface="Barlow Condensed"/>
                        </a:rPr>
                        <a:t>Forecasts and scenarios</a:t>
                      </a:r>
                    </a:p>
                  </a:txBody>
                  <a:tcPr marL="91440" marR="91440" marT="45720" marB="45720">
                    <a:lnL w="9525">
                      <a:solidFill>
                        <a:srgbClr val="44524B"/>
                      </a:solidFill>
                      <a:prstDash val="solid"/>
                    </a:lnL>
                    <a:lnR w="9525">
                      <a:solidFill>
                        <a:srgbClr val="44524B"/>
                      </a:solidFill>
                      <a:prstDash val="solid"/>
                    </a:lnR>
                    <a:lnB w="9525">
                      <a:solidFill>
                        <a:srgbClr val="44524B"/>
                      </a:solidFill>
                      <a:prstDash val="solid"/>
                    </a:lnB>
                    <a:solidFill>
                      <a:srgbClr val="1B2420"/>
                    </a:solidFill>
                  </a:tcPr>
                </a:tc>
                <a:tc>
                  <a:txBody>
                    <a:bodyPr wrap="square" lIns="171450" tIns="114300" rIns="142875" bIns="95250">
                      <a:noAutofit/>
                    </a:bodyPr>
                    <a:lstStyle/>
                    <a:p>
                      <a:r>
                        <a:rPr sz="1950" b="0">
                          <a:solidFill>
                            <a:srgbClr val="E9E0CF"/>
                          </a:solidFill>
                          <a:latin typeface="Barlow Condensed"/>
                          <a:ea typeface="Barlow Condensed"/>
                          <a:cs typeface="Barlow Condensed"/>
                        </a:rPr>
                        <a:t>I separate fitted intervals from assumed shocks.</a:t>
                      </a:r>
                    </a:p>
                  </a:txBody>
                  <a:tcPr marL="91440" marR="91440" marT="45720" marB="45720">
                    <a:lnR w="9525">
                      <a:solidFill>
                        <a:srgbClr val="44524B"/>
                      </a:solidFill>
                      <a:prstDash val="solid"/>
                    </a:lnR>
                    <a:lnB w="9525">
                      <a:solidFill>
                        <a:srgbClr val="44524B"/>
                      </a:solidFill>
                      <a:prstDash val="solid"/>
                    </a:lnB>
                    <a:solidFill>
                      <a:srgbClr val="1B2420"/>
                    </a:solidFill>
                  </a:tcPr>
                </a:tc>
              </a:tr>
            </a:tbl>
          </a:graphicData>
        </a:graphic>
      </p:graphicFrame>
      <p:sp>
        <p:nvSpPr>
          <p:cNvPr id="4" name="">
            <a:extLst xmlns:a="http://schemas.openxmlformats.org/drawingml/2006/main">
              <a:ext uri="{FF2B5EF4-FFF2-40B4-BE49-F238E27FC236}">
                <a16:creationId xmlns:a16="http://schemas.microsoft.com/office/drawing/2014/main" id="{82A53193-7DB9-4AB4-A77A-2569248F22B3}"/>
              </a:ext>
            </a:extLst>
          </p:cNvPr>
          <p:cNvSpPr>
            <a:spLocks xmlns:a="http://schemas.openxmlformats.org/drawingml/2006/main" noGrp="1"/>
          </p:cNvSpPr>
          <p:nvPr/>
        </p:nvSpPr>
        <p:spPr>
          <a:xfrm xmlns:a="http://schemas.openxmlformats.org/drawingml/2006/main">
            <a:off x="533400" y="5753100"/>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30C4A0"/>
                </a:solidFill>
                <a:latin typeface="Barlow Condensed"/>
                <a:ea typeface="Barlow Condensed"/>
                <a:cs typeface="Barlow Condensed"/>
              </a:defRPr>
            </a:defPPr>
          </a:lstStyle>
          <a:p xmlns:a="http://schemas.openxmlformats.org/drawingml/2006/main">
            <a:pPr>
              <a:defRPr sz="2400" b="0">
                <a:solidFill>
                  <a:srgbClr val="30C4A0"/>
                </a:solidFill>
                <a:latin typeface="Barlow Condensed"/>
                <a:ea typeface="Barlow Condensed"/>
                <a:cs typeface="Barlow Condensed"/>
              </a:defRPr>
            </a:pPr>
            <a:r>
              <a:rPr sz="2400" b="0">
                <a:solidFill>
                  <a:srgbClr val="30C4A0"/>
                </a:solidFill>
                <a:latin typeface="Barlow Condensed"/>
                <a:ea typeface="Barlow Condensed"/>
                <a:cs typeface="Barlow Condensed"/>
              </a:rPr>
              <a:t>I keep the October 2019 oil-category adjustment visible.</a:t>
            </a:r>
          </a:p>
          <a:p xmlns:a="http://schemas.openxmlformats.org/drawingml/2006/main">
            <a:pPr>
              <a:defRPr sz="2400" b="0">
                <a:solidFill>
                  <a:srgbClr val="30C4A0"/>
                </a:solidFill>
                <a:latin typeface="Barlow Condensed"/>
                <a:ea typeface="Barlow Condensed"/>
                <a:cs typeface="Barlow Condensed"/>
              </a:defRPr>
            </a:pPr>
            <a:r>
              <a:rPr sz="2400" b="0">
                <a:solidFill>
                  <a:srgbClr val="30C4A0"/>
                </a:solidFill>
                <a:latin typeface="Barlow Condensed"/>
                <a:ea typeface="Barlow Condensed"/>
                <a:cs typeface="Barlow Condensed"/>
              </a:rPr>
              <a:t>I want to understand where my results are uncertain.</a:t>
            </a:r>
          </a:p>
        </p:txBody>
      </p:sp>
    </p:spTree>
    <p:extLst>
      <p:ext uri="{BB962C8B-B14F-4D97-AF65-F5344CB8AC3E}">
        <p14:creationId xmlns:p14="http://schemas.microsoft.com/office/powerpoint/2010/main" val="1633020909"/>
      </p:ext>
    </p:extLst>
  </p:cSld>
</p:sld>
</file>

<file path=ppt/slides/slide19.xml><?xml version="1.0" encoding="utf-8"?>
<p:sld xmlns:p="http://schemas.openxmlformats.org/presentationml/2006/main">
  <p:cSld>
    <p:bg>
      <p:bgPr>
        <a:solidFill xmlns:a="http://schemas.openxmlformats.org/drawingml/2006/main">
          <a:srgbClr val="101514"/>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16980FAE-46DF-488F-A96C-62D3099CB23B}"/>
              </a:ext>
            </a:extLst>
          </p:cNvPr>
          <p:cNvSpPr>
            <a:spLocks xmlns:a="http://schemas.openxmlformats.org/drawingml/2006/main" noGrp="1"/>
          </p:cNvSpPr>
          <p:nvPr/>
        </p:nvSpPr>
        <p:spPr>
          <a:xfrm xmlns:a="http://schemas.openxmlformats.org/drawingml/2006/main">
            <a:off x="533400" y="428625"/>
            <a:ext cx="10953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E9E0CF"/>
                </a:solidFill>
                <a:latin typeface="Roboto Slab"/>
                <a:ea typeface="Roboto Slab"/>
                <a:cs typeface="Roboto Slab"/>
              </a:defRPr>
            </a:defPPr>
          </a:lstStyle>
          <a:p xmlns:a="http://schemas.openxmlformats.org/drawingml/2006/main">
            <a:pPr>
              <a:defRPr sz="3225" b="1">
                <a:solidFill>
                  <a:srgbClr val="E9E0CF"/>
                </a:solidFill>
                <a:latin typeface="Roboto Slab"/>
                <a:ea typeface="Roboto Slab"/>
                <a:cs typeface="Roboto Slab"/>
              </a:defRPr>
            </a:pPr>
            <a:r>
              <a:rPr sz="3225" b="1">
                <a:solidFill>
                  <a:srgbClr val="E9E0CF"/>
                </a:solidFill>
                <a:latin typeface="Roboto Slab"/>
                <a:ea typeface="Roboto Slab"/>
                <a:cs typeface="Roboto Slab"/>
              </a:rPr>
              <a:t>Thank you for</a:t>
            </a:r>
          </a:p>
          <a:p xmlns:a="http://schemas.openxmlformats.org/drawingml/2006/main">
            <a:pPr>
              <a:defRPr sz="3225" b="1">
                <a:solidFill>
                  <a:srgbClr val="E9E0CF"/>
                </a:solidFill>
                <a:latin typeface="Roboto Slab"/>
                <a:ea typeface="Roboto Slab"/>
                <a:cs typeface="Roboto Slab"/>
              </a:defRPr>
            </a:pPr>
            <a:r>
              <a:rPr sz="3225" b="1">
                <a:solidFill>
                  <a:srgbClr val="E9E0CF"/>
                </a:solidFill>
                <a:latin typeface="Roboto Slab"/>
                <a:ea typeface="Roboto Slab"/>
                <a:cs typeface="Roboto Slab"/>
              </a:rPr>
              <a:t>considering my proposal.</a:t>
            </a:r>
          </a:p>
        </p:txBody>
      </p:sp>
      <p:sp>
        <p:nvSpPr>
          <p:cNvPr id="2" name="">
            <a:extLst xmlns:a="http://schemas.openxmlformats.org/drawingml/2006/main">
              <a:ext uri="{FF2B5EF4-FFF2-40B4-BE49-F238E27FC236}">
                <a16:creationId xmlns:a16="http://schemas.microsoft.com/office/drawing/2014/main" id="{B273D90C-6EDE-469F-A36F-6D87FDE77B28}"/>
              </a:ext>
            </a:extLst>
          </p:cNvPr>
          <p:cNvSpPr>
            <a:spLocks xmlns:a="http://schemas.openxmlformats.org/drawingml/2006/main" noGrp="1"/>
          </p:cNvSpPr>
          <p:nvPr/>
        </p:nvSpPr>
        <p:spPr>
          <a:xfrm xmlns:a="http://schemas.openxmlformats.org/drawingml/2006/main">
            <a:off x="11325225" y="6362700"/>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B4B3A5"/>
                </a:solidFill>
                <a:latin typeface="IBM Plex Mono"/>
                <a:ea typeface="IBM Plex Mono"/>
                <a:cs typeface="IBM Plex Mono"/>
              </a:defRPr>
            </a:defPPr>
          </a:lstStyle>
          <a:p xmlns:a="http://schemas.openxmlformats.org/drawingml/2006/main">
            <a:pPr>
              <a:defRPr sz="1275" b="0">
                <a:solidFill>
                  <a:srgbClr val="B4B3A5"/>
                </a:solidFill>
                <a:latin typeface="IBM Plex Mono"/>
                <a:ea typeface="IBM Plex Mono"/>
                <a:cs typeface="IBM Plex Mono"/>
              </a:defRPr>
            </a:pPr>
            <a:r>
              <a:rPr sz="1275" b="0">
                <a:solidFill>
                  <a:srgbClr val="B4B3A5"/>
                </a:solidFill>
                <a:latin typeface="IBM Plex Mono"/>
                <a:ea typeface="IBM Plex Mono"/>
                <a:cs typeface="IBM Plex Mono"/>
              </a:rPr>
              <a:t>19</a:t>
            </a:r>
          </a:p>
        </p:txBody>
      </p:sp>
      <p:sp>
        <p:nvSpPr>
          <p:cNvPr id="3" name="">
            <a:extLst xmlns:a="http://schemas.openxmlformats.org/drawingml/2006/main">
              <a:ext uri="{FF2B5EF4-FFF2-40B4-BE49-F238E27FC236}">
                <a16:creationId xmlns:a16="http://schemas.microsoft.com/office/drawing/2014/main" id="{25A52A2D-C9CB-469C-8F42-64D9154F3F73}"/>
              </a:ext>
            </a:extLst>
          </p:cNvPr>
          <p:cNvSpPr>
            <a:spLocks xmlns:a="http://schemas.openxmlformats.org/drawingml/2006/main" noGrp="1"/>
          </p:cNvSpPr>
          <p:nvPr/>
        </p:nvSpPr>
        <p:spPr>
          <a:xfrm xmlns:a="http://schemas.openxmlformats.org/drawingml/2006/main">
            <a:off x="0" y="0"/>
            <a:ext cx="133350" cy="6858000"/>
          </a:xfrm>
          <a:prstGeom xmlns:a="http://schemas.openxmlformats.org/drawingml/2006/main" prst="rect">
            <a:avLst/>
          </a:prstGeom>
          <a:solidFill xmlns:a="http://schemas.openxmlformats.org/drawingml/2006/main">
            <a:srgbClr val="74263C"/>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B0A7698-B297-4835-B724-1995226429E5}"/>
              </a:ext>
            </a:extLst>
          </p:cNvPr>
          <p:cNvSpPr>
            <a:spLocks xmlns:a="http://schemas.openxmlformats.org/drawingml/2006/main" noGrp="1"/>
          </p:cNvSpPr>
          <p:nvPr/>
        </p:nvSpPr>
        <p:spPr>
          <a:xfrm xmlns:a="http://schemas.openxmlformats.org/drawingml/2006/main">
            <a:off x="533400" y="2343150"/>
            <a:ext cx="11125200"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0">
                <a:solidFill>
                  <a:srgbClr val="E9E0CF"/>
                </a:solidFill>
                <a:latin typeface="Barlow Condensed"/>
                <a:ea typeface="Barlow Condensed"/>
                <a:cs typeface="Barlow Condensed"/>
              </a:defRPr>
            </a:defPPr>
          </a:lstStyle>
          <a:p xmlns:a="http://schemas.openxmlformats.org/drawingml/2006/main">
            <a:pPr>
              <a:defRPr sz="2550" b="0">
                <a:solidFill>
                  <a:srgbClr val="E9E0CF"/>
                </a:solidFill>
                <a:latin typeface="Barlow Condensed"/>
                <a:ea typeface="Barlow Condensed"/>
                <a:cs typeface="Barlow Condensed"/>
              </a:defRPr>
            </a:pPr>
            <a:r>
              <a:rPr sz="2550" b="0">
                <a:solidFill>
                  <a:srgbClr val="E9E0CF"/>
                </a:solidFill>
                <a:latin typeface="Barlow Condensed"/>
                <a:ea typeface="Barlow Condensed"/>
                <a:cs typeface="Barlow Condensed"/>
              </a:rPr>
              <a:t>I would be grateful for your kind consideration and your feedback</a:t>
            </a:r>
          </a:p>
          <a:p xmlns:a="http://schemas.openxmlformats.org/drawingml/2006/main">
            <a:pPr>
              <a:defRPr sz="2550" b="0">
                <a:solidFill>
                  <a:srgbClr val="E9E0CF"/>
                </a:solidFill>
                <a:latin typeface="Barlow Condensed"/>
                <a:ea typeface="Barlow Condensed"/>
                <a:cs typeface="Barlow Condensed"/>
              </a:defRPr>
            </a:pPr>
            <a:r>
              <a:rPr sz="2550" b="0">
                <a:solidFill>
                  <a:srgbClr val="E9E0CF"/>
                </a:solidFill>
                <a:latin typeface="Barlow Condensed"/>
                <a:ea typeface="Barlow Condensed"/>
                <a:cs typeface="Barlow Condensed"/>
              </a:rPr>
              <a:t>on the topic, the research approach and what I should improve next.</a:t>
            </a:r>
          </a:p>
        </p:txBody>
      </p:sp>
      <p:sp>
        <p:nvSpPr>
          <p:cNvPr id="5" name="">
            <a:extLst xmlns:a="http://schemas.openxmlformats.org/drawingml/2006/main">
              <a:ext uri="{FF2B5EF4-FFF2-40B4-BE49-F238E27FC236}">
                <a16:creationId xmlns:a16="http://schemas.microsoft.com/office/drawing/2014/main" id="{7CEAC73F-7783-4BA1-AC2D-080AF8B10317}"/>
              </a:ext>
            </a:extLst>
          </p:cNvPr>
          <p:cNvSpPr>
            <a:spLocks xmlns:a="http://schemas.openxmlformats.org/drawingml/2006/main" noGrp="1"/>
          </p:cNvSpPr>
          <p:nvPr/>
        </p:nvSpPr>
        <p:spPr>
          <a:xfrm xmlns:a="http://schemas.openxmlformats.org/drawingml/2006/main">
            <a:off x="533400" y="3714750"/>
            <a:ext cx="11125200" cy="9525"/>
          </a:xfrm>
          <a:prstGeom xmlns:a="http://schemas.openxmlformats.org/drawingml/2006/main" prst="rect">
            <a:avLst/>
          </a:prstGeom>
          <a:solidFill xmlns:a="http://schemas.openxmlformats.org/drawingml/2006/main">
            <a:srgbClr val="44524B"/>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B8F67DD5-D623-47AB-BEAA-FF4E212CC0DA}"/>
              </a:ext>
            </a:extLst>
          </p:cNvPr>
          <p:cNvSpPr>
            <a:spLocks xmlns:a="http://schemas.openxmlformats.org/drawingml/2006/main" noGrp="1"/>
          </p:cNvSpPr>
          <p:nvPr/>
        </p:nvSpPr>
        <p:spPr>
          <a:xfrm xmlns:a="http://schemas.openxmlformats.org/drawingml/2006/main">
            <a:off x="533400" y="40862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E9E0CF"/>
                </a:solidFill>
                <a:latin typeface="Barlow Condensed"/>
                <a:ea typeface="Barlow Condensed"/>
                <a:cs typeface="Barlow Condensed"/>
              </a:defRPr>
            </a:defPPr>
          </a:lstStyle>
          <a:p xmlns:a="http://schemas.openxmlformats.org/drawingml/2006/main">
            <a:pPr>
              <a:defRPr sz="2400" b="0">
                <a:solidFill>
                  <a:srgbClr val="E9E0CF"/>
                </a:solidFill>
                <a:latin typeface="Barlow Condensed"/>
                <a:ea typeface="Barlow Condensed"/>
                <a:cs typeface="Barlow Condensed"/>
              </a:defRPr>
            </a:pPr>
            <a:r>
              <a:rPr sz="2400" b="0">
                <a:solidFill>
                  <a:srgbClr val="E9E0CF"/>
                </a:solidFill>
                <a:latin typeface="Barlow Condensed"/>
                <a:ea typeface="Barlow Condensed"/>
                <a:cs typeface="Barlow Condensed"/>
              </a:rPr>
              <a:t>I would like to develop this thesis with your guidance.</a:t>
            </a:r>
          </a:p>
          <a:p xmlns:a="http://schemas.openxmlformats.org/drawingml/2006/main">
            <a:pPr>
              <a:defRPr sz="2400" b="0">
                <a:solidFill>
                  <a:srgbClr val="E9E0CF"/>
                </a:solidFill>
                <a:latin typeface="Barlow Condensed"/>
                <a:ea typeface="Barlow Condensed"/>
                <a:cs typeface="Barlow Condensed"/>
              </a:defRPr>
            </a:pPr>
            <a:r>
              <a:rPr sz="2400" b="0">
                <a:solidFill>
                  <a:srgbClr val="E9E0CF"/>
                </a:solidFill>
                <a:latin typeface="Barlow Condensed"/>
                <a:ea typeface="Barlow Condensed"/>
                <a:cs typeface="Barlow Condensed"/>
              </a:rPr>
              <a:t>I am open to refining the question, methods and scope together.</a:t>
            </a:r>
          </a:p>
        </p:txBody>
      </p:sp>
      <p:sp>
        <p:nvSpPr>
          <p:cNvPr id="7" name="">
            <a:extLst xmlns:a="http://schemas.openxmlformats.org/drawingml/2006/main">
              <a:ext uri="{FF2B5EF4-FFF2-40B4-BE49-F238E27FC236}">
                <a16:creationId xmlns:a16="http://schemas.microsoft.com/office/drawing/2014/main" id="{856AB406-66D8-4C28-A2C1-D49A62D1DC8A}"/>
              </a:ext>
            </a:extLst>
          </p:cNvPr>
          <p:cNvSpPr>
            <a:spLocks xmlns:a="http://schemas.openxmlformats.org/drawingml/2006/main" noGrp="1"/>
          </p:cNvSpPr>
          <p:nvPr/>
        </p:nvSpPr>
        <p:spPr>
          <a:xfrm xmlns:a="http://schemas.openxmlformats.org/drawingml/2006/main">
            <a:off x="600075" y="5657850"/>
            <a:ext cx="11125200" cy="457200"/>
          </a:xfrm>
          <a:prstGeom xmlns:a="http://schemas.openxmlformats.org/drawingml/2006/main" prst="rect">
            <a:avLst/>
          </a:prstGeom>
          <a:solidFill xmlns:a="http://schemas.openxmlformats.org/drawingml/2006/main">
            <a:srgbClr val="101312"/>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0971F6A7-507F-42FC-AB23-01BAE0862390}"/>
              </a:ext>
            </a:extLst>
          </p:cNvPr>
          <p:cNvSpPr>
            <a:spLocks xmlns:a="http://schemas.openxmlformats.org/drawingml/2006/main" noGrp="1"/>
          </p:cNvSpPr>
          <p:nvPr/>
        </p:nvSpPr>
        <p:spPr>
          <a:xfrm xmlns:a="http://schemas.openxmlformats.org/drawingml/2006/main">
            <a:off x="533400" y="5591175"/>
            <a:ext cx="11125200" cy="457200"/>
          </a:xfrm>
          <a:prstGeom xmlns:a="http://schemas.openxmlformats.org/drawingml/2006/main" prst="rect">
            <a:avLst/>
          </a:prstGeom>
          <a:solidFill xmlns:a="http://schemas.openxmlformats.org/drawingml/2006/main">
            <a:srgbClr val="74263C"/>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1963FA8F-6F86-415D-9BB2-6624C58605AF}"/>
              </a:ext>
            </a:extLst>
          </p:cNvPr>
          <p:cNvSpPr>
            <a:spLocks xmlns:a="http://schemas.openxmlformats.org/drawingml/2006/main" noGrp="1"/>
          </p:cNvSpPr>
          <p:nvPr/>
        </p:nvSpPr>
        <p:spPr>
          <a:xfrm xmlns:a="http://schemas.openxmlformats.org/drawingml/2006/main">
            <a:off x="676275" y="5657850"/>
            <a:ext cx="10839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E9E0CF"/>
                </a:solidFill>
                <a:latin typeface="Barlow Condensed"/>
                <a:ea typeface="Barlow Condensed"/>
                <a:cs typeface="Barlow Condensed"/>
              </a:defRPr>
            </a:defPPr>
          </a:lstStyle>
          <a:p xmlns:a="http://schemas.openxmlformats.org/drawingml/2006/main">
            <a:pPr>
              <a:defRPr sz="2400" b="1">
                <a:solidFill>
                  <a:srgbClr val="E9E0CF"/>
                </a:solidFill>
                <a:latin typeface="Barlow Condensed"/>
                <a:ea typeface="Barlow Condensed"/>
                <a:cs typeface="Barlow Condensed"/>
              </a:defRPr>
            </a:pPr>
            <a:r>
              <a:rPr sz="2400" b="1">
                <a:solidFill>
                  <a:srgbClr val="E9E0CF"/>
                </a:solidFill>
                <a:latin typeface="Barlow Condensed"/>
                <a:ea typeface="Barlow Condensed"/>
                <a:cs typeface="Barlow Condensed"/>
              </a:rPr>
              <a:t>Could we discuss whether this is a suitable direction?</a:t>
            </a:r>
          </a:p>
        </p:txBody>
      </p:sp>
    </p:spTree>
    <p:extLst>
      <p:ext uri="{BB962C8B-B14F-4D97-AF65-F5344CB8AC3E}">
        <p14:creationId xmlns:p14="http://schemas.microsoft.com/office/powerpoint/2010/main" val="183536761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Nooruldeen Al Sammarraie</dc:creator>
  <lastModifiedBy>Nooruldeen Al Sammarraie</lastModifiedBy>
  <dc:title>Iraq’s Oil Dependence and Economic Outlook</dc:title>
  <dcterms:created xsi:type="dcterms:W3CDTF">2026-10-12T10:46:07.2380000Z</dcterms:created>
  <dcterms:modified xsi:type="dcterms:W3CDTF">2026-10-12T10:46:07.2380000Z</dcterms:modified>
</coreProperties>
</file>

<file path=docProps/custom.xml><?xml version="1.0" encoding="utf-8"?>
<Properties xmlns="http://schemas.openxmlformats.org/officeDocument/2006/custom-properties" xmlns:vt="http://schemas.openxmlformats.org/officeDocument/2006/docPropsVTypes">
  <property fmtid="{D5CDD505-2E9C-101B-9397-08002B2CF9AE}" pid="2" name="EmbeddedFontLicenseNotice">
    <vt:lpwstr>BebasNeue-OFL.txt
Copyright © 2010 by Dharma Type.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OFL-barlowcondensed.txt
Copyright 2017 The Barlow Project Authors (https://github.com/jpt/barlow)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OFL-ibmplexmono.txt
Copyright © 2017 IBM Corp. with Reserved Font Name "Plex"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LICENSE-RobotoSlab.txt
                                 Apache License
                           Version 2.0, January 2004
                        http://www.apache.org/licenses/
   TERMS AND CONDITIONS FOR USE, REPRODUCTION, AND DISTRIBUTION
   1. Definitions.
      "License" shall mean the terms and conditions for use, reproduction,
      and distribution as defined by Sections 1 through 9 of this document.
      "Licensor" shall mean the copyright owner or entity authorized by
      the copyright owner that is granting the License.
      "Legal Entity" shall mean the union of the acting entity and all
      other entities that control, are controlled by, or are under common
      control with that entity. For the purposes of this definition,
      "control" means (i) the power, direct or indirect, to cause the
      direction or management of such entity, whether by contract or
      otherwise, or (ii) ownership of fifty percent (50%) or more of the
      outstanding shares, or (iii) beneficial ownership of such entity.
      "You" (or "Your") shall mean an individual or Legal Entity
      exercising permissions granted by this License.
      "Source" form shall mean the preferred form for making modifications,
      including but not limited to software source code, documentation
      source, and configuration files.
      "Object" form shall mean any form resulting from mechanical
      transformation or translation of a Source form, including but
      not limited to compiled object code, generated documentation,
      and conversions to other media types.
      "Work" shall mean the work of authorship, whether in Source or
      Object form, made available under the License, as indicated by a
      copyright notice that is included in or attached to the work
      (an example is provided in the Appendix below).
      "Derivative Works" shall mean any work, whether in Source or Object
      form, that is based on (or derived from) the Work and for which the
      editorial revisions, annotations, elaborations, or other modifications
      represent, as a whole, an original work of authorship. For the purposes
      of this License, Derivative Works shall not include works that remain
      separable from, or merely link (or bind by name) to the interfaces of,
      the Work and Derivative Works thereof.
      "Contribution" shall mean any work of authorship, including
      the original version of the Work and any modifications or additions
      to that Work or Derivative Works thereof, that is intentionally
      submitted to Licensor for inclusion in the Work by the copyright owner
      or by an individual or Legal Entity authorized to submit on behalf of
      the copyright owner. For the purposes of this definition, "submitted"
      means any form of electronic, verbal, or written communication sent
      to the Licensor or its representatives, including but not limited to
      communication on electronic mailing lists, source code control systems,
      and issue tracking systems that are managed by, or on behalf of, the
      Licensor for the purpose of discussing and improving the Work, but
      excluding communication that is conspicuously marked or otherwise
      designated in writing by the copyright owner as "Not a Contribution."
      "Contributor" shall mean Licensor and any individual or Legal Entity
      on behalf of whom a Contribution has been received by Licensor and
      subsequently incorporated within the Work.
   2. Grant of Copyright License. Subject to the terms and conditions of
      this License, each Contributor hereby grants to You a perpetual,
      worldwide, non-exclusive, no-charge, royalty-free, irrevocable
      copyright license to reproduce, prepare Derivative Works of,
      publicly display, publicly perform, sublicense, and distribute the
      Work and such Derivative Works in Source or Object form.
   3. Grant of Patent License. Subject to the terms and conditions of
      this License, each Contributor hereby grants to You a perpetual,
      worldwide, non-exclusive, no-charge, royalty-free, irrevocable
      (except as stated in this section) patent license to make, have made,
      use, offer to sell, sell, import, and otherwise transfer the Work,
      where such license applies only to those patent claims licensable
      by such Contributor that are necessarily infringed by their
      Contribution(s) alone or by combination of their Contribution(s)
      with the Work to which such Contribution(s) was submitted. If You
      institute patent litigation against any entity (including a
      cross-claim or counterclaim in a lawsuit) alleging that the Work
      or a Contribution incorporated within the Work constitutes direct
      or contributory patent infringement, then any patent licenses
      granted to You under this License for that Work shall terminate
      as of the date such litigation is filed.
   4. Redistribution. You may reproduce and distribute copies of the
      Work or Derivative Works thereof in any medium, with or without
      modifications, and in Source or Object form, provided that You
      meet the following conditions:
      (a) You must give any other recipients of the Work or
          Derivative Works a copy of this License; and
      (b) You must cause any modified files to carry prominent notices
          stating that You changed the files; and
      (c) You must retain, in the Source form of any Derivative Works
          that You distribute, all copyright, patent, trademark, and
          attribution notices from the Source form of the Work,
          excluding those notices that do not pertain to any part of
          the Derivative Works; and
      (d) If the Work includes a "NOTICE" text file as part of its
          distribution, then any Derivative Works that You distribute must
          include a readable copy of the attribution notices contained
          within such NOTICE file, excluding those notices that do not
          pertain to any part of the Derivative Works, in at least one
          of the following places: within a NOTICE text file distributed
          as part of the Derivative Works; within the Source form or
          documentation, if provided along with the Derivative Works; or,
          within a display generated by the Derivative Works, if and
          wherever such third-party notices normally appear. The contents
          of the NOTICE file are for informational purposes only and
          do not modify the License. You may add Your own attribution
          notices within Derivative Works that You distribute, alongside
          or as an addendum to the NOTICE text from the Work, provided
          that such additional attribution notices cannot be construed
          as modifying the License.
      You may add Your own copyright statement to Your modifications and
      may provide additional or different license terms and conditions
      for use, reproduction, or distribution of Your modifications, or
      for any such Derivative Works as a whole, provided Your use,
      reproduction, and distribution of the Work otherwise complies with
      the conditions stated in this License.
   5. Submission of Contributions. Unless You explicitly state otherwise,
      any Contribution intentionally submitted for inclusion in the Work
      by You to the Licensor shall be under the terms and conditions of
      this License, without any additional terms or conditions.
      Notwithstanding the above, nothing herein shall supersede or modify
      the terms of any separate license agreement you may have executed
      with Licensor regarding such Contributions.
   6. Trademarks. This License does not grant permission to use the trade
      names, trademarks, service marks, or product names of the Licensor,
      except as required for reasonable and customary use in describing the
      origin of the Work and reproducing the content of the NOTICE file.
   7. Disclaimer of Warranty. Unless required by applicable law or
      agreed to in writing, Licensor provides the Work (and each
      Contributor provides its Contributions) on an "AS IS" BASIS,
      WITHOUT WARRANTIES OR CONDITIONS OF ANY KIND, either express or
      implied, including, without limitation, any warranties or conditions
      of TITLE, NON-INFRINGEMENT, MERCHANTABILITY, or FITNESS FOR A
      PARTICULAR PURPOSE. You are solely responsible for determining the
      appropriateness of using or redistributing the Work and assume any
      risks associated with Your exercise of permissions under this License.
   8. Limitation of Liability. In no event and under no legal theory,
      whether in tort (including negligence), contract, or otherwise,
      unless required by applicable law (such as deliberate and grossly
      negligent acts) or agreed to in writing, shall any Contributor be
      liable to You for damages, including any direct, indirect, special,
      incidental, or consequential damages of any character arising as a
      result of this License or out of the use or inability to use the
      Work (including but not limited to damages for loss of goodwill,
      work stoppage, computer failure or malfunction, or any and all
      other commercial damages or losses), even if such Contributor
      has been advised of the possibility of such damages.
   9. Accepting Warranty or Additional Liability. While redistributing
      the Work or Derivative Works thereof, You may choose to offer,
      and charge a fee for, acceptance of support, warranty, indemnity,
      or other liability obligations and/or rights consistent with this
      License. However, in accepting such obligations, You may act only
      on Your own behalf and on Your sole responsibility, not on behalf
      of any other Contributor, and only if You agree to indemnify,
      defend, and hold each Contributor harmless for any liability
      incurred by, or claims asserted against, such Contributor by reason
      of your accepting any such warranty or additional liability.
   END OF TERMS AND CONDITIONS
   APPENDIX: How to apply the Apache License to your work.
      To apply the Apache License to your work, attach the following
      boilerplate notice, with the fields enclosed by brackets "[]"
      replaced with your own identifying information. (Don't include
      the brackets!)  The text should be enclosed in the appropriate
      comment syntax for the file format. We also recommend that a
      file or class name and description of purpose be included on the
      same "printed page" as the copyright notice for easier
      identification within third-party archives.
   Copyright [yyyy] [name of copyright owner]
   Licensed under the Apache License, Version 2.0 (the "License");
   you may not use this file except in compliance with the License.
   You may obtain a copy of the License at
       http://www.apache.org/licenses/LICENSE-2.0
   Unless required by applicable law or agreed to in writing, software
   distributed under the License is distributed on an "AS IS" BASIS,
   WITHOUT WARRANTIES OR CONDITIONS OF ANY KIND, either express or implied.
   See the License for the specific language governing permissions and
   limitations under the License.
</vt:lpwstr>
  </property>
</Properties>
</file>