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9"/>
  </p:notesMasterIdLst>
  <p:sldIdLst>
    <p:sldId id="256" r:id="rId2"/>
    <p:sldId id="259" r:id="rId3"/>
    <p:sldId id="260" r:id="rId4"/>
    <p:sldId id="271" r:id="rId5"/>
    <p:sldId id="264" r:id="rId6"/>
    <p:sldId id="306" r:id="rId7"/>
    <p:sldId id="268" r:id="rId8"/>
    <p:sldId id="261" r:id="rId9"/>
    <p:sldId id="307" r:id="rId10"/>
    <p:sldId id="308" r:id="rId11"/>
    <p:sldId id="262" r:id="rId12"/>
    <p:sldId id="280" r:id="rId13"/>
    <p:sldId id="310" r:id="rId14"/>
    <p:sldId id="311" r:id="rId15"/>
    <p:sldId id="312" r:id="rId16"/>
    <p:sldId id="281" r:id="rId17"/>
    <p:sldId id="309" r:id="rId18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0"/>
    </p:embeddedFont>
    <p:embeddedFont>
      <p:font typeface="Bookman Old Style" panose="02050604050505020204" pitchFamily="18" charset="0"/>
      <p:regular r:id="rId21"/>
      <p:bold r:id="rId22"/>
      <p:italic r:id="rId23"/>
      <p:boldItalic r:id="rId24"/>
    </p:embeddedFont>
    <p:embeddedFont>
      <p:font typeface="Bowlby One" panose="020B0604020202020204" charset="0"/>
      <p:regular r:id="rId25"/>
    </p:embeddedFont>
    <p:embeddedFont>
      <p:font typeface="Bowlby One SC" panose="020B0604020202020204" charset="0"/>
      <p:regular r:id="rId26"/>
    </p:embeddedFont>
    <p:embeddedFont>
      <p:font typeface="Cabin Medium" panose="020B0604020202020204" charset="0"/>
      <p:regular r:id="rId27"/>
      <p:bold r:id="rId28"/>
      <p:italic r:id="rId29"/>
      <p:boldItalic r:id="rId30"/>
    </p:embeddedFont>
    <p:embeddedFont>
      <p:font typeface="Nunito Light" pitchFamily="2" charset="0"/>
      <p:regular r:id="rId31"/>
      <p: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1414"/>
    <a:srgbClr val="7A1C1C"/>
    <a:srgbClr val="4B4B4B"/>
    <a:srgbClr val="AEA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CA00FF-7607-46E7-9E27-C22D2F671A40}">
  <a:tblStyle styleId="{B2CA00FF-7607-46E7-9E27-C22D2F671A4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1" d="100"/>
          <a:sy n="131" d="100"/>
        </p:scale>
        <p:origin x="160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e27f2493d5_6_18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e27f2493d5_6_18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161ca7da69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161ca7da69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33f6155f6d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33f6155f6d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dd46dd1d67_2_6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dd46dd1d67_2_6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161ca7da69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161ca7da69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9693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33f6155f6d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133f6155f6d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9256fe6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9256fe6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9256fe6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9256fe6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1900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9256fe6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9256fe6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04915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dd46dd1d67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dd46dd1d67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241808e45f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241808e45f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02973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ed9256fe6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ed9256fe6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4019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dd46dd1d67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dd46dd1d67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9776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dd46dd1d67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dd46dd1d67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0956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5.png"/><Relationship Id="rId4" Type="http://schemas.openxmlformats.org/officeDocument/2006/relationships/image" Target="../media/image20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732775" y="1364606"/>
            <a:ext cx="4834500" cy="181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900"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732775" y="3303094"/>
            <a:ext cx="4834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>
            <a:off x="713225" y="854251"/>
            <a:ext cx="2658900" cy="3435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" name="Google Shape;1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28238" y="84350"/>
            <a:ext cx="5337526" cy="38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 flipH="1">
            <a:off x="-1680600" y="4313874"/>
            <a:ext cx="4151816" cy="120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3973" y="4093400"/>
            <a:ext cx="2967054" cy="164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8567275" y="-541500"/>
            <a:ext cx="929375" cy="2585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rot="10800000"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720000" y="2223850"/>
            <a:ext cx="46377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251300"/>
            <a:ext cx="1324200" cy="103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720000" y="3051823"/>
            <a:ext cx="4637700" cy="43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02898" y="-445225"/>
            <a:ext cx="1610976" cy="196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999" y="-297401"/>
            <a:ext cx="3444352" cy="6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391675" y="4240975"/>
            <a:ext cx="841640" cy="234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6263" y="-910097"/>
            <a:ext cx="2354725" cy="1694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" y="4608574"/>
            <a:ext cx="3444355" cy="6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>
            <a:spLocks noGrp="1"/>
          </p:cNvSpPr>
          <p:nvPr>
            <p:ph type="pic" idx="3"/>
          </p:nvPr>
        </p:nvSpPr>
        <p:spPr>
          <a:xfrm>
            <a:off x="5475725" y="854251"/>
            <a:ext cx="2658900" cy="3435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7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ubTitle" idx="1"/>
          </p:nvPr>
        </p:nvSpPr>
        <p:spPr>
          <a:xfrm>
            <a:off x="716624" y="1568200"/>
            <a:ext cx="5051400" cy="28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unito Light"/>
              <a:buChar char="●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>
            <a:spLocks noGrp="1"/>
          </p:cNvSpPr>
          <p:nvPr>
            <p:ph type="pic" idx="2"/>
          </p:nvPr>
        </p:nvSpPr>
        <p:spPr>
          <a:xfrm>
            <a:off x="6153374" y="1256200"/>
            <a:ext cx="2274000" cy="3188700"/>
          </a:xfrm>
          <a:prstGeom prst="rect">
            <a:avLst/>
          </a:prstGeom>
          <a:noFill/>
          <a:ln>
            <a:noFill/>
          </a:ln>
        </p:spPr>
      </p:sp>
      <p:pic>
        <p:nvPicPr>
          <p:cNvPr id="58" name="Google Shape;5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99999">
            <a:off x="8415200" y="-1583250"/>
            <a:ext cx="2810780" cy="318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1065699" y="4144025"/>
            <a:ext cx="2653199" cy="147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56463" flipH="1">
            <a:off x="3907503" y="4723427"/>
            <a:ext cx="5793546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5400000" flipH="1">
            <a:off x="7076412" y="2954129"/>
            <a:ext cx="4080349" cy="103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>
            <a:spLocks noGrp="1"/>
          </p:cNvSpPr>
          <p:nvPr>
            <p:ph type="title"/>
          </p:nvPr>
        </p:nvSpPr>
        <p:spPr>
          <a:xfrm>
            <a:off x="720000" y="1413525"/>
            <a:ext cx="4294800" cy="209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ubTitle" idx="1"/>
          </p:nvPr>
        </p:nvSpPr>
        <p:spPr>
          <a:xfrm>
            <a:off x="720000" y="3508800"/>
            <a:ext cx="4294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5" name="Google Shape;7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00224" y="-532300"/>
            <a:ext cx="2703449" cy="194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049149" y="4375020"/>
            <a:ext cx="3798976" cy="121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14400" y="1766950"/>
            <a:ext cx="1475100" cy="410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5300" y="-371326"/>
            <a:ext cx="3094925" cy="910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1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rot="10800000"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951" y="3716926"/>
            <a:ext cx="4361901" cy="12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5354425" y="4421937"/>
            <a:ext cx="2783825" cy="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1">
            <a:off x="7476747" y="-926500"/>
            <a:ext cx="301472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1"/>
          <p:cNvSpPr txBox="1">
            <a:spLocks noGrp="1"/>
          </p:cNvSpPr>
          <p:nvPr>
            <p:ph type="title" hasCustomPrompt="1"/>
          </p:nvPr>
        </p:nvSpPr>
        <p:spPr>
          <a:xfrm>
            <a:off x="3459825" y="1845500"/>
            <a:ext cx="4971300" cy="11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4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8" name="Google Shape;88;p11"/>
          <p:cNvSpPr txBox="1">
            <a:spLocks noGrp="1"/>
          </p:cNvSpPr>
          <p:nvPr>
            <p:ph type="subTitle" idx="1"/>
          </p:nvPr>
        </p:nvSpPr>
        <p:spPr>
          <a:xfrm>
            <a:off x="3459875" y="2800900"/>
            <a:ext cx="49713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11"/>
          <p:cNvSpPr>
            <a:spLocks noGrp="1"/>
          </p:cNvSpPr>
          <p:nvPr>
            <p:ph type="pic" idx="2"/>
          </p:nvPr>
        </p:nvSpPr>
        <p:spPr>
          <a:xfrm>
            <a:off x="713225" y="539500"/>
            <a:ext cx="2669400" cy="4069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4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flipH="1"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6224" y="2827000"/>
            <a:ext cx="2227125" cy="2722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7730987" y="2737287"/>
            <a:ext cx="2873700" cy="159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803990" y="4802273"/>
            <a:ext cx="7371447" cy="53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400" y="-392228"/>
            <a:ext cx="2891149" cy="850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734000" y="-392218"/>
            <a:ext cx="3128274" cy="100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4"/>
          <p:cNvSpPr txBox="1">
            <a:spLocks noGrp="1"/>
          </p:cNvSpPr>
          <p:nvPr>
            <p:ph type="title"/>
          </p:nvPr>
        </p:nvSpPr>
        <p:spPr>
          <a:xfrm>
            <a:off x="713400" y="4076675"/>
            <a:ext cx="7717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subTitle" idx="1"/>
          </p:nvPr>
        </p:nvSpPr>
        <p:spPr>
          <a:xfrm>
            <a:off x="713400" y="2445125"/>
            <a:ext cx="7717500" cy="17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4" name="Google Shape;124;p14"/>
          <p:cNvSpPr>
            <a:spLocks noGrp="1"/>
          </p:cNvSpPr>
          <p:nvPr>
            <p:ph type="pic" idx="2"/>
          </p:nvPr>
        </p:nvSpPr>
        <p:spPr>
          <a:xfrm>
            <a:off x="713325" y="539500"/>
            <a:ext cx="7717500" cy="1558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rot="10800000"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63632" y="190650"/>
            <a:ext cx="740775" cy="217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7304638" y="2930275"/>
            <a:ext cx="3332326" cy="84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27350" y="740650"/>
            <a:ext cx="1108226" cy="135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700000">
            <a:off x="-812576" y="-732250"/>
            <a:ext cx="2234775" cy="19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85149" y="4411695"/>
            <a:ext cx="3126926" cy="90788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>
            <a:spLocks noGrp="1"/>
          </p:cNvSpPr>
          <p:nvPr>
            <p:ph type="title"/>
          </p:nvPr>
        </p:nvSpPr>
        <p:spPr>
          <a:xfrm>
            <a:off x="941999" y="996450"/>
            <a:ext cx="3951600" cy="22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subTitle" idx="1"/>
          </p:nvPr>
        </p:nvSpPr>
        <p:spPr>
          <a:xfrm>
            <a:off x="941999" y="3147118"/>
            <a:ext cx="3951600" cy="9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>
            <a:spLocks noGrp="1"/>
          </p:cNvSpPr>
          <p:nvPr>
            <p:ph type="pic" idx="2"/>
          </p:nvPr>
        </p:nvSpPr>
        <p:spPr>
          <a:xfrm>
            <a:off x="5291986" y="533849"/>
            <a:ext cx="2910000" cy="407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9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9"/>
          <p:cNvSpPr txBox="1">
            <a:spLocks noGrp="1"/>
          </p:cNvSpPr>
          <p:nvPr>
            <p:ph type="subTitle" idx="1"/>
          </p:nvPr>
        </p:nvSpPr>
        <p:spPr>
          <a:xfrm>
            <a:off x="915300" y="1244550"/>
            <a:ext cx="7313400" cy="31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3" name="Google Shape;163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pic>
        <p:nvPicPr>
          <p:cNvPr id="164" name="Google Shape;16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-1518475" y="1137350"/>
            <a:ext cx="3205376" cy="93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17073">
            <a:off x="6299100" y="3920425"/>
            <a:ext cx="3905077" cy="216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8100000">
            <a:off x="-752947" y="-778921"/>
            <a:ext cx="2014140" cy="14496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1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1"/>
          <p:cNvSpPr txBox="1">
            <a:spLocks noGrp="1"/>
          </p:cNvSpPr>
          <p:nvPr>
            <p:ph type="subTitle" idx="1"/>
          </p:nvPr>
        </p:nvSpPr>
        <p:spPr>
          <a:xfrm>
            <a:off x="941825" y="2481250"/>
            <a:ext cx="2399700" cy="6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subTitle" idx="2"/>
          </p:nvPr>
        </p:nvSpPr>
        <p:spPr>
          <a:xfrm>
            <a:off x="3372150" y="3449100"/>
            <a:ext cx="2399700" cy="6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1"/>
          <p:cNvSpPr txBox="1">
            <a:spLocks noGrp="1"/>
          </p:cNvSpPr>
          <p:nvPr>
            <p:ph type="subTitle" idx="3"/>
          </p:nvPr>
        </p:nvSpPr>
        <p:spPr>
          <a:xfrm>
            <a:off x="5802475" y="2481250"/>
            <a:ext cx="2399700" cy="65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1"/>
          <p:cNvSpPr txBox="1">
            <a:spLocks noGrp="1"/>
          </p:cNvSpPr>
          <p:nvPr>
            <p:ph type="subTitle" idx="4"/>
          </p:nvPr>
        </p:nvSpPr>
        <p:spPr>
          <a:xfrm>
            <a:off x="941825" y="2129075"/>
            <a:ext cx="2399700" cy="48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4" name="Google Shape;184;p21"/>
          <p:cNvSpPr txBox="1">
            <a:spLocks noGrp="1"/>
          </p:cNvSpPr>
          <p:nvPr>
            <p:ph type="subTitle" idx="5"/>
          </p:nvPr>
        </p:nvSpPr>
        <p:spPr>
          <a:xfrm>
            <a:off x="3372150" y="3096925"/>
            <a:ext cx="2399700" cy="48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85" name="Google Shape;185;p21"/>
          <p:cNvSpPr txBox="1">
            <a:spLocks noGrp="1"/>
          </p:cNvSpPr>
          <p:nvPr>
            <p:ph type="subTitle" idx="6"/>
          </p:nvPr>
        </p:nvSpPr>
        <p:spPr>
          <a:xfrm>
            <a:off x="5802475" y="2129075"/>
            <a:ext cx="2399700" cy="48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186" name="Google Shape;1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6988">
            <a:off x="5419601" y="3754056"/>
            <a:ext cx="4646550" cy="258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08522" y="3533925"/>
            <a:ext cx="984450" cy="27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-284975" y="2568875"/>
            <a:ext cx="919400" cy="25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79225" y="-620176"/>
            <a:ext cx="3619501" cy="106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2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2"/>
          <p:cNvSpPr txBox="1">
            <a:spLocks noGrp="1"/>
          </p:cNvSpPr>
          <p:nvPr>
            <p:ph type="subTitle" idx="1"/>
          </p:nvPr>
        </p:nvSpPr>
        <p:spPr>
          <a:xfrm>
            <a:off x="720025" y="1387386"/>
            <a:ext cx="5114700" cy="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2"/>
          <p:cNvSpPr txBox="1">
            <a:spLocks noGrp="1"/>
          </p:cNvSpPr>
          <p:nvPr>
            <p:ph type="subTitle" idx="2"/>
          </p:nvPr>
        </p:nvSpPr>
        <p:spPr>
          <a:xfrm>
            <a:off x="720025" y="2583231"/>
            <a:ext cx="5114700" cy="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2"/>
          <p:cNvSpPr txBox="1">
            <a:spLocks noGrp="1"/>
          </p:cNvSpPr>
          <p:nvPr>
            <p:ph type="subTitle" idx="3"/>
          </p:nvPr>
        </p:nvSpPr>
        <p:spPr>
          <a:xfrm>
            <a:off x="720025" y="3779075"/>
            <a:ext cx="5114700" cy="8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2"/>
          <p:cNvSpPr txBox="1">
            <a:spLocks noGrp="1"/>
          </p:cNvSpPr>
          <p:nvPr>
            <p:ph type="subTitle" idx="4"/>
          </p:nvPr>
        </p:nvSpPr>
        <p:spPr>
          <a:xfrm>
            <a:off x="720025" y="1017713"/>
            <a:ext cx="5114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7" name="Google Shape;197;p22"/>
          <p:cNvSpPr txBox="1">
            <a:spLocks noGrp="1"/>
          </p:cNvSpPr>
          <p:nvPr>
            <p:ph type="subTitle" idx="5"/>
          </p:nvPr>
        </p:nvSpPr>
        <p:spPr>
          <a:xfrm>
            <a:off x="720025" y="2209244"/>
            <a:ext cx="51147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" name="Google Shape;198;p22"/>
          <p:cNvSpPr txBox="1">
            <a:spLocks noGrp="1"/>
          </p:cNvSpPr>
          <p:nvPr>
            <p:ph type="subTitle" idx="6"/>
          </p:nvPr>
        </p:nvSpPr>
        <p:spPr>
          <a:xfrm>
            <a:off x="720025" y="3398076"/>
            <a:ext cx="51147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199" name="Google Shape;1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5755380" y="3272427"/>
            <a:ext cx="4650994" cy="3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9080" y="-195901"/>
            <a:ext cx="2713121" cy="79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954431">
            <a:off x="8129565" y="-695975"/>
            <a:ext cx="1610976" cy="196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74475" y="1370502"/>
            <a:ext cx="769525" cy="21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3030" y="4608574"/>
            <a:ext cx="3315020" cy="97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85418" y="3728907"/>
            <a:ext cx="2547157" cy="14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6_1_1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3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flipH="1">
            <a:off x="7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3"/>
          <p:cNvSpPr txBox="1">
            <a:spLocks noGrp="1"/>
          </p:cNvSpPr>
          <p:nvPr>
            <p:ph type="subTitle" idx="1"/>
          </p:nvPr>
        </p:nvSpPr>
        <p:spPr>
          <a:xfrm>
            <a:off x="4536620" y="1344150"/>
            <a:ext cx="31881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subTitle" idx="2"/>
          </p:nvPr>
        </p:nvSpPr>
        <p:spPr>
          <a:xfrm>
            <a:off x="4536620" y="2451425"/>
            <a:ext cx="31881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subTitle" idx="3"/>
          </p:nvPr>
        </p:nvSpPr>
        <p:spPr>
          <a:xfrm>
            <a:off x="4536620" y="3558700"/>
            <a:ext cx="3188100" cy="66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subTitle" idx="4"/>
          </p:nvPr>
        </p:nvSpPr>
        <p:spPr>
          <a:xfrm>
            <a:off x="1923625" y="1345800"/>
            <a:ext cx="25284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ubTitle" idx="5"/>
          </p:nvPr>
        </p:nvSpPr>
        <p:spPr>
          <a:xfrm>
            <a:off x="1923625" y="2453075"/>
            <a:ext cx="25284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subTitle" idx="6"/>
          </p:nvPr>
        </p:nvSpPr>
        <p:spPr>
          <a:xfrm>
            <a:off x="1923625" y="3560350"/>
            <a:ext cx="2528400" cy="6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1800"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600"/>
              <a:buFont typeface="Bebas Neue"/>
              <a:buNone/>
              <a:defRPr sz="26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pic>
        <p:nvPicPr>
          <p:cNvPr id="214" name="Google Shape;2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210733">
            <a:off x="7695280" y="3666372"/>
            <a:ext cx="2488070" cy="1381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68981">
            <a:off x="6359171" y="4182312"/>
            <a:ext cx="3094861" cy="1717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 flipH="1">
            <a:off x="-1497625" y="3440302"/>
            <a:ext cx="3094951" cy="89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7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29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764118" y="4772111"/>
            <a:ext cx="3437100" cy="6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6134491" y="4196550"/>
            <a:ext cx="3481452" cy="10108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7077945" y="82451"/>
            <a:ext cx="3105974" cy="91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569716">
            <a:off x="-961970" y="-309914"/>
            <a:ext cx="2531790" cy="1404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0"/>
          <p:cNvPicPr preferRelativeResize="0"/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387286">
            <a:off x="8079271" y="-1064829"/>
            <a:ext cx="2123482" cy="2596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33391" y="2031625"/>
            <a:ext cx="1146613" cy="320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239660">
            <a:off x="-1921526" y="661664"/>
            <a:ext cx="3462177" cy="192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2850" y="4196525"/>
            <a:ext cx="4196701" cy="123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●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○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■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●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○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■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●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 Medium"/>
              <a:buChar char="○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bin Medium"/>
              <a:buChar char="■"/>
              <a:defRPr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5" r:id="rId4"/>
    <p:sldLayoutId id="2147483657" r:id="rId5"/>
    <p:sldLayoutId id="2147483658" r:id="rId6"/>
    <p:sldLayoutId id="2147483660" r:id="rId7"/>
    <p:sldLayoutId id="2147483663" r:id="rId8"/>
    <p:sldLayoutId id="2147483665" r:id="rId9"/>
    <p:sldLayoutId id="2147483667" r:id="rId10"/>
    <p:sldLayoutId id="2147483668" r:id="rId11"/>
    <p:sldLayoutId id="2147483669" r:id="rId12"/>
    <p:sldLayoutId id="2147483675" r:id="rId13"/>
    <p:sldLayoutId id="2147483676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2.png"/><Relationship Id="rId4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hyperlink" Target="https://www.flickr.com/photos/70326027@N05/639483919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g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5823" t="18547" r="35812" b="26480"/>
          <a:stretch/>
        </p:blipFill>
        <p:spPr>
          <a:xfrm>
            <a:off x="366013" y="744489"/>
            <a:ext cx="2658898" cy="3654522"/>
          </a:xfrm>
          <a:prstGeom prst="rect">
            <a:avLst/>
          </a:prstGeom>
        </p:spPr>
      </p:pic>
      <p:sp>
        <p:nvSpPr>
          <p:cNvPr id="311" name="Google Shape;311;p34"/>
          <p:cNvSpPr txBox="1">
            <a:spLocks noGrp="1"/>
          </p:cNvSpPr>
          <p:nvPr>
            <p:ph type="ctrTitle"/>
          </p:nvPr>
        </p:nvSpPr>
        <p:spPr>
          <a:xfrm>
            <a:off x="3024911" y="807988"/>
            <a:ext cx="5211039" cy="21701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spc="300" dirty="0">
                <a:solidFill>
                  <a:schemeClr val="lt2"/>
                </a:solidFill>
              </a:rPr>
              <a:t>SHIFTING  </a:t>
            </a:r>
            <a:r>
              <a:rPr lang="en-US" sz="4800" spc="300" dirty="0">
                <a:solidFill>
                  <a:schemeClr val="tx2"/>
                </a:solidFill>
              </a:rPr>
              <a:t>shadows: </a:t>
            </a:r>
            <a:br>
              <a:rPr lang="en-US" sz="4800" dirty="0">
                <a:solidFill>
                  <a:schemeClr val="tx2"/>
                </a:solidFill>
              </a:rPr>
            </a:br>
            <a:r>
              <a:rPr lang="en-US" sz="2000" dirty="0"/>
              <a:t>THE INTERPLAY OF CORRUPTION, PROTESTS AND EMIGRATION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313" name="Google Shape;31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47141" y="2236639"/>
            <a:ext cx="3172052" cy="5851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A50339-9886-99BB-917B-00287D2F9FEE}"/>
              </a:ext>
            </a:extLst>
          </p:cNvPr>
          <p:cNvSpPr txBox="1"/>
          <p:nvPr/>
        </p:nvSpPr>
        <p:spPr>
          <a:xfrm>
            <a:off x="3024911" y="3444904"/>
            <a:ext cx="4513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A study by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Al Sammarraie Nooruldeen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Litescu David Adrian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Gagiu Casandra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9440" y="-6238"/>
            <a:ext cx="2623300" cy="5162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B881B58-F870-029B-BD2C-D822D27B532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215884" y="284037"/>
            <a:ext cx="4637700" cy="1038000"/>
          </a:xfrm>
        </p:spPr>
        <p:txBody>
          <a:bodyPr/>
          <a:lstStyle/>
          <a:p>
            <a:r>
              <a:rPr lang="en-US" sz="4000" dirty="0">
                <a:solidFill>
                  <a:srgbClr val="7A1C1C"/>
                </a:solidFill>
              </a:rPr>
              <a:t>Introduction</a:t>
            </a:r>
          </a:p>
        </p:txBody>
      </p:sp>
      <p:pic>
        <p:nvPicPr>
          <p:cNvPr id="403" name="Graphic 402">
            <a:extLst>
              <a:ext uri="{FF2B5EF4-FFF2-40B4-BE49-F238E27FC236}">
                <a16:creationId xmlns:a16="http://schemas.microsoft.com/office/drawing/2014/main" id="{351B225F-5830-934E-9C6E-2CE86D07B0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8280" y="1085361"/>
            <a:ext cx="5125720" cy="3178472"/>
          </a:xfrm>
          <a:prstGeom prst="rect">
            <a:avLst/>
          </a:prstGeom>
        </p:spPr>
      </p:pic>
      <p:sp>
        <p:nvSpPr>
          <p:cNvPr id="406" name="TextBox 405">
            <a:extLst>
              <a:ext uri="{FF2B5EF4-FFF2-40B4-BE49-F238E27FC236}">
                <a16:creationId xmlns:a16="http://schemas.microsoft.com/office/drawing/2014/main" id="{0ACF764B-447B-6636-A3DE-765BBD0DABFC}"/>
              </a:ext>
            </a:extLst>
          </p:cNvPr>
          <p:cNvSpPr txBox="1"/>
          <p:nvPr/>
        </p:nvSpPr>
        <p:spPr>
          <a:xfrm>
            <a:off x="474964" y="1606264"/>
            <a:ext cx="37109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This is a study that dives deep into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Corruption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and how it leads to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Protests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which might end up in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Emigration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10" name="Title 4">
            <a:extLst>
              <a:ext uri="{FF2B5EF4-FFF2-40B4-BE49-F238E27FC236}">
                <a16:creationId xmlns:a16="http://schemas.microsoft.com/office/drawing/2014/main" id="{18FA23C1-F598-CA40-7147-B8867C543093}"/>
              </a:ext>
            </a:extLst>
          </p:cNvPr>
          <p:cNvSpPr txBox="1">
            <a:spLocks/>
          </p:cNvSpPr>
          <p:nvPr/>
        </p:nvSpPr>
        <p:spPr>
          <a:xfrm>
            <a:off x="474964" y="1085360"/>
            <a:ext cx="4572000" cy="57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0" i="0" u="none" strike="noStrike" cap="none">
                <a:solidFill>
                  <a:schemeClr val="lt2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400" dirty="0">
                <a:solidFill>
                  <a:srgbClr val="4B4B4B"/>
                </a:solidFill>
              </a:rPr>
              <a:t>The</a:t>
            </a:r>
            <a:r>
              <a:rPr lang="en-US" sz="2400" dirty="0">
                <a:solidFill>
                  <a:schemeClr val="tx1"/>
                </a:solidFill>
              </a:rPr>
              <a:t> Study</a:t>
            </a:r>
          </a:p>
        </p:txBody>
      </p:sp>
      <p:sp>
        <p:nvSpPr>
          <p:cNvPr id="411" name="Title 4">
            <a:extLst>
              <a:ext uri="{FF2B5EF4-FFF2-40B4-BE49-F238E27FC236}">
                <a16:creationId xmlns:a16="http://schemas.microsoft.com/office/drawing/2014/main" id="{391F2C20-1777-7351-3239-722F6D5F9CA8}"/>
              </a:ext>
            </a:extLst>
          </p:cNvPr>
          <p:cNvSpPr txBox="1">
            <a:spLocks/>
          </p:cNvSpPr>
          <p:nvPr/>
        </p:nvSpPr>
        <p:spPr>
          <a:xfrm>
            <a:off x="474964" y="2290051"/>
            <a:ext cx="4572000" cy="57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0" i="0" u="none" strike="noStrike" cap="none">
                <a:solidFill>
                  <a:schemeClr val="lt2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400" dirty="0">
                <a:solidFill>
                  <a:srgbClr val="4B4B4B"/>
                </a:solidFill>
              </a:rPr>
              <a:t>The</a:t>
            </a:r>
            <a:r>
              <a:rPr lang="en-US" sz="2400" dirty="0">
                <a:solidFill>
                  <a:schemeClr val="tx1"/>
                </a:solidFill>
              </a:rPr>
              <a:t> Significance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8BF6146F-1A84-8B8D-F475-57D63F10B9E1}"/>
              </a:ext>
            </a:extLst>
          </p:cNvPr>
          <p:cNvSpPr txBox="1"/>
          <p:nvPr/>
        </p:nvSpPr>
        <p:spPr>
          <a:xfrm>
            <a:off x="474964" y="2810954"/>
            <a:ext cx="37109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It’s important for us to understand the process in which people try to resolve larger issues in their society such as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political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issues within the whole country in which they reside, this study dives into the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2 most 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frequent choices when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unsatisfied</a:t>
            </a:r>
            <a:r>
              <a:rPr lang="en-US" dirty="0"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 with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  <a:ea typeface="Calibri" panose="020F0502020204030204" pitchFamily="34" charset="0"/>
                <a:cs typeface="Calibri" panose="020F0502020204030204" pitchFamily="34" charset="0"/>
              </a:rPr>
              <a:t>the government </a:t>
            </a:r>
          </a:p>
        </p:txBody>
      </p:sp>
      <p:sp>
        <p:nvSpPr>
          <p:cNvPr id="413" name="Title 4">
            <a:extLst>
              <a:ext uri="{FF2B5EF4-FFF2-40B4-BE49-F238E27FC236}">
                <a16:creationId xmlns:a16="http://schemas.microsoft.com/office/drawing/2014/main" id="{64ACB2C1-86FF-F61C-102B-4855E91E63A0}"/>
              </a:ext>
            </a:extLst>
          </p:cNvPr>
          <p:cNvSpPr txBox="1">
            <a:spLocks/>
          </p:cNvSpPr>
          <p:nvPr/>
        </p:nvSpPr>
        <p:spPr>
          <a:xfrm>
            <a:off x="4572000" y="4058140"/>
            <a:ext cx="3218180" cy="719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0" i="0" u="none" strike="noStrike" cap="none">
                <a:solidFill>
                  <a:schemeClr val="lt2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800" dirty="0">
                <a:solidFill>
                  <a:srgbClr val="4B4B4B"/>
                </a:solidFill>
              </a:rPr>
              <a:t>The</a:t>
            </a:r>
            <a:r>
              <a:rPr lang="en-US" sz="2800" dirty="0">
                <a:solidFill>
                  <a:srgbClr val="7A1C1C"/>
                </a:solidFill>
              </a:rPr>
              <a:t> Sample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8"/>
          <p:cNvSpPr txBox="1">
            <a:spLocks noGrp="1"/>
          </p:cNvSpPr>
          <p:nvPr>
            <p:ph type="title"/>
          </p:nvPr>
        </p:nvSpPr>
        <p:spPr>
          <a:xfrm>
            <a:off x="720000" y="4809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Understanding </a:t>
            </a:r>
            <a:r>
              <a:rPr lang="en" dirty="0">
                <a:solidFill>
                  <a:srgbClr val="4B4B4B"/>
                </a:solidFill>
              </a:rPr>
              <a:t>the</a:t>
            </a:r>
            <a:r>
              <a:rPr lang="en" dirty="0"/>
              <a:t> </a:t>
            </a:r>
            <a:r>
              <a:rPr lang="en" dirty="0">
                <a:solidFill>
                  <a:srgbClr val="7A1C1C"/>
                </a:solidFill>
              </a:rPr>
              <a:t>variables</a:t>
            </a:r>
            <a:r>
              <a:rPr lang="en" dirty="0"/>
              <a:t> 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360" name="Google Shape;360;p38"/>
          <p:cNvSpPr txBox="1">
            <a:spLocks noGrp="1"/>
          </p:cNvSpPr>
          <p:nvPr>
            <p:ph type="subTitle" idx="1"/>
          </p:nvPr>
        </p:nvSpPr>
        <p:spPr>
          <a:xfrm>
            <a:off x="238939" y="1228791"/>
            <a:ext cx="5640211" cy="1052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ookman Old Style" panose="02050604050505020204" pitchFamily="18" charset="0"/>
              </a:rPr>
              <a:t>It is when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figures of authority </a:t>
            </a:r>
            <a:r>
              <a:rPr lang="en" dirty="0">
                <a:latin typeface="Bookman Old Style" panose="02050604050505020204" pitchFamily="18" charset="0"/>
              </a:rPr>
              <a:t>in the system such as the government are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misus</a:t>
            </a:r>
            <a:r>
              <a:rPr lang="ro-RO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ing</a:t>
            </a:r>
            <a:r>
              <a:rPr lang="en" dirty="0">
                <a:latin typeface="Bookman Old Style" panose="02050604050505020204" pitchFamily="18" charset="0"/>
              </a:rPr>
              <a:t> their powers </a:t>
            </a:r>
            <a:r>
              <a:rPr lang="ro-RO" dirty="0">
                <a:latin typeface="Bookman Old Style" panose="02050604050505020204" pitchFamily="18" charset="0"/>
              </a:rPr>
              <a:t>with</a:t>
            </a:r>
            <a:r>
              <a:rPr lang="en" dirty="0">
                <a:latin typeface="Bookman Old Style" panose="02050604050505020204" pitchFamily="18" charset="0"/>
              </a:rPr>
              <a:t>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ill intentions</a:t>
            </a:r>
            <a:r>
              <a:rPr lang="en" dirty="0">
                <a:latin typeface="Bookman Old Style" panose="02050604050505020204" pitchFamily="18" charset="0"/>
              </a:rPr>
              <a:t> such as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thievery</a:t>
            </a:r>
            <a:r>
              <a:rPr lang="ro-RO" b="1" dirty="0">
                <a:solidFill>
                  <a:srgbClr val="4B4B4B"/>
                </a:solidFill>
                <a:latin typeface="Bookman Old Style" panose="02050604050505020204" pitchFamily="18" charset="0"/>
              </a:rPr>
              <a:t>,</a:t>
            </a:r>
            <a:r>
              <a:rPr lang="en" dirty="0">
                <a:latin typeface="Bookman Old Style" panose="02050604050505020204" pitchFamily="18" charset="0"/>
              </a:rPr>
              <a:t> </a:t>
            </a:r>
            <a:r>
              <a:rPr lang="ro-RO" dirty="0">
                <a:latin typeface="Bookman Old Style" panose="02050604050505020204" pitchFamily="18" charset="0"/>
              </a:rPr>
              <a:t>w</a:t>
            </a:r>
            <a:r>
              <a:rPr lang="en" dirty="0">
                <a:latin typeface="Bookman Old Style" panose="02050604050505020204" pitchFamily="18" charset="0"/>
              </a:rPr>
              <a:t>hich leads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displeasured citizens</a:t>
            </a:r>
            <a:r>
              <a:rPr lang="en" dirty="0">
                <a:latin typeface="Bookman Old Style" panose="02050604050505020204" pitchFamily="18" charset="0"/>
              </a:rPr>
              <a:t> who will start </a:t>
            </a:r>
            <a:endParaRPr dirty="0">
              <a:latin typeface="Bookman Old Style" panose="02050604050505020204" pitchFamily="18" charset="0"/>
            </a:endParaRPr>
          </a:p>
        </p:txBody>
      </p:sp>
      <p:sp>
        <p:nvSpPr>
          <p:cNvPr id="361" name="Google Shape;361;p38"/>
          <p:cNvSpPr txBox="1">
            <a:spLocks noGrp="1"/>
          </p:cNvSpPr>
          <p:nvPr>
            <p:ph type="subTitle" idx="2"/>
          </p:nvPr>
        </p:nvSpPr>
        <p:spPr>
          <a:xfrm>
            <a:off x="250350" y="2456117"/>
            <a:ext cx="5628175" cy="10521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Bookman Old Style" panose="02050604050505020204" pitchFamily="18" charset="0"/>
              </a:rPr>
              <a:t>After being 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frustrated</a:t>
            </a:r>
            <a:r>
              <a:rPr lang="en-US" dirty="0">
                <a:latin typeface="Bookman Old Style" panose="02050604050505020204" pitchFamily="18" charset="0"/>
              </a:rPr>
              <a:t> with a 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corrupted system</a:t>
            </a:r>
            <a:r>
              <a:rPr lang="ro-RO" b="1" dirty="0">
                <a:solidFill>
                  <a:srgbClr val="4B4B4B"/>
                </a:solidFill>
                <a:latin typeface="Bookman Old Style" panose="02050604050505020204" pitchFamily="18" charset="0"/>
              </a:rPr>
              <a:t>,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>
                <a:latin typeface="Bookman Old Style" panose="02050604050505020204" pitchFamily="18" charset="0"/>
              </a:rPr>
              <a:t>the people will start 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protesting</a:t>
            </a:r>
            <a:r>
              <a:rPr lang="en-US" dirty="0">
                <a:latin typeface="Bookman Old Style" panose="02050604050505020204" pitchFamily="18" charset="0"/>
              </a:rPr>
              <a:t> using their power 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their voice</a:t>
            </a:r>
            <a:r>
              <a:rPr lang="en-US" dirty="0">
                <a:latin typeface="Bookman Old Style" panose="02050604050505020204" pitchFamily="18" charset="0"/>
              </a:rPr>
              <a:t>, but since protests sometimes go </a:t>
            </a:r>
            <a:r>
              <a:rPr lang="en-US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under the radar </a:t>
            </a:r>
            <a:r>
              <a:rPr lang="en-US" dirty="0">
                <a:latin typeface="Bookman Old Style" panose="02050604050505020204" pitchFamily="18" charset="0"/>
              </a:rPr>
              <a:t>and their failure </a:t>
            </a:r>
            <a:r>
              <a:rPr lang="ro-RO" dirty="0">
                <a:latin typeface="Bookman Old Style" panose="02050604050505020204" pitchFamily="18" charset="0"/>
              </a:rPr>
              <a:t>sometimes leads to</a:t>
            </a:r>
            <a:endParaRPr dirty="0">
              <a:latin typeface="Bookman Old Style" panose="02050604050505020204" pitchFamily="18" charset="0"/>
            </a:endParaRPr>
          </a:p>
        </p:txBody>
      </p:sp>
      <p:sp>
        <p:nvSpPr>
          <p:cNvPr id="362" name="Google Shape;362;p38"/>
          <p:cNvSpPr txBox="1">
            <a:spLocks noGrp="1"/>
          </p:cNvSpPr>
          <p:nvPr>
            <p:ph type="subTitle" idx="3"/>
          </p:nvPr>
        </p:nvSpPr>
        <p:spPr>
          <a:xfrm>
            <a:off x="250350" y="3887034"/>
            <a:ext cx="5628174" cy="11574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ookman Old Style" panose="02050604050505020204" pitchFamily="18" charset="0"/>
              </a:rPr>
              <a:t>The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“holy grail”, </a:t>
            </a:r>
            <a:r>
              <a:rPr lang="en" dirty="0">
                <a:latin typeface="Bookman Old Style" panose="02050604050505020204" pitchFamily="18" charset="0"/>
              </a:rPr>
              <a:t>as some call it,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the last resort </a:t>
            </a:r>
            <a:r>
              <a:rPr lang="en" dirty="0">
                <a:latin typeface="Bookman Old Style" panose="02050604050505020204" pitchFamily="18" charset="0"/>
              </a:rPr>
              <a:t>a person can take when all else fails,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moving</a:t>
            </a:r>
            <a:r>
              <a:rPr lang="en" dirty="0">
                <a:latin typeface="Bookman Old Style" panose="02050604050505020204" pitchFamily="18" charset="0"/>
              </a:rPr>
              <a:t> to a more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stable</a:t>
            </a:r>
            <a:r>
              <a:rPr lang="en" dirty="0">
                <a:latin typeface="Bookman Old Style" panose="02050604050505020204" pitchFamily="18" charset="0"/>
              </a:rPr>
              <a:t> and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reliable</a:t>
            </a:r>
            <a:r>
              <a:rPr lang="en" dirty="0">
                <a:latin typeface="Bookman Old Style" panose="02050604050505020204" pitchFamily="18" charset="0"/>
              </a:rPr>
              <a:t>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destination</a:t>
            </a:r>
            <a:r>
              <a:rPr lang="en" dirty="0">
                <a:latin typeface="Bookman Old Style" panose="02050604050505020204" pitchFamily="18" charset="0"/>
              </a:rPr>
              <a:t> that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meets the requirements</a:t>
            </a:r>
            <a:r>
              <a:rPr lang="en" dirty="0">
                <a:solidFill>
                  <a:srgbClr val="7A1C1C"/>
                </a:solidFill>
                <a:latin typeface="Bookman Old Style" panose="02050604050505020204" pitchFamily="18" charset="0"/>
              </a:rPr>
              <a:t> </a:t>
            </a:r>
            <a:r>
              <a:rPr lang="en" dirty="0">
                <a:latin typeface="Bookman Old Style" panose="02050604050505020204" pitchFamily="18" charset="0"/>
              </a:rPr>
              <a:t>and </a:t>
            </a:r>
            <a:r>
              <a:rPr lang="en" b="1" dirty="0">
                <a:solidFill>
                  <a:srgbClr val="7A1C1C"/>
                </a:solidFill>
                <a:latin typeface="Bookman Old Style" panose="02050604050505020204" pitchFamily="18" charset="0"/>
              </a:rPr>
              <a:t>needs of life</a:t>
            </a:r>
            <a:r>
              <a:rPr lang="en" dirty="0">
                <a:latin typeface="Bookman Old Style" panose="02050604050505020204" pitchFamily="18" charset="0"/>
              </a:rPr>
              <a:t> better.</a:t>
            </a:r>
            <a:endParaRPr dirty="0">
              <a:latin typeface="Bookman Old Style" panose="02050604050505020204" pitchFamily="18" charset="0"/>
            </a:endParaRPr>
          </a:p>
        </p:txBody>
      </p:sp>
      <p:sp>
        <p:nvSpPr>
          <p:cNvPr id="363" name="Google Shape;363;p38"/>
          <p:cNvSpPr txBox="1">
            <a:spLocks noGrp="1"/>
          </p:cNvSpPr>
          <p:nvPr>
            <p:ph type="subTitle" idx="4"/>
          </p:nvPr>
        </p:nvSpPr>
        <p:spPr>
          <a:xfrm>
            <a:off x="348347" y="859940"/>
            <a:ext cx="5114700" cy="5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</a:rPr>
              <a:t>Corruption</a:t>
            </a:r>
            <a:endParaRPr dirty="0">
              <a:solidFill>
                <a:srgbClr val="7A1C1C"/>
              </a:solidFill>
            </a:endParaRPr>
          </a:p>
        </p:txBody>
      </p:sp>
      <p:sp>
        <p:nvSpPr>
          <p:cNvPr id="364" name="Google Shape;364;p38"/>
          <p:cNvSpPr txBox="1">
            <a:spLocks noGrp="1"/>
          </p:cNvSpPr>
          <p:nvPr>
            <p:ph type="subTitle" idx="5"/>
          </p:nvPr>
        </p:nvSpPr>
        <p:spPr>
          <a:xfrm>
            <a:off x="348347" y="2104913"/>
            <a:ext cx="51147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</a:rPr>
              <a:t>Protests </a:t>
            </a:r>
            <a:endParaRPr dirty="0">
              <a:solidFill>
                <a:srgbClr val="7A1C1C"/>
              </a:solidFill>
            </a:endParaRPr>
          </a:p>
        </p:txBody>
      </p:sp>
      <p:sp>
        <p:nvSpPr>
          <p:cNvPr id="365" name="Google Shape;365;p38"/>
          <p:cNvSpPr txBox="1">
            <a:spLocks noGrp="1"/>
          </p:cNvSpPr>
          <p:nvPr>
            <p:ph type="subTitle" idx="6"/>
          </p:nvPr>
        </p:nvSpPr>
        <p:spPr>
          <a:xfrm>
            <a:off x="348347" y="3490660"/>
            <a:ext cx="51147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</a:rPr>
              <a:t>Emigration</a:t>
            </a:r>
            <a:endParaRPr dirty="0">
              <a:solidFill>
                <a:srgbClr val="7A1C1C"/>
              </a:solidFill>
            </a:endParaRPr>
          </a:p>
        </p:txBody>
      </p:sp>
      <p:grpSp>
        <p:nvGrpSpPr>
          <p:cNvPr id="18" name="Google Shape;1036;p62">
            <a:extLst>
              <a:ext uri="{FF2B5EF4-FFF2-40B4-BE49-F238E27FC236}">
                <a16:creationId xmlns:a16="http://schemas.microsoft.com/office/drawing/2014/main" id="{2E352758-B6B5-DB92-7966-985D9CF2BEEA}"/>
              </a:ext>
            </a:extLst>
          </p:cNvPr>
          <p:cNvGrpSpPr/>
          <p:nvPr/>
        </p:nvGrpSpPr>
        <p:grpSpPr>
          <a:xfrm>
            <a:off x="6104982" y="1316604"/>
            <a:ext cx="941801" cy="818253"/>
            <a:chOff x="751845" y="2379469"/>
            <a:chExt cx="409911" cy="356138"/>
          </a:xfrm>
          <a:solidFill>
            <a:schemeClr val="tx1"/>
          </a:solidFill>
        </p:grpSpPr>
        <p:sp>
          <p:nvSpPr>
            <p:cNvPr id="19" name="Google Shape;1037;p62">
              <a:extLst>
                <a:ext uri="{FF2B5EF4-FFF2-40B4-BE49-F238E27FC236}">
                  <a16:creationId xmlns:a16="http://schemas.microsoft.com/office/drawing/2014/main" id="{FF0A76F6-6A2A-6335-74DB-6FC5761EFF3A}"/>
                </a:ext>
              </a:extLst>
            </p:cNvPr>
            <p:cNvSpPr/>
            <p:nvPr/>
          </p:nvSpPr>
          <p:spPr>
            <a:xfrm>
              <a:off x="985256" y="2585358"/>
              <a:ext cx="176500" cy="100166"/>
            </a:xfrm>
            <a:custGeom>
              <a:avLst/>
              <a:gdLst/>
              <a:ahLst/>
              <a:cxnLst/>
              <a:rect l="l" t="t" r="r" b="b"/>
              <a:pathLst>
                <a:path w="5288" h="3001" extrusionOk="0">
                  <a:moveTo>
                    <a:pt x="358" y="0"/>
                  </a:moveTo>
                  <a:cubicBezTo>
                    <a:pt x="144" y="0"/>
                    <a:pt x="1" y="143"/>
                    <a:pt x="1" y="357"/>
                  </a:cubicBezTo>
                  <a:cubicBezTo>
                    <a:pt x="1" y="1810"/>
                    <a:pt x="1191" y="3001"/>
                    <a:pt x="2644" y="3001"/>
                  </a:cubicBezTo>
                  <a:cubicBezTo>
                    <a:pt x="4097" y="3001"/>
                    <a:pt x="5288" y="1810"/>
                    <a:pt x="5288" y="357"/>
                  </a:cubicBezTo>
                  <a:cubicBezTo>
                    <a:pt x="5288" y="143"/>
                    <a:pt x="5145" y="0"/>
                    <a:pt x="49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7A1C1C"/>
                </a:solidFill>
              </a:endParaRPr>
            </a:p>
          </p:txBody>
        </p:sp>
        <p:sp>
          <p:nvSpPr>
            <p:cNvPr id="20" name="Google Shape;1038;p62">
              <a:extLst>
                <a:ext uri="{FF2B5EF4-FFF2-40B4-BE49-F238E27FC236}">
                  <a16:creationId xmlns:a16="http://schemas.microsoft.com/office/drawing/2014/main" id="{0916D28F-812A-5338-7637-06A350324895}"/>
                </a:ext>
              </a:extLst>
            </p:cNvPr>
            <p:cNvSpPr/>
            <p:nvPr/>
          </p:nvSpPr>
          <p:spPr>
            <a:xfrm>
              <a:off x="875842" y="2468520"/>
              <a:ext cx="31041" cy="23865"/>
            </a:xfrm>
            <a:custGeom>
              <a:avLst/>
              <a:gdLst/>
              <a:ahLst/>
              <a:cxnLst/>
              <a:rect l="l" t="t" r="r" b="b"/>
              <a:pathLst>
                <a:path w="930" h="715" extrusionOk="0">
                  <a:moveTo>
                    <a:pt x="1" y="0"/>
                  </a:moveTo>
                  <a:cubicBezTo>
                    <a:pt x="96" y="215"/>
                    <a:pt x="96" y="500"/>
                    <a:pt x="1" y="715"/>
                  </a:cubicBezTo>
                  <a:lnTo>
                    <a:pt x="929" y="715"/>
                  </a:lnTo>
                  <a:cubicBezTo>
                    <a:pt x="858" y="476"/>
                    <a:pt x="858" y="238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1" name="Google Shape;1039;p62">
              <a:extLst>
                <a:ext uri="{FF2B5EF4-FFF2-40B4-BE49-F238E27FC236}">
                  <a16:creationId xmlns:a16="http://schemas.microsoft.com/office/drawing/2014/main" id="{F6A1B2B2-EE74-1A59-DBB4-69C460EF14B5}"/>
                </a:ext>
              </a:extLst>
            </p:cNvPr>
            <p:cNvSpPr/>
            <p:nvPr/>
          </p:nvSpPr>
          <p:spPr>
            <a:xfrm rot="19454878">
              <a:off x="993856" y="2447487"/>
              <a:ext cx="31041" cy="23865"/>
            </a:xfrm>
            <a:custGeom>
              <a:avLst/>
              <a:gdLst/>
              <a:ahLst/>
              <a:cxnLst/>
              <a:rect l="l" t="t" r="r" b="b"/>
              <a:pathLst>
                <a:path w="930" h="715" extrusionOk="0">
                  <a:moveTo>
                    <a:pt x="1" y="0"/>
                  </a:moveTo>
                  <a:cubicBezTo>
                    <a:pt x="72" y="238"/>
                    <a:pt x="72" y="476"/>
                    <a:pt x="1" y="715"/>
                  </a:cubicBezTo>
                  <a:lnTo>
                    <a:pt x="929" y="715"/>
                  </a:lnTo>
                  <a:cubicBezTo>
                    <a:pt x="834" y="500"/>
                    <a:pt x="834" y="215"/>
                    <a:pt x="9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2" name="Google Shape;1040;p62">
              <a:extLst>
                <a:ext uri="{FF2B5EF4-FFF2-40B4-BE49-F238E27FC236}">
                  <a16:creationId xmlns:a16="http://schemas.microsoft.com/office/drawing/2014/main" id="{1CF19456-2CA4-665E-0B96-EA3A8E1273CE}"/>
                </a:ext>
              </a:extLst>
            </p:cNvPr>
            <p:cNvSpPr/>
            <p:nvPr/>
          </p:nvSpPr>
          <p:spPr>
            <a:xfrm>
              <a:off x="1018932" y="2466334"/>
              <a:ext cx="103337" cy="96194"/>
            </a:xfrm>
            <a:custGeom>
              <a:avLst/>
              <a:gdLst/>
              <a:ahLst/>
              <a:cxnLst/>
              <a:rect l="l" t="t" r="r" b="b"/>
              <a:pathLst>
                <a:path w="3096" h="2882" extrusionOk="0">
                  <a:moveTo>
                    <a:pt x="1048" y="0"/>
                  </a:moveTo>
                  <a:lnTo>
                    <a:pt x="0" y="2882"/>
                  </a:lnTo>
                  <a:lnTo>
                    <a:pt x="786" y="2882"/>
                  </a:lnTo>
                  <a:lnTo>
                    <a:pt x="1548" y="786"/>
                  </a:lnTo>
                  <a:lnTo>
                    <a:pt x="2310" y="2882"/>
                  </a:lnTo>
                  <a:lnTo>
                    <a:pt x="3096" y="2882"/>
                  </a:lnTo>
                  <a:lnTo>
                    <a:pt x="2048" y="0"/>
                  </a:lnTo>
                  <a:cubicBezTo>
                    <a:pt x="1893" y="60"/>
                    <a:pt x="1715" y="90"/>
                    <a:pt x="1539" y="90"/>
                  </a:cubicBezTo>
                  <a:cubicBezTo>
                    <a:pt x="1363" y="90"/>
                    <a:pt x="1191" y="60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7A1C1C"/>
                </a:solidFill>
              </a:endParaRPr>
            </a:p>
          </p:txBody>
        </p:sp>
        <p:sp>
          <p:nvSpPr>
            <p:cNvPr id="23" name="Google Shape;1041;p62">
              <a:extLst>
                <a:ext uri="{FF2B5EF4-FFF2-40B4-BE49-F238E27FC236}">
                  <a16:creationId xmlns:a16="http://schemas.microsoft.com/office/drawing/2014/main" id="{92A32E7A-8F6D-486F-8AEB-E9C36D9728A6}"/>
                </a:ext>
              </a:extLst>
            </p:cNvPr>
            <p:cNvSpPr/>
            <p:nvPr/>
          </p:nvSpPr>
          <p:spPr>
            <a:xfrm>
              <a:off x="790797" y="2514615"/>
              <a:ext cx="101768" cy="96194"/>
            </a:xfrm>
            <a:custGeom>
              <a:avLst/>
              <a:gdLst/>
              <a:ahLst/>
              <a:cxnLst/>
              <a:rect l="l" t="t" r="r" b="b"/>
              <a:pathLst>
                <a:path w="3049" h="2882" extrusionOk="0">
                  <a:moveTo>
                    <a:pt x="1048" y="0"/>
                  </a:moveTo>
                  <a:lnTo>
                    <a:pt x="0" y="2882"/>
                  </a:lnTo>
                  <a:lnTo>
                    <a:pt x="786" y="2882"/>
                  </a:lnTo>
                  <a:lnTo>
                    <a:pt x="1501" y="786"/>
                  </a:lnTo>
                  <a:lnTo>
                    <a:pt x="2287" y="2882"/>
                  </a:lnTo>
                  <a:lnTo>
                    <a:pt x="3049" y="2882"/>
                  </a:lnTo>
                  <a:lnTo>
                    <a:pt x="2001" y="0"/>
                  </a:lnTo>
                  <a:cubicBezTo>
                    <a:pt x="1858" y="72"/>
                    <a:pt x="1697" y="108"/>
                    <a:pt x="1533" y="108"/>
                  </a:cubicBezTo>
                  <a:cubicBezTo>
                    <a:pt x="1370" y="108"/>
                    <a:pt x="1203" y="72"/>
                    <a:pt x="1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4" name="Google Shape;1042;p62">
              <a:extLst>
                <a:ext uri="{FF2B5EF4-FFF2-40B4-BE49-F238E27FC236}">
                  <a16:creationId xmlns:a16="http://schemas.microsoft.com/office/drawing/2014/main" id="{21F94FFD-4349-BB10-0758-5BC8B5C54934}"/>
                </a:ext>
              </a:extLst>
            </p:cNvPr>
            <p:cNvSpPr/>
            <p:nvPr/>
          </p:nvSpPr>
          <p:spPr>
            <a:xfrm>
              <a:off x="751845" y="2635441"/>
              <a:ext cx="177301" cy="100166"/>
            </a:xfrm>
            <a:custGeom>
              <a:avLst/>
              <a:gdLst/>
              <a:ahLst/>
              <a:cxnLst/>
              <a:rect l="l" t="t" r="r" b="b"/>
              <a:pathLst>
                <a:path w="5312" h="3001" extrusionOk="0">
                  <a:moveTo>
                    <a:pt x="358" y="0"/>
                  </a:moveTo>
                  <a:cubicBezTo>
                    <a:pt x="143" y="0"/>
                    <a:pt x="1" y="143"/>
                    <a:pt x="1" y="357"/>
                  </a:cubicBezTo>
                  <a:cubicBezTo>
                    <a:pt x="1" y="1810"/>
                    <a:pt x="1191" y="3001"/>
                    <a:pt x="2644" y="3001"/>
                  </a:cubicBezTo>
                  <a:cubicBezTo>
                    <a:pt x="4097" y="3001"/>
                    <a:pt x="5287" y="1810"/>
                    <a:pt x="5287" y="357"/>
                  </a:cubicBezTo>
                  <a:cubicBezTo>
                    <a:pt x="5311" y="143"/>
                    <a:pt x="5144" y="0"/>
                    <a:pt x="49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5" name="Google Shape;1043;p62">
              <a:extLst>
                <a:ext uri="{FF2B5EF4-FFF2-40B4-BE49-F238E27FC236}">
                  <a16:creationId xmlns:a16="http://schemas.microsoft.com/office/drawing/2014/main" id="{C795E2FE-AEEB-D294-4CFB-D7EA01F36B18}"/>
                </a:ext>
              </a:extLst>
            </p:cNvPr>
            <p:cNvSpPr/>
            <p:nvPr/>
          </p:nvSpPr>
          <p:spPr>
            <a:xfrm>
              <a:off x="849608" y="2379469"/>
              <a:ext cx="210679" cy="52503"/>
            </a:xfrm>
            <a:custGeom>
              <a:avLst/>
              <a:gdLst/>
              <a:ahLst/>
              <a:cxnLst/>
              <a:rect l="l" t="t" r="r" b="b"/>
              <a:pathLst>
                <a:path w="6312" h="1573" extrusionOk="0">
                  <a:moveTo>
                    <a:pt x="477" y="1"/>
                  </a:moveTo>
                  <a:cubicBezTo>
                    <a:pt x="1" y="25"/>
                    <a:pt x="1" y="692"/>
                    <a:pt x="477" y="692"/>
                  </a:cubicBezTo>
                  <a:lnTo>
                    <a:pt x="2811" y="692"/>
                  </a:lnTo>
                  <a:lnTo>
                    <a:pt x="2811" y="1573"/>
                  </a:lnTo>
                  <a:cubicBezTo>
                    <a:pt x="2930" y="1537"/>
                    <a:pt x="3049" y="1519"/>
                    <a:pt x="3168" y="1519"/>
                  </a:cubicBezTo>
                  <a:cubicBezTo>
                    <a:pt x="3287" y="1519"/>
                    <a:pt x="3406" y="1537"/>
                    <a:pt x="3525" y="1573"/>
                  </a:cubicBezTo>
                  <a:lnTo>
                    <a:pt x="3525" y="692"/>
                  </a:lnTo>
                  <a:lnTo>
                    <a:pt x="5835" y="692"/>
                  </a:lnTo>
                  <a:cubicBezTo>
                    <a:pt x="6312" y="668"/>
                    <a:pt x="6312" y="25"/>
                    <a:pt x="58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6" name="Google Shape;1044;p62">
              <a:extLst>
                <a:ext uri="{FF2B5EF4-FFF2-40B4-BE49-F238E27FC236}">
                  <a16:creationId xmlns:a16="http://schemas.microsoft.com/office/drawing/2014/main" id="{2CB7D70F-9F47-0D47-8801-C987ACCA3D14}"/>
                </a:ext>
              </a:extLst>
            </p:cNvPr>
            <p:cNvSpPr/>
            <p:nvPr/>
          </p:nvSpPr>
          <p:spPr>
            <a:xfrm>
              <a:off x="827345" y="2467319"/>
              <a:ext cx="27870" cy="27470"/>
            </a:xfrm>
            <a:custGeom>
              <a:avLst/>
              <a:gdLst/>
              <a:ahLst/>
              <a:cxnLst/>
              <a:rect l="l" t="t" r="r" b="b"/>
              <a:pathLst>
                <a:path w="835" h="823" extrusionOk="0">
                  <a:moveTo>
                    <a:pt x="412" y="0"/>
                  </a:moveTo>
                  <a:cubicBezTo>
                    <a:pt x="215" y="0"/>
                    <a:pt x="25" y="131"/>
                    <a:pt x="25" y="393"/>
                  </a:cubicBezTo>
                  <a:cubicBezTo>
                    <a:pt x="1" y="632"/>
                    <a:pt x="168" y="822"/>
                    <a:pt x="406" y="822"/>
                  </a:cubicBezTo>
                  <a:cubicBezTo>
                    <a:pt x="644" y="822"/>
                    <a:pt x="834" y="632"/>
                    <a:pt x="834" y="393"/>
                  </a:cubicBezTo>
                  <a:cubicBezTo>
                    <a:pt x="811" y="131"/>
                    <a:pt x="608" y="0"/>
                    <a:pt x="4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7" name="Google Shape;1045;p62">
              <a:extLst>
                <a:ext uri="{FF2B5EF4-FFF2-40B4-BE49-F238E27FC236}">
                  <a16:creationId xmlns:a16="http://schemas.microsoft.com/office/drawing/2014/main" id="{2A826514-D368-B639-1536-9FB8BFF44985}"/>
                </a:ext>
              </a:extLst>
            </p:cNvPr>
            <p:cNvSpPr/>
            <p:nvPr/>
          </p:nvSpPr>
          <p:spPr>
            <a:xfrm>
              <a:off x="928312" y="2455002"/>
              <a:ext cx="54072" cy="52503"/>
            </a:xfrm>
            <a:custGeom>
              <a:avLst/>
              <a:gdLst/>
              <a:ahLst/>
              <a:cxnLst/>
              <a:rect l="l" t="t" r="r" b="b"/>
              <a:pathLst>
                <a:path w="1620" h="1573" extrusionOk="0">
                  <a:moveTo>
                    <a:pt x="810" y="0"/>
                  </a:moveTo>
                  <a:cubicBezTo>
                    <a:pt x="358" y="0"/>
                    <a:pt x="0" y="358"/>
                    <a:pt x="0" y="786"/>
                  </a:cubicBezTo>
                  <a:cubicBezTo>
                    <a:pt x="12" y="1310"/>
                    <a:pt x="399" y="1572"/>
                    <a:pt x="786" y="1572"/>
                  </a:cubicBezTo>
                  <a:cubicBezTo>
                    <a:pt x="1173" y="1572"/>
                    <a:pt x="1560" y="1310"/>
                    <a:pt x="1572" y="786"/>
                  </a:cubicBezTo>
                  <a:cubicBezTo>
                    <a:pt x="1620" y="358"/>
                    <a:pt x="1263" y="0"/>
                    <a:pt x="8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28" name="Google Shape;1046;p62">
              <a:extLst>
                <a:ext uri="{FF2B5EF4-FFF2-40B4-BE49-F238E27FC236}">
                  <a16:creationId xmlns:a16="http://schemas.microsoft.com/office/drawing/2014/main" id="{A7A09961-C1A3-F90D-CECF-033949E37ADC}"/>
                </a:ext>
              </a:extLst>
            </p:cNvPr>
            <p:cNvSpPr/>
            <p:nvPr/>
          </p:nvSpPr>
          <p:spPr>
            <a:xfrm>
              <a:off x="1055481" y="2418237"/>
              <a:ext cx="27837" cy="27470"/>
            </a:xfrm>
            <a:custGeom>
              <a:avLst/>
              <a:gdLst/>
              <a:ahLst/>
              <a:cxnLst/>
              <a:rect l="l" t="t" r="r" b="b"/>
              <a:pathLst>
                <a:path w="834" h="823" extrusionOk="0">
                  <a:moveTo>
                    <a:pt x="432" y="0"/>
                  </a:moveTo>
                  <a:cubicBezTo>
                    <a:pt x="239" y="0"/>
                    <a:pt x="48" y="131"/>
                    <a:pt x="48" y="393"/>
                  </a:cubicBezTo>
                  <a:cubicBezTo>
                    <a:pt x="0" y="632"/>
                    <a:pt x="215" y="822"/>
                    <a:pt x="429" y="822"/>
                  </a:cubicBezTo>
                  <a:cubicBezTo>
                    <a:pt x="667" y="822"/>
                    <a:pt x="834" y="632"/>
                    <a:pt x="834" y="393"/>
                  </a:cubicBezTo>
                  <a:cubicBezTo>
                    <a:pt x="822" y="131"/>
                    <a:pt x="626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</p:grpSp>
      <p:grpSp>
        <p:nvGrpSpPr>
          <p:cNvPr id="29" name="Google Shape;876;p62">
            <a:extLst>
              <a:ext uri="{FF2B5EF4-FFF2-40B4-BE49-F238E27FC236}">
                <a16:creationId xmlns:a16="http://schemas.microsoft.com/office/drawing/2014/main" id="{2A2F8383-5678-BBF1-7BEA-EF2519437A16}"/>
              </a:ext>
            </a:extLst>
          </p:cNvPr>
          <p:cNvGrpSpPr/>
          <p:nvPr/>
        </p:nvGrpSpPr>
        <p:grpSpPr>
          <a:xfrm>
            <a:off x="6103143" y="2478003"/>
            <a:ext cx="936964" cy="933361"/>
            <a:chOff x="7179951" y="3993839"/>
            <a:chExt cx="407806" cy="406238"/>
          </a:xfrm>
          <a:solidFill>
            <a:schemeClr val="tx1"/>
          </a:solidFill>
        </p:grpSpPr>
        <p:sp>
          <p:nvSpPr>
            <p:cNvPr id="30" name="Google Shape;877;p62">
              <a:extLst>
                <a:ext uri="{FF2B5EF4-FFF2-40B4-BE49-F238E27FC236}">
                  <a16:creationId xmlns:a16="http://schemas.microsoft.com/office/drawing/2014/main" id="{61B4EBD4-A386-0DE3-ECA4-438145652C2F}"/>
                </a:ext>
              </a:extLst>
            </p:cNvPr>
            <p:cNvSpPr/>
            <p:nvPr/>
          </p:nvSpPr>
          <p:spPr>
            <a:xfrm>
              <a:off x="7371504" y="4257755"/>
              <a:ext cx="23865" cy="142322"/>
            </a:xfrm>
            <a:custGeom>
              <a:avLst/>
              <a:gdLst/>
              <a:ahLst/>
              <a:cxnLst/>
              <a:rect l="l" t="t" r="r" b="b"/>
              <a:pathLst>
                <a:path w="715" h="4264" extrusionOk="0">
                  <a:moveTo>
                    <a:pt x="1" y="0"/>
                  </a:moveTo>
                  <a:lnTo>
                    <a:pt x="1" y="3906"/>
                  </a:lnTo>
                  <a:cubicBezTo>
                    <a:pt x="24" y="4144"/>
                    <a:pt x="197" y="4263"/>
                    <a:pt x="367" y="4263"/>
                  </a:cubicBezTo>
                  <a:cubicBezTo>
                    <a:pt x="536" y="4263"/>
                    <a:pt x="703" y="4144"/>
                    <a:pt x="715" y="3906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878;p62">
              <a:extLst>
                <a:ext uri="{FF2B5EF4-FFF2-40B4-BE49-F238E27FC236}">
                  <a16:creationId xmlns:a16="http://schemas.microsoft.com/office/drawing/2014/main" id="{8C4C249B-0489-98C5-971C-3F5F7633EB3B}"/>
                </a:ext>
              </a:extLst>
            </p:cNvPr>
            <p:cNvSpPr/>
            <p:nvPr/>
          </p:nvSpPr>
          <p:spPr>
            <a:xfrm>
              <a:off x="7493132" y="4347573"/>
              <a:ext cx="23865" cy="52503"/>
            </a:xfrm>
            <a:custGeom>
              <a:avLst/>
              <a:gdLst/>
              <a:ahLst/>
              <a:cxnLst/>
              <a:rect l="l" t="t" r="r" b="b"/>
              <a:pathLst>
                <a:path w="715" h="1573" extrusionOk="0">
                  <a:moveTo>
                    <a:pt x="0" y="0"/>
                  </a:moveTo>
                  <a:lnTo>
                    <a:pt x="0" y="1215"/>
                  </a:lnTo>
                  <a:cubicBezTo>
                    <a:pt x="12" y="1453"/>
                    <a:pt x="185" y="1572"/>
                    <a:pt x="357" y="1572"/>
                  </a:cubicBezTo>
                  <a:cubicBezTo>
                    <a:pt x="530" y="1572"/>
                    <a:pt x="703" y="1453"/>
                    <a:pt x="715" y="1215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879;p62">
              <a:extLst>
                <a:ext uri="{FF2B5EF4-FFF2-40B4-BE49-F238E27FC236}">
                  <a16:creationId xmlns:a16="http://schemas.microsoft.com/office/drawing/2014/main" id="{2554B557-F877-F242-FB97-BD280BBC6318}"/>
                </a:ext>
              </a:extLst>
            </p:cNvPr>
            <p:cNvSpPr/>
            <p:nvPr/>
          </p:nvSpPr>
          <p:spPr>
            <a:xfrm>
              <a:off x="7422372" y="4172709"/>
              <a:ext cx="165386" cy="151834"/>
            </a:xfrm>
            <a:custGeom>
              <a:avLst/>
              <a:gdLst/>
              <a:ahLst/>
              <a:cxnLst/>
              <a:rect l="l" t="t" r="r" b="b"/>
              <a:pathLst>
                <a:path w="4955" h="4549" extrusionOk="0">
                  <a:moveTo>
                    <a:pt x="3061" y="1304"/>
                  </a:moveTo>
                  <a:cubicBezTo>
                    <a:pt x="3150" y="1304"/>
                    <a:pt x="3239" y="1346"/>
                    <a:pt x="3311" y="1429"/>
                  </a:cubicBezTo>
                  <a:cubicBezTo>
                    <a:pt x="3454" y="1572"/>
                    <a:pt x="3454" y="1786"/>
                    <a:pt x="3311" y="1929"/>
                  </a:cubicBezTo>
                  <a:lnTo>
                    <a:pt x="2977" y="2263"/>
                  </a:lnTo>
                  <a:lnTo>
                    <a:pt x="3311" y="2596"/>
                  </a:lnTo>
                  <a:cubicBezTo>
                    <a:pt x="3454" y="2739"/>
                    <a:pt x="3454" y="2953"/>
                    <a:pt x="3311" y="3096"/>
                  </a:cubicBezTo>
                  <a:cubicBezTo>
                    <a:pt x="3239" y="3167"/>
                    <a:pt x="3150" y="3203"/>
                    <a:pt x="3061" y="3203"/>
                  </a:cubicBezTo>
                  <a:cubicBezTo>
                    <a:pt x="2972" y="3203"/>
                    <a:pt x="2882" y="3167"/>
                    <a:pt x="2811" y="3096"/>
                  </a:cubicBezTo>
                  <a:lnTo>
                    <a:pt x="2477" y="2763"/>
                  </a:lnTo>
                  <a:lnTo>
                    <a:pt x="2144" y="3096"/>
                  </a:lnTo>
                  <a:cubicBezTo>
                    <a:pt x="2073" y="3167"/>
                    <a:pt x="1983" y="3203"/>
                    <a:pt x="1894" y="3203"/>
                  </a:cubicBezTo>
                  <a:cubicBezTo>
                    <a:pt x="1805" y="3203"/>
                    <a:pt x="1715" y="3167"/>
                    <a:pt x="1644" y="3096"/>
                  </a:cubicBezTo>
                  <a:cubicBezTo>
                    <a:pt x="1477" y="2953"/>
                    <a:pt x="1477" y="2739"/>
                    <a:pt x="1644" y="2596"/>
                  </a:cubicBezTo>
                  <a:lnTo>
                    <a:pt x="1953" y="2263"/>
                  </a:lnTo>
                  <a:lnTo>
                    <a:pt x="1644" y="1929"/>
                  </a:lnTo>
                  <a:cubicBezTo>
                    <a:pt x="1477" y="1786"/>
                    <a:pt x="1477" y="1572"/>
                    <a:pt x="1644" y="1429"/>
                  </a:cubicBezTo>
                  <a:cubicBezTo>
                    <a:pt x="1715" y="1346"/>
                    <a:pt x="1805" y="1304"/>
                    <a:pt x="1894" y="1304"/>
                  </a:cubicBezTo>
                  <a:cubicBezTo>
                    <a:pt x="1983" y="1304"/>
                    <a:pt x="2073" y="1346"/>
                    <a:pt x="2144" y="1429"/>
                  </a:cubicBezTo>
                  <a:lnTo>
                    <a:pt x="2477" y="1762"/>
                  </a:lnTo>
                  <a:lnTo>
                    <a:pt x="2811" y="1429"/>
                  </a:lnTo>
                  <a:cubicBezTo>
                    <a:pt x="2882" y="1346"/>
                    <a:pt x="2972" y="1304"/>
                    <a:pt x="3061" y="1304"/>
                  </a:cubicBezTo>
                  <a:close/>
                  <a:moveTo>
                    <a:pt x="358" y="0"/>
                  </a:moveTo>
                  <a:cubicBezTo>
                    <a:pt x="144" y="0"/>
                    <a:pt x="1" y="143"/>
                    <a:pt x="1" y="357"/>
                  </a:cubicBezTo>
                  <a:lnTo>
                    <a:pt x="1" y="4192"/>
                  </a:lnTo>
                  <a:cubicBezTo>
                    <a:pt x="1" y="4406"/>
                    <a:pt x="144" y="4549"/>
                    <a:pt x="358" y="4549"/>
                  </a:cubicBezTo>
                  <a:lnTo>
                    <a:pt x="4597" y="4549"/>
                  </a:lnTo>
                  <a:cubicBezTo>
                    <a:pt x="4787" y="4549"/>
                    <a:pt x="4954" y="4406"/>
                    <a:pt x="4954" y="4192"/>
                  </a:cubicBezTo>
                  <a:lnTo>
                    <a:pt x="4954" y="357"/>
                  </a:lnTo>
                  <a:cubicBezTo>
                    <a:pt x="4954" y="143"/>
                    <a:pt x="4787" y="0"/>
                    <a:pt x="45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880;p62">
              <a:extLst>
                <a:ext uri="{FF2B5EF4-FFF2-40B4-BE49-F238E27FC236}">
                  <a16:creationId xmlns:a16="http://schemas.microsoft.com/office/drawing/2014/main" id="{00B43542-D45C-D167-30C7-4E30FA761E36}"/>
                </a:ext>
              </a:extLst>
            </p:cNvPr>
            <p:cNvSpPr/>
            <p:nvPr/>
          </p:nvSpPr>
          <p:spPr>
            <a:xfrm>
              <a:off x="7250678" y="4308622"/>
              <a:ext cx="23898" cy="91454"/>
            </a:xfrm>
            <a:custGeom>
              <a:avLst/>
              <a:gdLst/>
              <a:ahLst/>
              <a:cxnLst/>
              <a:rect l="l" t="t" r="r" b="b"/>
              <a:pathLst>
                <a:path w="716" h="2740" extrusionOk="0">
                  <a:moveTo>
                    <a:pt x="1" y="0"/>
                  </a:moveTo>
                  <a:lnTo>
                    <a:pt x="1" y="2382"/>
                  </a:lnTo>
                  <a:cubicBezTo>
                    <a:pt x="13" y="2620"/>
                    <a:pt x="185" y="2739"/>
                    <a:pt x="358" y="2739"/>
                  </a:cubicBezTo>
                  <a:cubicBezTo>
                    <a:pt x="531" y="2739"/>
                    <a:pt x="703" y="2620"/>
                    <a:pt x="715" y="2382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881;p62">
              <a:extLst>
                <a:ext uri="{FF2B5EF4-FFF2-40B4-BE49-F238E27FC236}">
                  <a16:creationId xmlns:a16="http://schemas.microsoft.com/office/drawing/2014/main" id="{A59261CA-374F-48C5-208E-D8B45D345A9B}"/>
                </a:ext>
              </a:extLst>
            </p:cNvPr>
            <p:cNvSpPr/>
            <p:nvPr/>
          </p:nvSpPr>
          <p:spPr>
            <a:xfrm>
              <a:off x="7179951" y="4171908"/>
              <a:ext cx="165352" cy="112883"/>
            </a:xfrm>
            <a:custGeom>
              <a:avLst/>
              <a:gdLst/>
              <a:ahLst/>
              <a:cxnLst/>
              <a:rect l="l" t="t" r="r" b="b"/>
              <a:pathLst>
                <a:path w="4954" h="3382" extrusionOk="0">
                  <a:moveTo>
                    <a:pt x="357" y="0"/>
                  </a:moveTo>
                  <a:cubicBezTo>
                    <a:pt x="143" y="0"/>
                    <a:pt x="0" y="143"/>
                    <a:pt x="0" y="358"/>
                  </a:cubicBezTo>
                  <a:lnTo>
                    <a:pt x="0" y="3025"/>
                  </a:lnTo>
                  <a:cubicBezTo>
                    <a:pt x="0" y="3239"/>
                    <a:pt x="143" y="3382"/>
                    <a:pt x="357" y="3382"/>
                  </a:cubicBezTo>
                  <a:lnTo>
                    <a:pt x="4596" y="3382"/>
                  </a:lnTo>
                  <a:cubicBezTo>
                    <a:pt x="4787" y="3382"/>
                    <a:pt x="4954" y="3239"/>
                    <a:pt x="4954" y="3025"/>
                  </a:cubicBezTo>
                  <a:lnTo>
                    <a:pt x="4954" y="2572"/>
                  </a:lnTo>
                  <a:lnTo>
                    <a:pt x="1905" y="2572"/>
                  </a:lnTo>
                  <a:cubicBezTo>
                    <a:pt x="1310" y="2572"/>
                    <a:pt x="810" y="2096"/>
                    <a:pt x="810" y="1501"/>
                  </a:cubicBezTo>
                  <a:lnTo>
                    <a:pt x="8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882;p62">
              <a:extLst>
                <a:ext uri="{FF2B5EF4-FFF2-40B4-BE49-F238E27FC236}">
                  <a16:creationId xmlns:a16="http://schemas.microsoft.com/office/drawing/2014/main" id="{7C5B4A62-A59A-B2D8-3EB5-9DD681D7C66D}"/>
                </a:ext>
              </a:extLst>
            </p:cNvPr>
            <p:cNvSpPr/>
            <p:nvPr/>
          </p:nvSpPr>
          <p:spPr>
            <a:xfrm>
              <a:off x="7230818" y="3993839"/>
              <a:ext cx="291753" cy="241686"/>
            </a:xfrm>
            <a:custGeom>
              <a:avLst/>
              <a:gdLst/>
              <a:ahLst/>
              <a:cxnLst/>
              <a:rect l="l" t="t" r="r" b="b"/>
              <a:pathLst>
                <a:path w="8741" h="7241" extrusionOk="0">
                  <a:moveTo>
                    <a:pt x="2111" y="2269"/>
                  </a:moveTo>
                  <a:cubicBezTo>
                    <a:pt x="2214" y="2269"/>
                    <a:pt x="2311" y="2318"/>
                    <a:pt x="2382" y="2406"/>
                  </a:cubicBezTo>
                  <a:lnTo>
                    <a:pt x="3263" y="3549"/>
                  </a:lnTo>
                  <a:lnTo>
                    <a:pt x="3263" y="2644"/>
                  </a:lnTo>
                  <a:cubicBezTo>
                    <a:pt x="3287" y="2406"/>
                    <a:pt x="3459" y="2287"/>
                    <a:pt x="3629" y="2287"/>
                  </a:cubicBezTo>
                  <a:cubicBezTo>
                    <a:pt x="3799" y="2287"/>
                    <a:pt x="3966" y="2406"/>
                    <a:pt x="3977" y="2644"/>
                  </a:cubicBezTo>
                  <a:lnTo>
                    <a:pt x="3977" y="4549"/>
                  </a:lnTo>
                  <a:cubicBezTo>
                    <a:pt x="3977" y="4692"/>
                    <a:pt x="3906" y="4859"/>
                    <a:pt x="3739" y="4883"/>
                  </a:cubicBezTo>
                  <a:cubicBezTo>
                    <a:pt x="3702" y="4895"/>
                    <a:pt x="3665" y="4901"/>
                    <a:pt x="3629" y="4901"/>
                  </a:cubicBezTo>
                  <a:cubicBezTo>
                    <a:pt x="3526" y="4901"/>
                    <a:pt x="3429" y="4852"/>
                    <a:pt x="3358" y="4764"/>
                  </a:cubicBezTo>
                  <a:lnTo>
                    <a:pt x="2477" y="3621"/>
                  </a:lnTo>
                  <a:lnTo>
                    <a:pt x="2477" y="4526"/>
                  </a:lnTo>
                  <a:cubicBezTo>
                    <a:pt x="2453" y="4764"/>
                    <a:pt x="2281" y="4883"/>
                    <a:pt x="2111" y="4883"/>
                  </a:cubicBezTo>
                  <a:cubicBezTo>
                    <a:pt x="1941" y="4883"/>
                    <a:pt x="1775" y="4764"/>
                    <a:pt x="1763" y="4526"/>
                  </a:cubicBezTo>
                  <a:lnTo>
                    <a:pt x="1763" y="2621"/>
                  </a:lnTo>
                  <a:cubicBezTo>
                    <a:pt x="1763" y="2478"/>
                    <a:pt x="1834" y="2311"/>
                    <a:pt x="2001" y="2287"/>
                  </a:cubicBezTo>
                  <a:cubicBezTo>
                    <a:pt x="2038" y="2275"/>
                    <a:pt x="2075" y="2269"/>
                    <a:pt x="2111" y="2269"/>
                  </a:cubicBezTo>
                  <a:close/>
                  <a:moveTo>
                    <a:pt x="358" y="1"/>
                  </a:moveTo>
                  <a:cubicBezTo>
                    <a:pt x="143" y="1"/>
                    <a:pt x="0" y="144"/>
                    <a:pt x="0" y="358"/>
                  </a:cubicBezTo>
                  <a:lnTo>
                    <a:pt x="0" y="6883"/>
                  </a:lnTo>
                  <a:cubicBezTo>
                    <a:pt x="0" y="7074"/>
                    <a:pt x="143" y="7241"/>
                    <a:pt x="358" y="7241"/>
                  </a:cubicBezTo>
                  <a:lnTo>
                    <a:pt x="5025" y="7241"/>
                  </a:lnTo>
                  <a:lnTo>
                    <a:pt x="5025" y="5716"/>
                  </a:lnTo>
                  <a:cubicBezTo>
                    <a:pt x="5025" y="5383"/>
                    <a:pt x="5168" y="5097"/>
                    <a:pt x="5406" y="4907"/>
                  </a:cubicBezTo>
                  <a:cubicBezTo>
                    <a:pt x="4859" y="4740"/>
                    <a:pt x="4406" y="4216"/>
                    <a:pt x="4406" y="3597"/>
                  </a:cubicBezTo>
                  <a:cubicBezTo>
                    <a:pt x="4406" y="2859"/>
                    <a:pt x="5001" y="2287"/>
                    <a:pt x="5716" y="2287"/>
                  </a:cubicBezTo>
                  <a:cubicBezTo>
                    <a:pt x="6954" y="2287"/>
                    <a:pt x="7502" y="3859"/>
                    <a:pt x="6549" y="4645"/>
                  </a:cubicBezTo>
                  <a:lnTo>
                    <a:pt x="8740" y="4645"/>
                  </a:lnTo>
                  <a:lnTo>
                    <a:pt x="8740" y="358"/>
                  </a:lnTo>
                  <a:cubicBezTo>
                    <a:pt x="8740" y="144"/>
                    <a:pt x="8597" y="1"/>
                    <a:pt x="83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883;p62">
              <a:extLst>
                <a:ext uri="{FF2B5EF4-FFF2-40B4-BE49-F238E27FC236}">
                  <a16:creationId xmlns:a16="http://schemas.microsoft.com/office/drawing/2014/main" id="{D3235FCC-094A-AD5A-2036-74D4D6B1B13D}"/>
                </a:ext>
              </a:extLst>
            </p:cNvPr>
            <p:cNvSpPr/>
            <p:nvPr/>
          </p:nvSpPr>
          <p:spPr>
            <a:xfrm>
              <a:off x="7395336" y="4094005"/>
              <a:ext cx="46962" cy="40587"/>
            </a:xfrm>
            <a:custGeom>
              <a:avLst/>
              <a:gdLst/>
              <a:ahLst/>
              <a:cxnLst/>
              <a:rect l="l" t="t" r="r" b="b"/>
              <a:pathLst>
                <a:path w="1407" h="1216" extrusionOk="0">
                  <a:moveTo>
                    <a:pt x="811" y="1"/>
                  </a:moveTo>
                  <a:cubicBezTo>
                    <a:pt x="1" y="24"/>
                    <a:pt x="1" y="1191"/>
                    <a:pt x="811" y="1215"/>
                  </a:cubicBezTo>
                  <a:cubicBezTo>
                    <a:pt x="1144" y="1191"/>
                    <a:pt x="1406" y="929"/>
                    <a:pt x="1406" y="596"/>
                  </a:cubicBezTo>
                  <a:cubicBezTo>
                    <a:pt x="1406" y="263"/>
                    <a:pt x="1144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1090;p62">
            <a:extLst>
              <a:ext uri="{FF2B5EF4-FFF2-40B4-BE49-F238E27FC236}">
                <a16:creationId xmlns:a16="http://schemas.microsoft.com/office/drawing/2014/main" id="{E7094CAC-1771-E2DE-0004-429A6098C2D1}"/>
              </a:ext>
            </a:extLst>
          </p:cNvPr>
          <p:cNvGrpSpPr/>
          <p:nvPr/>
        </p:nvGrpSpPr>
        <p:grpSpPr>
          <a:xfrm>
            <a:off x="6238304" y="3754510"/>
            <a:ext cx="666643" cy="937426"/>
            <a:chOff x="1614286" y="1534551"/>
            <a:chExt cx="290151" cy="408007"/>
          </a:xfrm>
          <a:solidFill>
            <a:schemeClr val="tx1"/>
          </a:solidFill>
        </p:grpSpPr>
        <p:sp>
          <p:nvSpPr>
            <p:cNvPr id="38" name="Google Shape;1091;p62">
              <a:extLst>
                <a:ext uri="{FF2B5EF4-FFF2-40B4-BE49-F238E27FC236}">
                  <a16:creationId xmlns:a16="http://schemas.microsoft.com/office/drawing/2014/main" id="{955EF4E9-ABBF-D891-7BAD-72326ADF8EF8}"/>
                </a:ext>
              </a:extLst>
            </p:cNvPr>
            <p:cNvSpPr/>
            <p:nvPr/>
          </p:nvSpPr>
          <p:spPr>
            <a:xfrm>
              <a:off x="1614286" y="1534551"/>
              <a:ext cx="290151" cy="408007"/>
            </a:xfrm>
            <a:custGeom>
              <a:avLst/>
              <a:gdLst/>
              <a:ahLst/>
              <a:cxnLst/>
              <a:rect l="l" t="t" r="r" b="b"/>
              <a:pathLst>
                <a:path w="8693" h="12224" extrusionOk="0">
                  <a:moveTo>
                    <a:pt x="4346" y="1560"/>
                  </a:moveTo>
                  <a:cubicBezTo>
                    <a:pt x="5454" y="1560"/>
                    <a:pt x="6561" y="2310"/>
                    <a:pt x="6621" y="3811"/>
                  </a:cubicBezTo>
                  <a:cubicBezTo>
                    <a:pt x="6597" y="5025"/>
                    <a:pt x="5597" y="6073"/>
                    <a:pt x="4334" y="6073"/>
                  </a:cubicBezTo>
                  <a:cubicBezTo>
                    <a:pt x="3096" y="6073"/>
                    <a:pt x="2072" y="5073"/>
                    <a:pt x="2072" y="3811"/>
                  </a:cubicBezTo>
                  <a:cubicBezTo>
                    <a:pt x="2132" y="2310"/>
                    <a:pt x="3239" y="1560"/>
                    <a:pt x="4346" y="1560"/>
                  </a:cubicBezTo>
                  <a:close/>
                  <a:moveTo>
                    <a:pt x="4334" y="0"/>
                  </a:moveTo>
                  <a:cubicBezTo>
                    <a:pt x="3048" y="0"/>
                    <a:pt x="1763" y="619"/>
                    <a:pt x="1000" y="1858"/>
                  </a:cubicBezTo>
                  <a:cubicBezTo>
                    <a:pt x="0" y="3477"/>
                    <a:pt x="548" y="5073"/>
                    <a:pt x="834" y="5668"/>
                  </a:cubicBezTo>
                  <a:lnTo>
                    <a:pt x="4001" y="12027"/>
                  </a:lnTo>
                  <a:cubicBezTo>
                    <a:pt x="4061" y="12158"/>
                    <a:pt x="4186" y="12223"/>
                    <a:pt x="4317" y="12223"/>
                  </a:cubicBezTo>
                  <a:cubicBezTo>
                    <a:pt x="4448" y="12223"/>
                    <a:pt x="4585" y="12158"/>
                    <a:pt x="4668" y="12027"/>
                  </a:cubicBezTo>
                  <a:lnTo>
                    <a:pt x="7835" y="5668"/>
                  </a:lnTo>
                  <a:cubicBezTo>
                    <a:pt x="8121" y="5073"/>
                    <a:pt x="8693" y="3477"/>
                    <a:pt x="7669" y="1858"/>
                  </a:cubicBezTo>
                  <a:cubicBezTo>
                    <a:pt x="6906" y="619"/>
                    <a:pt x="5620" y="0"/>
                    <a:pt x="4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92;p62">
              <a:extLst>
                <a:ext uri="{FF2B5EF4-FFF2-40B4-BE49-F238E27FC236}">
                  <a16:creationId xmlns:a16="http://schemas.microsoft.com/office/drawing/2014/main" id="{6EF1DD55-09F7-A9CA-1739-519D1580C1D0}"/>
                </a:ext>
              </a:extLst>
            </p:cNvPr>
            <p:cNvSpPr/>
            <p:nvPr/>
          </p:nvSpPr>
          <p:spPr>
            <a:xfrm>
              <a:off x="1731909" y="1633916"/>
              <a:ext cx="95259" cy="79605"/>
            </a:xfrm>
            <a:custGeom>
              <a:avLst/>
              <a:gdLst/>
              <a:ahLst/>
              <a:cxnLst/>
              <a:rect l="l" t="t" r="r" b="b"/>
              <a:pathLst>
                <a:path w="2854" h="2385" extrusionOk="0">
                  <a:moveTo>
                    <a:pt x="2144" y="0"/>
                  </a:moveTo>
                  <a:lnTo>
                    <a:pt x="1" y="2143"/>
                  </a:lnTo>
                  <a:cubicBezTo>
                    <a:pt x="275" y="2311"/>
                    <a:pt x="558" y="2385"/>
                    <a:pt x="828" y="2385"/>
                  </a:cubicBezTo>
                  <a:cubicBezTo>
                    <a:pt x="1943" y="2385"/>
                    <a:pt x="2853" y="1131"/>
                    <a:pt x="21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93;p62">
              <a:extLst>
                <a:ext uri="{FF2B5EF4-FFF2-40B4-BE49-F238E27FC236}">
                  <a16:creationId xmlns:a16="http://schemas.microsoft.com/office/drawing/2014/main" id="{31A80A93-598A-E6DB-271B-F3E0240F0BF8}"/>
                </a:ext>
              </a:extLst>
            </p:cNvPr>
            <p:cNvSpPr/>
            <p:nvPr/>
          </p:nvSpPr>
          <p:spPr>
            <a:xfrm>
              <a:off x="1693758" y="1609250"/>
              <a:ext cx="92255" cy="79539"/>
            </a:xfrm>
            <a:custGeom>
              <a:avLst/>
              <a:gdLst/>
              <a:ahLst/>
              <a:cxnLst/>
              <a:rect l="l" t="t" r="r" b="b"/>
              <a:pathLst>
                <a:path w="2764" h="2383" extrusionOk="0">
                  <a:moveTo>
                    <a:pt x="1953" y="1"/>
                  </a:moveTo>
                  <a:cubicBezTo>
                    <a:pt x="739" y="1"/>
                    <a:pt x="1" y="1358"/>
                    <a:pt x="620" y="2382"/>
                  </a:cubicBezTo>
                  <a:lnTo>
                    <a:pt x="620" y="2382"/>
                  </a:lnTo>
                  <a:lnTo>
                    <a:pt x="2763" y="239"/>
                  </a:lnTo>
                  <a:cubicBezTo>
                    <a:pt x="2549" y="96"/>
                    <a:pt x="2263" y="1"/>
                    <a:pt x="19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9"/>
          <p:cNvSpPr txBox="1">
            <a:spLocks noGrp="1"/>
          </p:cNvSpPr>
          <p:nvPr>
            <p:ph type="title"/>
          </p:nvPr>
        </p:nvSpPr>
        <p:spPr>
          <a:xfrm>
            <a:off x="720000" y="19156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LITERATURE </a:t>
            </a:r>
            <a:r>
              <a:rPr lang="en" dirty="0">
                <a:solidFill>
                  <a:schemeClr val="lt2"/>
                </a:solidFill>
              </a:rPr>
              <a:t>REVIEW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40" name="Google Shape;540;p49"/>
          <p:cNvSpPr txBox="1">
            <a:spLocks noGrp="1"/>
          </p:cNvSpPr>
          <p:nvPr>
            <p:ph type="subTitle" idx="1"/>
          </p:nvPr>
        </p:nvSpPr>
        <p:spPr>
          <a:xfrm>
            <a:off x="561372" y="612474"/>
            <a:ext cx="7434503" cy="44730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0" indent="-400050" algn="l" rtl="0">
              <a:spcBef>
                <a:spcPts val="0"/>
              </a:spcBef>
              <a:spcAft>
                <a:spcPts val="0"/>
              </a:spcAft>
              <a:buSzPts val="1400"/>
              <a:buFont typeface="+mj-lt"/>
              <a:buAutoNum type="romanUcPeriod"/>
            </a:pPr>
            <a:r>
              <a:rPr lang="en-US" b="1" dirty="0">
                <a:solidFill>
                  <a:srgbClr val="7A1C1C"/>
                </a:solidFill>
              </a:rPr>
              <a:t>(2024). </a:t>
            </a:r>
            <a:r>
              <a:rPr lang="en-US" b="1" i="1" dirty="0">
                <a:solidFill>
                  <a:srgbClr val="7A1C1C"/>
                </a:solidFill>
              </a:rPr>
              <a:t>Exit or Voice? Corruption Perceptions and Emigration</a:t>
            </a: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This study shows how the higher the perceived corruption the less likely people are to protest.</a:t>
            </a: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Shows how people choose emigration as their most effective answer to the high level of corruption.</a:t>
            </a: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And dives deep into what countries these people choose as their destination.</a:t>
            </a:r>
          </a:p>
          <a:p>
            <a:pPr marL="539750" lvl="0" indent="-40005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romanUcPeriod"/>
            </a:pPr>
            <a:r>
              <a:rPr lang="en-US" b="1" dirty="0">
                <a:solidFill>
                  <a:srgbClr val="7A1C1C"/>
                </a:solidFill>
              </a:rPr>
              <a:t>(2024). </a:t>
            </a:r>
            <a:r>
              <a:rPr lang="en-US" b="1" i="1" dirty="0">
                <a:solidFill>
                  <a:srgbClr val="7A1C1C"/>
                </a:solidFill>
              </a:rPr>
              <a:t>Corruption as a Push and Pull Factor of Migration Flows</a:t>
            </a:r>
          </a:p>
          <a:p>
            <a:pPr lvl="1">
              <a:spcBef>
                <a:spcPts val="1000"/>
              </a:spcBef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Corruption is a push factor for migration.</a:t>
            </a:r>
          </a:p>
          <a:p>
            <a:pPr marL="539750" lvl="0" indent="-40005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romanUcPeriod"/>
            </a:pPr>
            <a:r>
              <a:rPr lang="en-US" b="1" dirty="0">
                <a:solidFill>
                  <a:srgbClr val="7A1C1C"/>
                </a:solidFill>
              </a:rPr>
              <a:t>(2019). </a:t>
            </a:r>
            <a:r>
              <a:rPr lang="en-US" b="1" i="1" dirty="0">
                <a:solidFill>
                  <a:srgbClr val="7A1C1C"/>
                </a:solidFill>
              </a:rPr>
              <a:t> Emigration and Collective Action</a:t>
            </a:r>
            <a:endParaRPr lang="en-US" b="1" dirty="0">
              <a:solidFill>
                <a:srgbClr val="7A1C1C"/>
              </a:solidFill>
            </a:endParaRP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Emigration option weakens protests.</a:t>
            </a: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It is a solution for some but an issue for the rest.</a:t>
            </a:r>
            <a:endParaRPr sz="1050" dirty="0"/>
          </a:p>
          <a:p>
            <a:pPr marL="539750" lvl="0" indent="-40005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romanUcPeriod"/>
            </a:pPr>
            <a:r>
              <a:rPr lang="en-US" b="1" dirty="0">
                <a:solidFill>
                  <a:srgbClr val="7A1C1C"/>
                </a:solidFill>
              </a:rPr>
              <a:t>(2020 ). </a:t>
            </a:r>
            <a:r>
              <a:rPr lang="en-US" b="1" i="1" dirty="0">
                <a:solidFill>
                  <a:srgbClr val="7A1C1C"/>
                </a:solidFill>
              </a:rPr>
              <a:t>Voice after Exit? Bulgarian Civic Activists between Protest and Emigration</a:t>
            </a:r>
          </a:p>
          <a:p>
            <a:pPr lvl="1">
              <a:spcBef>
                <a:spcPts val="1000"/>
              </a:spcBef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Shows how in  some countries emigration did not weaken protests such as Bulgaria.</a:t>
            </a:r>
          </a:p>
          <a:p>
            <a:pPr lvl="1"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dirty="0"/>
              <a:t>As they always hope to return to their native land if it gets better, and if there is a chance of reparations they will join in the action.</a:t>
            </a:r>
            <a:endParaRPr sz="1050" dirty="0"/>
          </a:p>
          <a:p>
            <a:pPr marL="539750" lvl="0" indent="-400050" algn="l" rtl="0">
              <a:spcBef>
                <a:spcPts val="1000"/>
              </a:spcBef>
              <a:spcAft>
                <a:spcPts val="0"/>
              </a:spcAft>
              <a:buSzPts val="1400"/>
              <a:buFont typeface="+mj-lt"/>
              <a:buAutoNum type="romanUcPeriod"/>
            </a:pPr>
            <a:r>
              <a:rPr lang="en-US" b="1" dirty="0">
                <a:solidFill>
                  <a:srgbClr val="7A1C1C"/>
                </a:solidFill>
              </a:rPr>
              <a:t>(2022). </a:t>
            </a:r>
            <a:r>
              <a:rPr lang="en-US" b="1" i="1" dirty="0">
                <a:solidFill>
                  <a:srgbClr val="7A1C1C"/>
                </a:solidFill>
              </a:rPr>
              <a:t>Voting with Their Feet: Emigration in the Aftermath of Kazakhstan’s Bloody January</a:t>
            </a:r>
          </a:p>
          <a:p>
            <a:pPr lvl="1">
              <a:spcBef>
                <a:spcPts val="1000"/>
              </a:spcBef>
              <a:buClr>
                <a:srgbClr val="4B4B4B"/>
              </a:buClr>
              <a:buFont typeface="Wingdings" panose="05000000000000000000" pitchFamily="2" charset="2"/>
              <a:buChar char="v"/>
            </a:pPr>
            <a:r>
              <a:rPr lang="en-US" sz="1050" i="1" dirty="0"/>
              <a:t>Shows how after a very big protest went wrong most people flee the country after losing hope in change.</a:t>
            </a:r>
            <a:endParaRPr sz="105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2"/>
          <p:cNvSpPr txBox="1">
            <a:spLocks noGrp="1"/>
          </p:cNvSpPr>
          <p:nvPr>
            <p:ph type="title"/>
          </p:nvPr>
        </p:nvSpPr>
        <p:spPr>
          <a:xfrm>
            <a:off x="606256" y="214566"/>
            <a:ext cx="3965743" cy="118662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Trustworthy </a:t>
            </a:r>
            <a:r>
              <a:rPr lang="en" dirty="0">
                <a:solidFill>
                  <a:schemeClr val="lt2"/>
                </a:solidFill>
              </a:rPr>
              <a:t>INFORMATION 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401" name="Google Shape;401;p42"/>
          <p:cNvSpPr txBox="1">
            <a:spLocks noGrp="1"/>
          </p:cNvSpPr>
          <p:nvPr>
            <p:ph type="subTitle" idx="1"/>
          </p:nvPr>
        </p:nvSpPr>
        <p:spPr>
          <a:xfrm>
            <a:off x="577560" y="1265791"/>
            <a:ext cx="3994439" cy="220892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dirty="0"/>
              <a:t>We have trustworthy sources for our data, for both the </a:t>
            </a:r>
            <a:r>
              <a:rPr lang="en-US" b="1" dirty="0">
                <a:solidFill>
                  <a:srgbClr val="7A1C1C"/>
                </a:solidFill>
              </a:rPr>
              <a:t>literature review </a:t>
            </a:r>
            <a:r>
              <a:rPr lang="en-US" dirty="0"/>
              <a:t>and the </a:t>
            </a:r>
            <a:r>
              <a:rPr lang="en-US" b="1" dirty="0">
                <a:solidFill>
                  <a:srgbClr val="7A1C1C"/>
                </a:solidFill>
              </a:rPr>
              <a:t>sample data </a:t>
            </a:r>
            <a:r>
              <a:rPr lang="en-US" dirty="0"/>
              <a:t>sets are chosen carefully with consideration to </a:t>
            </a:r>
            <a:r>
              <a:rPr lang="en-US" b="1" dirty="0">
                <a:solidFill>
                  <a:srgbClr val="7A1C1C"/>
                </a:solidFill>
              </a:rPr>
              <a:t>creditability</a:t>
            </a:r>
            <a:r>
              <a:rPr lang="en-US" dirty="0"/>
              <a:t>. You will find all the </a:t>
            </a:r>
            <a:r>
              <a:rPr lang="en-US" b="1" dirty="0">
                <a:solidFill>
                  <a:srgbClr val="7A1C1C"/>
                </a:solidFill>
              </a:rPr>
              <a:t>sources</a:t>
            </a:r>
            <a:r>
              <a:rPr lang="en-US" dirty="0"/>
              <a:t> at the end in the </a:t>
            </a:r>
            <a:r>
              <a:rPr lang="en-US" b="1" dirty="0">
                <a:solidFill>
                  <a:srgbClr val="7A1C1C"/>
                </a:solidFill>
              </a:rPr>
              <a:t>bibliography</a:t>
            </a:r>
            <a:r>
              <a:rPr lang="en-US" dirty="0"/>
              <a:t> if you would like to look through.</a:t>
            </a:r>
          </a:p>
        </p:txBody>
      </p:sp>
      <p:grpSp>
        <p:nvGrpSpPr>
          <p:cNvPr id="402" name="Google Shape;402;p42"/>
          <p:cNvGrpSpPr/>
          <p:nvPr/>
        </p:nvGrpSpPr>
        <p:grpSpPr>
          <a:xfrm>
            <a:off x="7550624" y="-332015"/>
            <a:ext cx="2371449" cy="1496477"/>
            <a:chOff x="5495076" y="1624851"/>
            <a:chExt cx="2371449" cy="1496477"/>
          </a:xfrm>
        </p:grpSpPr>
        <p:pic>
          <p:nvPicPr>
            <p:cNvPr id="403" name="Google Shape;40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57326" y="1645850"/>
              <a:ext cx="1909199" cy="1374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9900000">
              <a:off x="5684176" y="1624851"/>
              <a:ext cx="1909198" cy="1374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5" name="Google Shape;405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5076" y="1631850"/>
              <a:ext cx="1909199" cy="13741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6" name="Google Shape;40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5076" y="1747179"/>
              <a:ext cx="1909199" cy="13741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8DC11BA0-1AB3-B1D6-6305-D73B42C6C5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78728" y="355059"/>
            <a:ext cx="5261066" cy="42502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C3B1E2-9742-FF6D-DDA0-2A083076D469}"/>
              </a:ext>
            </a:extLst>
          </p:cNvPr>
          <p:cNvSpPr txBox="1"/>
          <p:nvPr/>
        </p:nvSpPr>
        <p:spPr>
          <a:xfrm>
            <a:off x="606256" y="3462210"/>
            <a:ext cx="34470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41414"/>
                </a:solidFill>
                <a:latin typeface="Cabin Medium" panose="020B0604020202020204" charset="0"/>
              </a:rPr>
              <a:t>We have used the credible known application </a:t>
            </a:r>
            <a:r>
              <a:rPr lang="en-US" sz="1600" b="1" dirty="0">
                <a:solidFill>
                  <a:srgbClr val="7A1C1C"/>
                </a:solidFill>
                <a:latin typeface="Cabin Medium" panose="020B0604020202020204" charset="0"/>
              </a:rPr>
              <a:t>RStudio</a:t>
            </a:r>
            <a:r>
              <a:rPr lang="en-US" sz="1600" dirty="0">
                <a:solidFill>
                  <a:srgbClr val="141414"/>
                </a:solidFill>
                <a:latin typeface="Cabin Medium" panose="020B0604020202020204" charset="0"/>
              </a:rPr>
              <a:t> for doing the calculations all across the whole project.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C4B485D1-7FCA-CE8D-8F85-A1CC6003B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095" y="1084910"/>
            <a:ext cx="4015344" cy="2368608"/>
          </a:xfrm>
          <a:prstGeom prst="rect">
            <a:avLst/>
          </a:prstGeom>
        </p:spPr>
      </p:pic>
      <p:pic>
        <p:nvPicPr>
          <p:cNvPr id="354" name="Google Shape;35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43056" y="-823172"/>
            <a:ext cx="2623300" cy="5162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B881B58-F870-029B-BD2C-D822D27B5325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31606" y="290185"/>
            <a:ext cx="4268732" cy="896480"/>
          </a:xfrm>
        </p:spPr>
        <p:txBody>
          <a:bodyPr/>
          <a:lstStyle/>
          <a:p>
            <a:r>
              <a:rPr lang="en-US" sz="4000" dirty="0">
                <a:solidFill>
                  <a:srgbClr val="4B4B4B"/>
                </a:solidFill>
              </a:rPr>
              <a:t>Country </a:t>
            </a:r>
            <a:r>
              <a:rPr lang="en-US" sz="4000" dirty="0">
                <a:solidFill>
                  <a:srgbClr val="7A1C1C"/>
                </a:solidFill>
              </a:rPr>
              <a:t>CPI</a:t>
            </a:r>
          </a:p>
        </p:txBody>
      </p:sp>
      <p:sp>
        <p:nvSpPr>
          <p:cNvPr id="413" name="Title 4">
            <a:extLst>
              <a:ext uri="{FF2B5EF4-FFF2-40B4-BE49-F238E27FC236}">
                <a16:creationId xmlns:a16="http://schemas.microsoft.com/office/drawing/2014/main" id="{64ACB2C1-86FF-F61C-102B-4855E91E63A0}"/>
              </a:ext>
            </a:extLst>
          </p:cNvPr>
          <p:cNvSpPr txBox="1">
            <a:spLocks/>
          </p:cNvSpPr>
          <p:nvPr/>
        </p:nvSpPr>
        <p:spPr>
          <a:xfrm>
            <a:off x="4155439" y="3938605"/>
            <a:ext cx="4431905" cy="719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0" i="0" u="none" strike="noStrike" cap="none">
                <a:solidFill>
                  <a:schemeClr val="lt2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wlby One"/>
              <a:buNone/>
              <a:defRPr sz="6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800" dirty="0">
                <a:solidFill>
                  <a:srgbClr val="4B4B4B"/>
                </a:solidFill>
              </a:rPr>
              <a:t>The </a:t>
            </a:r>
            <a:r>
              <a:rPr lang="en-US" sz="2800" dirty="0">
                <a:solidFill>
                  <a:srgbClr val="141414"/>
                </a:solidFill>
              </a:rPr>
              <a:t>Chosen</a:t>
            </a:r>
            <a:r>
              <a:rPr lang="en-US" sz="2800" dirty="0">
                <a:solidFill>
                  <a:srgbClr val="7A1C1C"/>
                </a:solidFill>
              </a:rPr>
              <a:t> Sample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5E529D4-6B43-E0A9-3CAD-E84C7417E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1859" y="1085361"/>
            <a:ext cx="5072141" cy="3173419"/>
          </a:xfrm>
          <a:prstGeom prst="rect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93BBE71D-24CA-82DD-D125-85B64BE8B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371674"/>
              </p:ext>
            </p:extLst>
          </p:nvPr>
        </p:nvGraphicFramePr>
        <p:xfrm>
          <a:off x="140095" y="3453518"/>
          <a:ext cx="4015345" cy="1183259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310874">
                  <a:extLst>
                    <a:ext uri="{9D8B030D-6E8A-4147-A177-3AD203B41FA5}">
                      <a16:colId xmlns:a16="http://schemas.microsoft.com/office/drawing/2014/main" val="3856472545"/>
                    </a:ext>
                  </a:extLst>
                </a:gridCol>
                <a:gridCol w="2704471">
                  <a:extLst>
                    <a:ext uri="{9D8B030D-6E8A-4147-A177-3AD203B41FA5}">
                      <a16:colId xmlns:a16="http://schemas.microsoft.com/office/drawing/2014/main" val="420170693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Variables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  CPI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0659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Mean</a:t>
                      </a:r>
                      <a:endParaRPr lang="en-US" sz="11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57.74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4668537"/>
                  </a:ext>
                </a:extLst>
              </a:tr>
              <a:tr h="591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Median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56.00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9711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Mode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36.00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9727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Std. Deviation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18.62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670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Standard Error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3.14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348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Variance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346.96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4091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00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"/>
          <p:cNvSpPr txBox="1">
            <a:spLocks noGrp="1"/>
          </p:cNvSpPr>
          <p:nvPr>
            <p:ph type="title"/>
          </p:nvPr>
        </p:nvSpPr>
        <p:spPr>
          <a:xfrm>
            <a:off x="872824" y="445025"/>
            <a:ext cx="36296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4B4B4B"/>
                </a:solidFill>
              </a:rPr>
              <a:t> </a:t>
            </a:r>
            <a:r>
              <a:rPr lang="en-US" dirty="0">
                <a:solidFill>
                  <a:srgbClr val="7A1C1C"/>
                </a:solidFill>
              </a:rPr>
              <a:t>Emigrants</a:t>
            </a:r>
            <a:endParaRPr dirty="0">
              <a:solidFill>
                <a:srgbClr val="7A1C1C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E39E5D5-ECA2-5B3D-9E76-EAA7EA9D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581" y="1003395"/>
            <a:ext cx="3664417" cy="2500899"/>
          </a:xfrm>
          <a:prstGeom prst="rect">
            <a:avLst/>
          </a:prstGeom>
        </p:spPr>
      </p:pic>
      <p:sp>
        <p:nvSpPr>
          <p:cNvPr id="28" name="Google Shape;448;p46">
            <a:extLst>
              <a:ext uri="{FF2B5EF4-FFF2-40B4-BE49-F238E27FC236}">
                <a16:creationId xmlns:a16="http://schemas.microsoft.com/office/drawing/2014/main" id="{F613F520-AE20-8D8F-E667-7B0B12EC24EF}"/>
              </a:ext>
            </a:extLst>
          </p:cNvPr>
          <p:cNvSpPr txBox="1">
            <a:spLocks/>
          </p:cNvSpPr>
          <p:nvPr/>
        </p:nvSpPr>
        <p:spPr>
          <a:xfrm>
            <a:off x="4759579" y="461786"/>
            <a:ext cx="362966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r>
              <a:rPr lang="en-US" dirty="0">
                <a:solidFill>
                  <a:srgbClr val="4B4B4B"/>
                </a:solidFill>
              </a:rPr>
              <a:t>Protests</a:t>
            </a:r>
            <a:endParaRPr lang="en-US" dirty="0">
              <a:solidFill>
                <a:srgbClr val="7A1C1C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3CB5696D-4E68-9156-D9DE-076FC70BB8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29093" y="1008281"/>
            <a:ext cx="3736693" cy="2491129"/>
          </a:xfrm>
          <a:prstGeom prst="rect">
            <a:avLst/>
          </a:prstGeom>
        </p:spPr>
      </p:pic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ABBF0A2-A100-F4D9-934F-AC5FEA8E1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366479"/>
              </p:ext>
            </p:extLst>
          </p:nvPr>
        </p:nvGraphicFramePr>
        <p:xfrm>
          <a:off x="4829092" y="3499410"/>
          <a:ext cx="3736693" cy="1644092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175250">
                  <a:extLst>
                    <a:ext uri="{9D8B030D-6E8A-4147-A177-3AD203B41FA5}">
                      <a16:colId xmlns:a16="http://schemas.microsoft.com/office/drawing/2014/main" val="1892909985"/>
                    </a:ext>
                  </a:extLst>
                </a:gridCol>
                <a:gridCol w="2561443">
                  <a:extLst>
                    <a:ext uri="{9D8B030D-6E8A-4147-A177-3AD203B41FA5}">
                      <a16:colId xmlns:a16="http://schemas.microsoft.com/office/drawing/2014/main" val="1417497693"/>
                    </a:ext>
                  </a:extLst>
                </a:gridCol>
              </a:tblGrid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Variables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  No of Protests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3061001"/>
                  </a:ext>
                </a:extLst>
              </a:tr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Mean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1191.45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0586154"/>
                  </a:ext>
                </a:extLst>
              </a:tr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Median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388.00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6627319"/>
                  </a:ext>
                </a:extLst>
              </a:tr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Mode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 28.00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437144"/>
                  </a:ext>
                </a:extLst>
              </a:tr>
              <a:tr h="268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Std. Deviation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</a:t>
                      </a: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1801.50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0587935"/>
                  </a:ext>
                </a:extLst>
              </a:tr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Standard Error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304.50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7471504"/>
                  </a:ext>
                </a:extLst>
              </a:tr>
              <a:tr h="2293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Variance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3245409.96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5112138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32D7D148-CDED-3228-F9D6-F3A2E1220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806130"/>
              </p:ext>
            </p:extLst>
          </p:nvPr>
        </p:nvGraphicFramePr>
        <p:xfrm>
          <a:off x="914400" y="3499410"/>
          <a:ext cx="3657599" cy="1644091"/>
        </p:xfrm>
        <a:graphic>
          <a:graphicData uri="http://schemas.openxmlformats.org/drawingml/2006/table">
            <a:tbl>
              <a:tblPr firstRow="1" firstCol="1" bandRow="1">
                <a:tableStyleId>{125E5076-3810-47DD-B79F-674D7AD40C01}</a:tableStyleId>
              </a:tblPr>
              <a:tblGrid>
                <a:gridCol w="1169525">
                  <a:extLst>
                    <a:ext uri="{9D8B030D-6E8A-4147-A177-3AD203B41FA5}">
                      <a16:colId xmlns:a16="http://schemas.microsoft.com/office/drawing/2014/main" val="3614852279"/>
                    </a:ext>
                  </a:extLst>
                </a:gridCol>
                <a:gridCol w="2488074">
                  <a:extLst>
                    <a:ext uri="{9D8B030D-6E8A-4147-A177-3AD203B41FA5}">
                      <a16:colId xmlns:a16="http://schemas.microsoft.com/office/drawing/2014/main" val="3075008448"/>
                    </a:ext>
                  </a:extLst>
                </a:gridCol>
              </a:tblGrid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Variables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bg1"/>
                          </a:solidFill>
                          <a:effectLst/>
                          <a:latin typeface="Cabin Medium" panose="020B0604020202020204" charset="0"/>
                        </a:rPr>
                        <a:t>          Emigrants</a:t>
                      </a:r>
                      <a:endParaRPr lang="en-US" sz="1100" kern="100" dirty="0">
                        <a:solidFill>
                          <a:schemeClr val="bg1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4654612"/>
                  </a:ext>
                </a:extLst>
              </a:tr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Mean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  1638499.74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0709197"/>
                  </a:ext>
                </a:extLst>
              </a:tr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Median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   970403.00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6796348"/>
                  </a:ext>
                </a:extLst>
              </a:tr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Mode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    43251.00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0424061"/>
                  </a:ext>
                </a:extLst>
              </a:tr>
              <a:tr h="2264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Std. Deviation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       2312929.90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7606299"/>
                  </a:ext>
                </a:extLst>
              </a:tr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Standard Error  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390956.51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9720175"/>
                  </a:ext>
                </a:extLst>
              </a:tr>
              <a:tr h="2362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Variance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</a:rPr>
                        <a:t>5349644767626.43</a:t>
                      </a:r>
                      <a:endParaRPr lang="en-US" sz="1100" b="1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3156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Output image">
            <a:extLst>
              <a:ext uri="{FF2B5EF4-FFF2-40B4-BE49-F238E27FC236}">
                <a16:creationId xmlns:a16="http://schemas.microsoft.com/office/drawing/2014/main" id="{4D83D598-5059-7788-6A75-999C0ABB0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8" y="534885"/>
            <a:ext cx="3829093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448;p46">
            <a:extLst>
              <a:ext uri="{FF2B5EF4-FFF2-40B4-BE49-F238E27FC236}">
                <a16:creationId xmlns:a16="http://schemas.microsoft.com/office/drawing/2014/main" id="{CABE725D-29CB-16A1-037D-3E8274D0C2FD}"/>
              </a:ext>
            </a:extLst>
          </p:cNvPr>
          <p:cNvSpPr txBox="1">
            <a:spLocks/>
          </p:cNvSpPr>
          <p:nvPr/>
        </p:nvSpPr>
        <p:spPr>
          <a:xfrm>
            <a:off x="4788107" y="3967477"/>
            <a:ext cx="269456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r>
              <a:rPr lang="en-US" dirty="0">
                <a:solidFill>
                  <a:srgbClr val="7A1C1C"/>
                </a:solidFill>
              </a:rPr>
              <a:t>Protests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5D2C0B-DCA4-1EFA-3DBF-6EFE998A5275}"/>
              </a:ext>
            </a:extLst>
          </p:cNvPr>
          <p:cNvSpPr txBox="1"/>
          <p:nvPr/>
        </p:nvSpPr>
        <p:spPr>
          <a:xfrm>
            <a:off x="4343400" y="1183985"/>
            <a:ext cx="38290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A1C1C"/>
                </a:solidFill>
                <a:latin typeface="Bowlby One" panose="020B0604020202020204" charset="0"/>
              </a:rPr>
              <a:t>Interpretation: </a:t>
            </a:r>
            <a:r>
              <a:rPr lang="en-US" dirty="0">
                <a:solidFill>
                  <a:srgbClr val="4B4B4B"/>
                </a:solidFill>
                <a:latin typeface="Cabin Medium" panose="020B0604020202020204" charset="0"/>
              </a:rPr>
              <a:t>We are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90% </a:t>
            </a:r>
            <a:r>
              <a:rPr lang="en-US" dirty="0">
                <a:solidFill>
                  <a:srgbClr val="4B4B4B"/>
                </a:solidFill>
                <a:latin typeface="Cabin Medium" panose="020B0604020202020204" charset="0"/>
              </a:rPr>
              <a:t>confident that the protests mean score is between </a:t>
            </a:r>
            <a:r>
              <a:rPr lang="en-US" dirty="0">
                <a:solidFill>
                  <a:srgbClr val="7A1C1C"/>
                </a:solidFill>
                <a:latin typeface="Cabin Medium" panose="020B0604020202020204" charset="0"/>
              </a:rPr>
              <a:t>676.5547453 and 1706.35954.</a:t>
            </a:r>
          </a:p>
        </p:txBody>
      </p:sp>
      <p:pic>
        <p:nvPicPr>
          <p:cNvPr id="2052" name="Picture 4" descr="Output image">
            <a:extLst>
              <a:ext uri="{FF2B5EF4-FFF2-40B4-BE49-F238E27FC236}">
                <a16:creationId xmlns:a16="http://schemas.microsoft.com/office/drawing/2014/main" id="{88485CE5-3591-848E-F61B-65C857958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37" y="2668709"/>
            <a:ext cx="3829094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C385C29-0C1A-C0F2-9C39-5A85A4941B1D}"/>
              </a:ext>
            </a:extLst>
          </p:cNvPr>
          <p:cNvSpPr txBox="1"/>
          <p:nvPr/>
        </p:nvSpPr>
        <p:spPr>
          <a:xfrm>
            <a:off x="4343400" y="3210087"/>
            <a:ext cx="38290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A1C1C"/>
                </a:solidFill>
                <a:latin typeface="Bowlby One" panose="020B0604020202020204" charset="0"/>
              </a:rPr>
              <a:t>Interpretation: </a:t>
            </a:r>
            <a:r>
              <a:rPr lang="en-US" dirty="0">
                <a:solidFill>
                  <a:srgbClr val="4B4B4B"/>
                </a:solidFill>
                <a:latin typeface="Cabin Medium" panose="020B0604020202020204" charset="0"/>
              </a:rPr>
              <a:t>We are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95% </a:t>
            </a:r>
            <a:r>
              <a:rPr lang="en-US" dirty="0">
                <a:solidFill>
                  <a:srgbClr val="4B4B4B"/>
                </a:solidFill>
                <a:latin typeface="Cabin Medium" panose="020B0604020202020204" charset="0"/>
              </a:rPr>
              <a:t>confident that the protests mean score is between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572.6195059 and 1810.29478.</a:t>
            </a:r>
          </a:p>
          <a:p>
            <a:endParaRPr lang="en-US" dirty="0">
              <a:solidFill>
                <a:srgbClr val="7A1C1C"/>
              </a:solidFill>
              <a:latin typeface="Cabin Medium" panose="020B0604020202020204" charset="0"/>
            </a:endParaRPr>
          </a:p>
        </p:txBody>
      </p:sp>
      <p:grpSp>
        <p:nvGrpSpPr>
          <p:cNvPr id="18" name="Google Shape;876;p62">
            <a:extLst>
              <a:ext uri="{FF2B5EF4-FFF2-40B4-BE49-F238E27FC236}">
                <a16:creationId xmlns:a16="http://schemas.microsoft.com/office/drawing/2014/main" id="{E36D59E0-BF3A-1C37-2B4D-3943E4A20344}"/>
              </a:ext>
            </a:extLst>
          </p:cNvPr>
          <p:cNvGrpSpPr/>
          <p:nvPr/>
        </p:nvGrpSpPr>
        <p:grpSpPr>
          <a:xfrm>
            <a:off x="5666906" y="2125087"/>
            <a:ext cx="936964" cy="933361"/>
            <a:chOff x="7179951" y="3993839"/>
            <a:chExt cx="407806" cy="406238"/>
          </a:xfrm>
          <a:solidFill>
            <a:schemeClr val="tx1"/>
          </a:solidFill>
        </p:grpSpPr>
        <p:sp>
          <p:nvSpPr>
            <p:cNvPr id="19" name="Google Shape;877;p62">
              <a:extLst>
                <a:ext uri="{FF2B5EF4-FFF2-40B4-BE49-F238E27FC236}">
                  <a16:creationId xmlns:a16="http://schemas.microsoft.com/office/drawing/2014/main" id="{7810CBBA-9A1E-F2C4-AF6D-38411169C1ED}"/>
                </a:ext>
              </a:extLst>
            </p:cNvPr>
            <p:cNvSpPr/>
            <p:nvPr/>
          </p:nvSpPr>
          <p:spPr>
            <a:xfrm>
              <a:off x="7371504" y="4257755"/>
              <a:ext cx="23865" cy="142322"/>
            </a:xfrm>
            <a:custGeom>
              <a:avLst/>
              <a:gdLst/>
              <a:ahLst/>
              <a:cxnLst/>
              <a:rect l="l" t="t" r="r" b="b"/>
              <a:pathLst>
                <a:path w="715" h="4264" extrusionOk="0">
                  <a:moveTo>
                    <a:pt x="1" y="0"/>
                  </a:moveTo>
                  <a:lnTo>
                    <a:pt x="1" y="3906"/>
                  </a:lnTo>
                  <a:cubicBezTo>
                    <a:pt x="24" y="4144"/>
                    <a:pt x="197" y="4263"/>
                    <a:pt x="367" y="4263"/>
                  </a:cubicBezTo>
                  <a:cubicBezTo>
                    <a:pt x="536" y="4263"/>
                    <a:pt x="703" y="4144"/>
                    <a:pt x="715" y="3906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78;p62">
              <a:extLst>
                <a:ext uri="{FF2B5EF4-FFF2-40B4-BE49-F238E27FC236}">
                  <a16:creationId xmlns:a16="http://schemas.microsoft.com/office/drawing/2014/main" id="{8B382DC2-061F-DA2F-7E9C-1E750BC5152C}"/>
                </a:ext>
              </a:extLst>
            </p:cNvPr>
            <p:cNvSpPr/>
            <p:nvPr/>
          </p:nvSpPr>
          <p:spPr>
            <a:xfrm>
              <a:off x="7493132" y="4347573"/>
              <a:ext cx="23865" cy="52503"/>
            </a:xfrm>
            <a:custGeom>
              <a:avLst/>
              <a:gdLst/>
              <a:ahLst/>
              <a:cxnLst/>
              <a:rect l="l" t="t" r="r" b="b"/>
              <a:pathLst>
                <a:path w="715" h="1573" extrusionOk="0">
                  <a:moveTo>
                    <a:pt x="0" y="0"/>
                  </a:moveTo>
                  <a:lnTo>
                    <a:pt x="0" y="1215"/>
                  </a:lnTo>
                  <a:cubicBezTo>
                    <a:pt x="12" y="1453"/>
                    <a:pt x="185" y="1572"/>
                    <a:pt x="357" y="1572"/>
                  </a:cubicBezTo>
                  <a:cubicBezTo>
                    <a:pt x="530" y="1572"/>
                    <a:pt x="703" y="1453"/>
                    <a:pt x="715" y="1215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79;p62">
              <a:extLst>
                <a:ext uri="{FF2B5EF4-FFF2-40B4-BE49-F238E27FC236}">
                  <a16:creationId xmlns:a16="http://schemas.microsoft.com/office/drawing/2014/main" id="{B2CE0C8D-7552-5B36-07BD-21FADBCA06B8}"/>
                </a:ext>
              </a:extLst>
            </p:cNvPr>
            <p:cNvSpPr/>
            <p:nvPr/>
          </p:nvSpPr>
          <p:spPr>
            <a:xfrm>
              <a:off x="7422372" y="4172709"/>
              <a:ext cx="165386" cy="151834"/>
            </a:xfrm>
            <a:custGeom>
              <a:avLst/>
              <a:gdLst/>
              <a:ahLst/>
              <a:cxnLst/>
              <a:rect l="l" t="t" r="r" b="b"/>
              <a:pathLst>
                <a:path w="4955" h="4549" extrusionOk="0">
                  <a:moveTo>
                    <a:pt x="3061" y="1304"/>
                  </a:moveTo>
                  <a:cubicBezTo>
                    <a:pt x="3150" y="1304"/>
                    <a:pt x="3239" y="1346"/>
                    <a:pt x="3311" y="1429"/>
                  </a:cubicBezTo>
                  <a:cubicBezTo>
                    <a:pt x="3454" y="1572"/>
                    <a:pt x="3454" y="1786"/>
                    <a:pt x="3311" y="1929"/>
                  </a:cubicBezTo>
                  <a:lnTo>
                    <a:pt x="2977" y="2263"/>
                  </a:lnTo>
                  <a:lnTo>
                    <a:pt x="3311" y="2596"/>
                  </a:lnTo>
                  <a:cubicBezTo>
                    <a:pt x="3454" y="2739"/>
                    <a:pt x="3454" y="2953"/>
                    <a:pt x="3311" y="3096"/>
                  </a:cubicBezTo>
                  <a:cubicBezTo>
                    <a:pt x="3239" y="3167"/>
                    <a:pt x="3150" y="3203"/>
                    <a:pt x="3061" y="3203"/>
                  </a:cubicBezTo>
                  <a:cubicBezTo>
                    <a:pt x="2972" y="3203"/>
                    <a:pt x="2882" y="3167"/>
                    <a:pt x="2811" y="3096"/>
                  </a:cubicBezTo>
                  <a:lnTo>
                    <a:pt x="2477" y="2763"/>
                  </a:lnTo>
                  <a:lnTo>
                    <a:pt x="2144" y="3096"/>
                  </a:lnTo>
                  <a:cubicBezTo>
                    <a:pt x="2073" y="3167"/>
                    <a:pt x="1983" y="3203"/>
                    <a:pt x="1894" y="3203"/>
                  </a:cubicBezTo>
                  <a:cubicBezTo>
                    <a:pt x="1805" y="3203"/>
                    <a:pt x="1715" y="3167"/>
                    <a:pt x="1644" y="3096"/>
                  </a:cubicBezTo>
                  <a:cubicBezTo>
                    <a:pt x="1477" y="2953"/>
                    <a:pt x="1477" y="2739"/>
                    <a:pt x="1644" y="2596"/>
                  </a:cubicBezTo>
                  <a:lnTo>
                    <a:pt x="1953" y="2263"/>
                  </a:lnTo>
                  <a:lnTo>
                    <a:pt x="1644" y="1929"/>
                  </a:lnTo>
                  <a:cubicBezTo>
                    <a:pt x="1477" y="1786"/>
                    <a:pt x="1477" y="1572"/>
                    <a:pt x="1644" y="1429"/>
                  </a:cubicBezTo>
                  <a:cubicBezTo>
                    <a:pt x="1715" y="1346"/>
                    <a:pt x="1805" y="1304"/>
                    <a:pt x="1894" y="1304"/>
                  </a:cubicBezTo>
                  <a:cubicBezTo>
                    <a:pt x="1983" y="1304"/>
                    <a:pt x="2073" y="1346"/>
                    <a:pt x="2144" y="1429"/>
                  </a:cubicBezTo>
                  <a:lnTo>
                    <a:pt x="2477" y="1762"/>
                  </a:lnTo>
                  <a:lnTo>
                    <a:pt x="2811" y="1429"/>
                  </a:lnTo>
                  <a:cubicBezTo>
                    <a:pt x="2882" y="1346"/>
                    <a:pt x="2972" y="1304"/>
                    <a:pt x="3061" y="1304"/>
                  </a:cubicBezTo>
                  <a:close/>
                  <a:moveTo>
                    <a:pt x="358" y="0"/>
                  </a:moveTo>
                  <a:cubicBezTo>
                    <a:pt x="144" y="0"/>
                    <a:pt x="1" y="143"/>
                    <a:pt x="1" y="357"/>
                  </a:cubicBezTo>
                  <a:lnTo>
                    <a:pt x="1" y="4192"/>
                  </a:lnTo>
                  <a:cubicBezTo>
                    <a:pt x="1" y="4406"/>
                    <a:pt x="144" y="4549"/>
                    <a:pt x="358" y="4549"/>
                  </a:cubicBezTo>
                  <a:lnTo>
                    <a:pt x="4597" y="4549"/>
                  </a:lnTo>
                  <a:cubicBezTo>
                    <a:pt x="4787" y="4549"/>
                    <a:pt x="4954" y="4406"/>
                    <a:pt x="4954" y="4192"/>
                  </a:cubicBezTo>
                  <a:lnTo>
                    <a:pt x="4954" y="357"/>
                  </a:lnTo>
                  <a:cubicBezTo>
                    <a:pt x="4954" y="143"/>
                    <a:pt x="4787" y="0"/>
                    <a:pt x="4597" y="0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80;p62">
              <a:extLst>
                <a:ext uri="{FF2B5EF4-FFF2-40B4-BE49-F238E27FC236}">
                  <a16:creationId xmlns:a16="http://schemas.microsoft.com/office/drawing/2014/main" id="{89CB695E-B38D-0FF8-1DEA-ABAC002547B5}"/>
                </a:ext>
              </a:extLst>
            </p:cNvPr>
            <p:cNvSpPr/>
            <p:nvPr/>
          </p:nvSpPr>
          <p:spPr>
            <a:xfrm>
              <a:off x="7250678" y="4308622"/>
              <a:ext cx="23898" cy="91454"/>
            </a:xfrm>
            <a:custGeom>
              <a:avLst/>
              <a:gdLst/>
              <a:ahLst/>
              <a:cxnLst/>
              <a:rect l="l" t="t" r="r" b="b"/>
              <a:pathLst>
                <a:path w="716" h="2740" extrusionOk="0">
                  <a:moveTo>
                    <a:pt x="1" y="0"/>
                  </a:moveTo>
                  <a:lnTo>
                    <a:pt x="1" y="2382"/>
                  </a:lnTo>
                  <a:cubicBezTo>
                    <a:pt x="13" y="2620"/>
                    <a:pt x="185" y="2739"/>
                    <a:pt x="358" y="2739"/>
                  </a:cubicBezTo>
                  <a:cubicBezTo>
                    <a:pt x="531" y="2739"/>
                    <a:pt x="703" y="2620"/>
                    <a:pt x="715" y="2382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81;p62">
              <a:extLst>
                <a:ext uri="{FF2B5EF4-FFF2-40B4-BE49-F238E27FC236}">
                  <a16:creationId xmlns:a16="http://schemas.microsoft.com/office/drawing/2014/main" id="{22F85E79-6C29-8D56-BE3C-D76A12F52479}"/>
                </a:ext>
              </a:extLst>
            </p:cNvPr>
            <p:cNvSpPr/>
            <p:nvPr/>
          </p:nvSpPr>
          <p:spPr>
            <a:xfrm>
              <a:off x="7179951" y="4171908"/>
              <a:ext cx="165352" cy="112883"/>
            </a:xfrm>
            <a:custGeom>
              <a:avLst/>
              <a:gdLst/>
              <a:ahLst/>
              <a:cxnLst/>
              <a:rect l="l" t="t" r="r" b="b"/>
              <a:pathLst>
                <a:path w="4954" h="3382" extrusionOk="0">
                  <a:moveTo>
                    <a:pt x="357" y="0"/>
                  </a:moveTo>
                  <a:cubicBezTo>
                    <a:pt x="143" y="0"/>
                    <a:pt x="0" y="143"/>
                    <a:pt x="0" y="358"/>
                  </a:cubicBezTo>
                  <a:lnTo>
                    <a:pt x="0" y="3025"/>
                  </a:lnTo>
                  <a:cubicBezTo>
                    <a:pt x="0" y="3239"/>
                    <a:pt x="143" y="3382"/>
                    <a:pt x="357" y="3382"/>
                  </a:cubicBezTo>
                  <a:lnTo>
                    <a:pt x="4596" y="3382"/>
                  </a:lnTo>
                  <a:cubicBezTo>
                    <a:pt x="4787" y="3382"/>
                    <a:pt x="4954" y="3239"/>
                    <a:pt x="4954" y="3025"/>
                  </a:cubicBezTo>
                  <a:lnTo>
                    <a:pt x="4954" y="2572"/>
                  </a:lnTo>
                  <a:lnTo>
                    <a:pt x="1905" y="2572"/>
                  </a:lnTo>
                  <a:cubicBezTo>
                    <a:pt x="1310" y="2572"/>
                    <a:pt x="810" y="2096"/>
                    <a:pt x="810" y="1501"/>
                  </a:cubicBezTo>
                  <a:lnTo>
                    <a:pt x="810" y="0"/>
                  </a:ln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82;p62">
              <a:extLst>
                <a:ext uri="{FF2B5EF4-FFF2-40B4-BE49-F238E27FC236}">
                  <a16:creationId xmlns:a16="http://schemas.microsoft.com/office/drawing/2014/main" id="{DF38113E-EFD5-F6D8-B7F5-04D45A173C92}"/>
                </a:ext>
              </a:extLst>
            </p:cNvPr>
            <p:cNvSpPr/>
            <p:nvPr/>
          </p:nvSpPr>
          <p:spPr>
            <a:xfrm>
              <a:off x="7230818" y="3993839"/>
              <a:ext cx="291753" cy="241686"/>
            </a:xfrm>
            <a:custGeom>
              <a:avLst/>
              <a:gdLst/>
              <a:ahLst/>
              <a:cxnLst/>
              <a:rect l="l" t="t" r="r" b="b"/>
              <a:pathLst>
                <a:path w="8741" h="7241" extrusionOk="0">
                  <a:moveTo>
                    <a:pt x="2111" y="2269"/>
                  </a:moveTo>
                  <a:cubicBezTo>
                    <a:pt x="2214" y="2269"/>
                    <a:pt x="2311" y="2318"/>
                    <a:pt x="2382" y="2406"/>
                  </a:cubicBezTo>
                  <a:lnTo>
                    <a:pt x="3263" y="3549"/>
                  </a:lnTo>
                  <a:lnTo>
                    <a:pt x="3263" y="2644"/>
                  </a:lnTo>
                  <a:cubicBezTo>
                    <a:pt x="3287" y="2406"/>
                    <a:pt x="3459" y="2287"/>
                    <a:pt x="3629" y="2287"/>
                  </a:cubicBezTo>
                  <a:cubicBezTo>
                    <a:pt x="3799" y="2287"/>
                    <a:pt x="3966" y="2406"/>
                    <a:pt x="3977" y="2644"/>
                  </a:cubicBezTo>
                  <a:lnTo>
                    <a:pt x="3977" y="4549"/>
                  </a:lnTo>
                  <a:cubicBezTo>
                    <a:pt x="3977" y="4692"/>
                    <a:pt x="3906" y="4859"/>
                    <a:pt x="3739" y="4883"/>
                  </a:cubicBezTo>
                  <a:cubicBezTo>
                    <a:pt x="3702" y="4895"/>
                    <a:pt x="3665" y="4901"/>
                    <a:pt x="3629" y="4901"/>
                  </a:cubicBezTo>
                  <a:cubicBezTo>
                    <a:pt x="3526" y="4901"/>
                    <a:pt x="3429" y="4852"/>
                    <a:pt x="3358" y="4764"/>
                  </a:cubicBezTo>
                  <a:lnTo>
                    <a:pt x="2477" y="3621"/>
                  </a:lnTo>
                  <a:lnTo>
                    <a:pt x="2477" y="4526"/>
                  </a:lnTo>
                  <a:cubicBezTo>
                    <a:pt x="2453" y="4764"/>
                    <a:pt x="2281" y="4883"/>
                    <a:pt x="2111" y="4883"/>
                  </a:cubicBezTo>
                  <a:cubicBezTo>
                    <a:pt x="1941" y="4883"/>
                    <a:pt x="1775" y="4764"/>
                    <a:pt x="1763" y="4526"/>
                  </a:cubicBezTo>
                  <a:lnTo>
                    <a:pt x="1763" y="2621"/>
                  </a:lnTo>
                  <a:cubicBezTo>
                    <a:pt x="1763" y="2478"/>
                    <a:pt x="1834" y="2311"/>
                    <a:pt x="2001" y="2287"/>
                  </a:cubicBezTo>
                  <a:cubicBezTo>
                    <a:pt x="2038" y="2275"/>
                    <a:pt x="2075" y="2269"/>
                    <a:pt x="2111" y="2269"/>
                  </a:cubicBezTo>
                  <a:close/>
                  <a:moveTo>
                    <a:pt x="358" y="1"/>
                  </a:moveTo>
                  <a:cubicBezTo>
                    <a:pt x="143" y="1"/>
                    <a:pt x="0" y="144"/>
                    <a:pt x="0" y="358"/>
                  </a:cubicBezTo>
                  <a:lnTo>
                    <a:pt x="0" y="6883"/>
                  </a:lnTo>
                  <a:cubicBezTo>
                    <a:pt x="0" y="7074"/>
                    <a:pt x="143" y="7241"/>
                    <a:pt x="358" y="7241"/>
                  </a:cubicBezTo>
                  <a:lnTo>
                    <a:pt x="5025" y="7241"/>
                  </a:lnTo>
                  <a:lnTo>
                    <a:pt x="5025" y="5716"/>
                  </a:lnTo>
                  <a:cubicBezTo>
                    <a:pt x="5025" y="5383"/>
                    <a:pt x="5168" y="5097"/>
                    <a:pt x="5406" y="4907"/>
                  </a:cubicBezTo>
                  <a:cubicBezTo>
                    <a:pt x="4859" y="4740"/>
                    <a:pt x="4406" y="4216"/>
                    <a:pt x="4406" y="3597"/>
                  </a:cubicBezTo>
                  <a:cubicBezTo>
                    <a:pt x="4406" y="2859"/>
                    <a:pt x="5001" y="2287"/>
                    <a:pt x="5716" y="2287"/>
                  </a:cubicBezTo>
                  <a:cubicBezTo>
                    <a:pt x="6954" y="2287"/>
                    <a:pt x="7502" y="3859"/>
                    <a:pt x="6549" y="4645"/>
                  </a:cubicBezTo>
                  <a:lnTo>
                    <a:pt x="8740" y="4645"/>
                  </a:lnTo>
                  <a:lnTo>
                    <a:pt x="8740" y="358"/>
                  </a:lnTo>
                  <a:cubicBezTo>
                    <a:pt x="8740" y="144"/>
                    <a:pt x="8597" y="1"/>
                    <a:pt x="83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83;p62">
              <a:extLst>
                <a:ext uri="{FF2B5EF4-FFF2-40B4-BE49-F238E27FC236}">
                  <a16:creationId xmlns:a16="http://schemas.microsoft.com/office/drawing/2014/main" id="{0F7CEA40-5012-8343-B405-CE959811569A}"/>
                </a:ext>
              </a:extLst>
            </p:cNvPr>
            <p:cNvSpPr/>
            <p:nvPr/>
          </p:nvSpPr>
          <p:spPr>
            <a:xfrm>
              <a:off x="7395336" y="4094005"/>
              <a:ext cx="46962" cy="40587"/>
            </a:xfrm>
            <a:custGeom>
              <a:avLst/>
              <a:gdLst/>
              <a:ahLst/>
              <a:cxnLst/>
              <a:rect l="l" t="t" r="r" b="b"/>
              <a:pathLst>
                <a:path w="1407" h="1216" extrusionOk="0">
                  <a:moveTo>
                    <a:pt x="811" y="1"/>
                  </a:moveTo>
                  <a:cubicBezTo>
                    <a:pt x="1" y="24"/>
                    <a:pt x="1" y="1191"/>
                    <a:pt x="811" y="1215"/>
                  </a:cubicBezTo>
                  <a:cubicBezTo>
                    <a:pt x="1144" y="1191"/>
                    <a:pt x="1406" y="929"/>
                    <a:pt x="1406" y="596"/>
                  </a:cubicBezTo>
                  <a:cubicBezTo>
                    <a:pt x="1406" y="263"/>
                    <a:pt x="1144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6" name="Google Shape;382;p40">
            <a:extLst>
              <a:ext uri="{FF2B5EF4-FFF2-40B4-BE49-F238E27FC236}">
                <a16:creationId xmlns:a16="http://schemas.microsoft.com/office/drawing/2014/main" id="{2FFB61BF-8DC2-5760-2139-7D687A508AE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7000608" y="-199705"/>
            <a:ext cx="3936277" cy="99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48;p46">
            <a:extLst>
              <a:ext uri="{FF2B5EF4-FFF2-40B4-BE49-F238E27FC236}">
                <a16:creationId xmlns:a16="http://schemas.microsoft.com/office/drawing/2014/main" id="{093C5FF4-96FC-0352-7CF0-1BF0D3847C36}"/>
              </a:ext>
            </a:extLst>
          </p:cNvPr>
          <p:cNvSpPr txBox="1">
            <a:spLocks/>
          </p:cNvSpPr>
          <p:nvPr/>
        </p:nvSpPr>
        <p:spPr>
          <a:xfrm>
            <a:off x="4788107" y="218181"/>
            <a:ext cx="2694562" cy="90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400" dirty="0">
                <a:solidFill>
                  <a:srgbClr val="4B4B4B"/>
                </a:solidFill>
              </a:rPr>
              <a:t>Confidence Levels </a:t>
            </a:r>
          </a:p>
          <a:p>
            <a:pPr algn="l"/>
            <a:endParaRPr lang="en-US" sz="2400" dirty="0">
              <a:solidFill>
                <a:srgbClr val="4B4B4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utput image">
            <a:extLst>
              <a:ext uri="{FF2B5EF4-FFF2-40B4-BE49-F238E27FC236}">
                <a16:creationId xmlns:a16="http://schemas.microsoft.com/office/drawing/2014/main" id="{129CBBE0-B39E-81D7-35E3-7DF9DB555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1" y="534885"/>
            <a:ext cx="3829093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448;p46">
            <a:extLst>
              <a:ext uri="{FF2B5EF4-FFF2-40B4-BE49-F238E27FC236}">
                <a16:creationId xmlns:a16="http://schemas.microsoft.com/office/drawing/2014/main" id="{0789402F-9192-64FD-2D0D-EB4EDD83C7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8918" y="3908765"/>
            <a:ext cx="36296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4B4B4B"/>
                </a:solidFill>
              </a:rPr>
              <a:t> Emigrants</a:t>
            </a:r>
            <a:endParaRPr dirty="0">
              <a:solidFill>
                <a:srgbClr val="4B4B4B"/>
              </a:solidFill>
            </a:endParaRPr>
          </a:p>
        </p:txBody>
      </p:sp>
      <p:pic>
        <p:nvPicPr>
          <p:cNvPr id="3" name="Google Shape;382;p40">
            <a:extLst>
              <a:ext uri="{FF2B5EF4-FFF2-40B4-BE49-F238E27FC236}">
                <a16:creationId xmlns:a16="http://schemas.microsoft.com/office/drawing/2014/main" id="{AB1360BA-AABF-A564-39A1-0F4B2A0163F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-1728820" y="4195115"/>
            <a:ext cx="3936277" cy="9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84;p40">
            <a:extLst>
              <a:ext uri="{FF2B5EF4-FFF2-40B4-BE49-F238E27FC236}">
                <a16:creationId xmlns:a16="http://schemas.microsoft.com/office/drawing/2014/main" id="{FBC96BC8-826D-A7D6-28C1-F616228BF45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122001" y="-1026113"/>
            <a:ext cx="3555453" cy="1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FBD5F9-3D9B-A461-6908-80A354BF10F8}"/>
              </a:ext>
            </a:extLst>
          </p:cNvPr>
          <p:cNvSpPr txBox="1"/>
          <p:nvPr/>
        </p:nvSpPr>
        <p:spPr>
          <a:xfrm>
            <a:off x="4343400" y="1183985"/>
            <a:ext cx="38290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A1C1C"/>
                </a:solidFill>
                <a:latin typeface="Bowlby One" panose="020B0604020202020204" charset="0"/>
              </a:rPr>
              <a:t>Interpretation: </a:t>
            </a:r>
            <a:r>
              <a:rPr lang="en-US" dirty="0">
                <a:solidFill>
                  <a:schemeClr val="bg2"/>
                </a:solidFill>
                <a:latin typeface="Cabin Medium" panose="020B0604020202020204" charset="0"/>
              </a:rPr>
              <a:t>We are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90% </a:t>
            </a:r>
            <a:r>
              <a:rPr lang="en-US" dirty="0">
                <a:solidFill>
                  <a:schemeClr val="bg2"/>
                </a:solidFill>
                <a:latin typeface="Cabin Medium" panose="020B0604020202020204" charset="0"/>
              </a:rPr>
              <a:t>confident that the population mean score is between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977421.896 and 2299577.59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D3A797-0D3F-1354-3A57-53F163A1951D}"/>
              </a:ext>
            </a:extLst>
          </p:cNvPr>
          <p:cNvSpPr txBox="1"/>
          <p:nvPr/>
        </p:nvSpPr>
        <p:spPr>
          <a:xfrm>
            <a:off x="4343400" y="3220851"/>
            <a:ext cx="382909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A1C1C"/>
                </a:solidFill>
                <a:latin typeface="Bowlby One" panose="020B0604020202020204" charset="0"/>
              </a:rPr>
              <a:t>Interpretation: </a:t>
            </a:r>
            <a:r>
              <a:rPr lang="en-US" dirty="0">
                <a:solidFill>
                  <a:schemeClr val="bg2"/>
                </a:solidFill>
                <a:latin typeface="Cabin Medium" panose="020B0604020202020204" charset="0"/>
              </a:rPr>
              <a:t>We are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95% </a:t>
            </a:r>
            <a:r>
              <a:rPr lang="en-US" dirty="0">
                <a:solidFill>
                  <a:schemeClr val="bg2"/>
                </a:solidFill>
                <a:latin typeface="Cabin Medium" panose="020B0604020202020204" charset="0"/>
              </a:rPr>
              <a:t>confident that the population mean score is between </a:t>
            </a:r>
            <a:r>
              <a:rPr lang="en-US" b="1" dirty="0">
                <a:solidFill>
                  <a:srgbClr val="7A1C1C"/>
                </a:solidFill>
                <a:latin typeface="Cabin Medium" panose="020B0604020202020204" charset="0"/>
              </a:rPr>
              <a:t>843980.5203 and 2433018.965.</a:t>
            </a:r>
          </a:p>
        </p:txBody>
      </p:sp>
      <p:pic>
        <p:nvPicPr>
          <p:cNvPr id="10" name="Picture 4" descr="Output image">
            <a:extLst>
              <a:ext uri="{FF2B5EF4-FFF2-40B4-BE49-F238E27FC236}">
                <a16:creationId xmlns:a16="http://schemas.microsoft.com/office/drawing/2014/main" id="{ECB32583-1453-0FF6-965C-A0EFAD90C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11" y="2655513"/>
            <a:ext cx="3829093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oogle Shape;1090;p62">
            <a:extLst>
              <a:ext uri="{FF2B5EF4-FFF2-40B4-BE49-F238E27FC236}">
                <a16:creationId xmlns:a16="http://schemas.microsoft.com/office/drawing/2014/main" id="{519F0B9D-4181-2449-ADBE-55EFCE7B0D64}"/>
              </a:ext>
            </a:extLst>
          </p:cNvPr>
          <p:cNvGrpSpPr/>
          <p:nvPr/>
        </p:nvGrpSpPr>
        <p:grpSpPr>
          <a:xfrm>
            <a:off x="5840427" y="2144918"/>
            <a:ext cx="666643" cy="937426"/>
            <a:chOff x="1614286" y="1534551"/>
            <a:chExt cx="290151" cy="408007"/>
          </a:xfrm>
          <a:solidFill>
            <a:schemeClr val="tx1"/>
          </a:solidFill>
        </p:grpSpPr>
        <p:sp>
          <p:nvSpPr>
            <p:cNvPr id="12" name="Google Shape;1091;p62">
              <a:extLst>
                <a:ext uri="{FF2B5EF4-FFF2-40B4-BE49-F238E27FC236}">
                  <a16:creationId xmlns:a16="http://schemas.microsoft.com/office/drawing/2014/main" id="{9A68664D-B53D-0A01-244D-AD938D762F94}"/>
                </a:ext>
              </a:extLst>
            </p:cNvPr>
            <p:cNvSpPr/>
            <p:nvPr/>
          </p:nvSpPr>
          <p:spPr>
            <a:xfrm>
              <a:off x="1614286" y="1534551"/>
              <a:ext cx="290151" cy="408007"/>
            </a:xfrm>
            <a:custGeom>
              <a:avLst/>
              <a:gdLst/>
              <a:ahLst/>
              <a:cxnLst/>
              <a:rect l="l" t="t" r="r" b="b"/>
              <a:pathLst>
                <a:path w="8693" h="12224" extrusionOk="0">
                  <a:moveTo>
                    <a:pt x="4346" y="1560"/>
                  </a:moveTo>
                  <a:cubicBezTo>
                    <a:pt x="5454" y="1560"/>
                    <a:pt x="6561" y="2310"/>
                    <a:pt x="6621" y="3811"/>
                  </a:cubicBezTo>
                  <a:cubicBezTo>
                    <a:pt x="6597" y="5025"/>
                    <a:pt x="5597" y="6073"/>
                    <a:pt x="4334" y="6073"/>
                  </a:cubicBezTo>
                  <a:cubicBezTo>
                    <a:pt x="3096" y="6073"/>
                    <a:pt x="2072" y="5073"/>
                    <a:pt x="2072" y="3811"/>
                  </a:cubicBezTo>
                  <a:cubicBezTo>
                    <a:pt x="2132" y="2310"/>
                    <a:pt x="3239" y="1560"/>
                    <a:pt x="4346" y="1560"/>
                  </a:cubicBezTo>
                  <a:close/>
                  <a:moveTo>
                    <a:pt x="4334" y="0"/>
                  </a:moveTo>
                  <a:cubicBezTo>
                    <a:pt x="3048" y="0"/>
                    <a:pt x="1763" y="619"/>
                    <a:pt x="1000" y="1858"/>
                  </a:cubicBezTo>
                  <a:cubicBezTo>
                    <a:pt x="0" y="3477"/>
                    <a:pt x="548" y="5073"/>
                    <a:pt x="834" y="5668"/>
                  </a:cubicBezTo>
                  <a:lnTo>
                    <a:pt x="4001" y="12027"/>
                  </a:lnTo>
                  <a:cubicBezTo>
                    <a:pt x="4061" y="12158"/>
                    <a:pt x="4186" y="12223"/>
                    <a:pt x="4317" y="12223"/>
                  </a:cubicBezTo>
                  <a:cubicBezTo>
                    <a:pt x="4448" y="12223"/>
                    <a:pt x="4585" y="12158"/>
                    <a:pt x="4668" y="12027"/>
                  </a:cubicBezTo>
                  <a:lnTo>
                    <a:pt x="7835" y="5668"/>
                  </a:lnTo>
                  <a:cubicBezTo>
                    <a:pt x="8121" y="5073"/>
                    <a:pt x="8693" y="3477"/>
                    <a:pt x="7669" y="1858"/>
                  </a:cubicBezTo>
                  <a:cubicBezTo>
                    <a:pt x="6906" y="619"/>
                    <a:pt x="5620" y="0"/>
                    <a:pt x="4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092;p62">
              <a:extLst>
                <a:ext uri="{FF2B5EF4-FFF2-40B4-BE49-F238E27FC236}">
                  <a16:creationId xmlns:a16="http://schemas.microsoft.com/office/drawing/2014/main" id="{E2C68F5F-B232-E5EF-628D-53C2981A4052}"/>
                </a:ext>
              </a:extLst>
            </p:cNvPr>
            <p:cNvSpPr/>
            <p:nvPr/>
          </p:nvSpPr>
          <p:spPr>
            <a:xfrm>
              <a:off x="1731909" y="1633916"/>
              <a:ext cx="95259" cy="79605"/>
            </a:xfrm>
            <a:custGeom>
              <a:avLst/>
              <a:gdLst/>
              <a:ahLst/>
              <a:cxnLst/>
              <a:rect l="l" t="t" r="r" b="b"/>
              <a:pathLst>
                <a:path w="2854" h="2385" extrusionOk="0">
                  <a:moveTo>
                    <a:pt x="2144" y="0"/>
                  </a:moveTo>
                  <a:lnTo>
                    <a:pt x="1" y="2143"/>
                  </a:lnTo>
                  <a:cubicBezTo>
                    <a:pt x="275" y="2311"/>
                    <a:pt x="558" y="2385"/>
                    <a:pt x="828" y="2385"/>
                  </a:cubicBezTo>
                  <a:cubicBezTo>
                    <a:pt x="1943" y="2385"/>
                    <a:pt x="2853" y="1131"/>
                    <a:pt x="2144" y="0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093;p62">
              <a:extLst>
                <a:ext uri="{FF2B5EF4-FFF2-40B4-BE49-F238E27FC236}">
                  <a16:creationId xmlns:a16="http://schemas.microsoft.com/office/drawing/2014/main" id="{4FD1A4B3-6554-A3ED-4372-B062D8D098D8}"/>
                </a:ext>
              </a:extLst>
            </p:cNvPr>
            <p:cNvSpPr/>
            <p:nvPr/>
          </p:nvSpPr>
          <p:spPr>
            <a:xfrm>
              <a:off x="1693758" y="1609250"/>
              <a:ext cx="92255" cy="79539"/>
            </a:xfrm>
            <a:custGeom>
              <a:avLst/>
              <a:gdLst/>
              <a:ahLst/>
              <a:cxnLst/>
              <a:rect l="l" t="t" r="r" b="b"/>
              <a:pathLst>
                <a:path w="2764" h="2383" extrusionOk="0">
                  <a:moveTo>
                    <a:pt x="1953" y="1"/>
                  </a:moveTo>
                  <a:cubicBezTo>
                    <a:pt x="739" y="1"/>
                    <a:pt x="1" y="1358"/>
                    <a:pt x="620" y="2382"/>
                  </a:cubicBezTo>
                  <a:lnTo>
                    <a:pt x="620" y="2382"/>
                  </a:lnTo>
                  <a:lnTo>
                    <a:pt x="2763" y="239"/>
                  </a:lnTo>
                  <a:cubicBezTo>
                    <a:pt x="2549" y="96"/>
                    <a:pt x="2263" y="1"/>
                    <a:pt x="1953" y="1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448;p46">
            <a:extLst>
              <a:ext uri="{FF2B5EF4-FFF2-40B4-BE49-F238E27FC236}">
                <a16:creationId xmlns:a16="http://schemas.microsoft.com/office/drawing/2014/main" id="{09371C51-6835-8A2F-BC99-D0611B7F8126}"/>
              </a:ext>
            </a:extLst>
          </p:cNvPr>
          <p:cNvSpPr txBox="1">
            <a:spLocks/>
          </p:cNvSpPr>
          <p:nvPr/>
        </p:nvSpPr>
        <p:spPr>
          <a:xfrm>
            <a:off x="4826467" y="311385"/>
            <a:ext cx="2694562" cy="90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0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"/>
              <a:buNone/>
              <a:defRPr sz="3000" b="1" i="0" u="none" strike="noStrike" cap="none">
                <a:solidFill>
                  <a:schemeClr val="dk1"/>
                </a:solidFill>
                <a:latin typeface="Bowlby One"/>
                <a:ea typeface="Bowlby One"/>
                <a:cs typeface="Bowlby One"/>
                <a:sym typeface="Bowlby One"/>
              </a:defRPr>
            </a:lvl9pPr>
          </a:lstStyle>
          <a:p>
            <a:pPr algn="l"/>
            <a:r>
              <a:rPr lang="en-US" sz="2400" dirty="0">
                <a:solidFill>
                  <a:srgbClr val="7A1C1C"/>
                </a:solidFill>
              </a:rPr>
              <a:t>Confidence Levels </a:t>
            </a:r>
          </a:p>
          <a:p>
            <a:pPr algn="l"/>
            <a:endParaRPr lang="en-US" sz="2400" dirty="0">
              <a:solidFill>
                <a:srgbClr val="7A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04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382;p40">
            <a:extLst>
              <a:ext uri="{FF2B5EF4-FFF2-40B4-BE49-F238E27FC236}">
                <a16:creationId xmlns:a16="http://schemas.microsoft.com/office/drawing/2014/main" id="{2FFB61BF-8DC2-5760-2139-7D687A508AE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7000608" y="-199705"/>
            <a:ext cx="3936277" cy="9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14" descr="Output image">
            <a:extLst>
              <a:ext uri="{FF2B5EF4-FFF2-40B4-BE49-F238E27FC236}">
                <a16:creationId xmlns:a16="http://schemas.microsoft.com/office/drawing/2014/main" id="{27FAFECC-01F8-4D49-1B71-46B84DC66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44" y="534885"/>
            <a:ext cx="3829093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Output image">
            <a:extLst>
              <a:ext uri="{FF2B5EF4-FFF2-40B4-BE49-F238E27FC236}">
                <a16:creationId xmlns:a16="http://schemas.microsoft.com/office/drawing/2014/main" id="{0E1F6C2D-96CC-293C-8675-4E38643BB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44" y="2658325"/>
            <a:ext cx="3829093" cy="20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72478C-F89A-8557-A39F-D51372D9D7D7}"/>
              </a:ext>
            </a:extLst>
          </p:cNvPr>
          <p:cNvSpPr txBox="1"/>
          <p:nvPr/>
        </p:nvSpPr>
        <p:spPr>
          <a:xfrm>
            <a:off x="4427818" y="297557"/>
            <a:ext cx="24794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7A1C1C"/>
                </a:solidFill>
                <a:latin typeface="Bowlby One" panose="020B0604020202020204" charset="0"/>
              </a:rPr>
              <a:t> Hypothesis </a:t>
            </a:r>
            <a:r>
              <a:rPr lang="en-US" sz="2400" dirty="0">
                <a:solidFill>
                  <a:srgbClr val="141414"/>
                </a:solidFill>
                <a:latin typeface="Bowlby One" panose="020B0604020202020204" charset="0"/>
              </a:rPr>
              <a:t>Testing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A22E56-CE51-20B2-8AAE-415A06DBDF88}"/>
              </a:ext>
            </a:extLst>
          </p:cNvPr>
          <p:cNvSpPr txBox="1"/>
          <p:nvPr/>
        </p:nvSpPr>
        <p:spPr>
          <a:xfrm>
            <a:off x="4379558" y="2600639"/>
            <a:ext cx="37622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4B4B4B"/>
                </a:solidFill>
                <a:latin typeface="Cabin Medium" panose="020B0604020202020204" charset="0"/>
              </a:rPr>
              <a:t>Using the p-value for the lower-tailed test we </a:t>
            </a:r>
            <a:r>
              <a:rPr lang="en-US" sz="1200" b="1" dirty="0">
                <a:solidFill>
                  <a:srgbClr val="7A1C1C"/>
                </a:solidFill>
                <a:latin typeface="Cabin Medium" panose="020B0604020202020204" charset="0"/>
              </a:rPr>
              <a:t>fail to reject the null hypothesis </a:t>
            </a:r>
            <a:r>
              <a:rPr lang="en-US" sz="1200" dirty="0">
                <a:solidFill>
                  <a:srgbClr val="4B4B4B"/>
                </a:solidFill>
                <a:latin typeface="Cabin Medium" panose="020B0604020202020204" charset="0"/>
              </a:rPr>
              <a:t>because there is not enough evidence to suggest that the average number of emigrants is not less or equal to </a:t>
            </a:r>
            <a:r>
              <a:rPr lang="en-US" sz="1200" b="1" dirty="0">
                <a:solidFill>
                  <a:srgbClr val="7A1C1C"/>
                </a:solidFill>
                <a:latin typeface="Cabin Medium" panose="020B0604020202020204" charset="0"/>
              </a:rPr>
              <a:t>1,600,000</a:t>
            </a:r>
            <a:r>
              <a:rPr lang="en-US" sz="1200" dirty="0">
                <a:solidFill>
                  <a:srgbClr val="4B4B4B"/>
                </a:solidFill>
                <a:latin typeface="Cabin Medium" panose="020B0604020202020204" charset="0"/>
              </a:rPr>
              <a:t>, thus accepting it.</a:t>
            </a:r>
          </a:p>
          <a:p>
            <a:endParaRPr lang="en-US" sz="1200" dirty="0">
              <a:solidFill>
                <a:srgbClr val="4B4B4B"/>
              </a:solidFill>
              <a:latin typeface="Cabin Medium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329A176-75C1-DC3A-5924-F858DAD22577}"/>
              </a:ext>
            </a:extLst>
          </p:cNvPr>
          <p:cNvSpPr txBox="1"/>
          <p:nvPr/>
        </p:nvSpPr>
        <p:spPr>
          <a:xfrm>
            <a:off x="4379558" y="1083957"/>
            <a:ext cx="376222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4B4B4B"/>
                </a:solidFill>
                <a:latin typeface="Cabin Medium" panose="020B0604020202020204" charset="0"/>
              </a:rPr>
              <a:t>Based on the two-tailed test, there is not enough evidence to suggest that the average number of emigrants is not </a:t>
            </a:r>
          </a:p>
          <a:p>
            <a:r>
              <a:rPr lang="en-US" sz="1100" dirty="0">
                <a:solidFill>
                  <a:srgbClr val="4B4B4B"/>
                </a:solidFill>
                <a:latin typeface="Cabin Medium" panose="020B0604020202020204" charset="0"/>
              </a:rPr>
              <a:t>around </a:t>
            </a:r>
            <a:r>
              <a:rPr lang="en-US" sz="1100" b="1" dirty="0">
                <a:solidFill>
                  <a:srgbClr val="7A1C1C"/>
                </a:solidFill>
                <a:latin typeface="Cabin Medium" panose="020B0604020202020204" charset="0"/>
              </a:rPr>
              <a:t>1,600,000</a:t>
            </a:r>
            <a:r>
              <a:rPr lang="en-US" sz="1100" dirty="0">
                <a:solidFill>
                  <a:srgbClr val="4B4B4B"/>
                </a:solidFill>
                <a:latin typeface="Cabin Medium" panose="020B0604020202020204" charset="0"/>
              </a:rPr>
              <a:t>. So</a:t>
            </a:r>
            <a:r>
              <a:rPr lang="en-US" sz="1100" b="1" dirty="0">
                <a:solidFill>
                  <a:srgbClr val="7A1C1C"/>
                </a:solidFill>
                <a:latin typeface="Cabin Medium" panose="020B0604020202020204" charset="0"/>
              </a:rPr>
              <a:t>, we accept the null hypothesis</a:t>
            </a:r>
            <a:r>
              <a:rPr lang="en-US" sz="1100" dirty="0">
                <a:solidFill>
                  <a:srgbClr val="4B4B4B"/>
                </a:solidFill>
                <a:latin typeface="Cabin Medium" panose="020B0604020202020204" charset="0"/>
              </a:rPr>
              <a:t>, stating that the average number of emigrants is around </a:t>
            </a:r>
            <a:r>
              <a:rPr lang="en-US" sz="1100" b="1" dirty="0">
                <a:solidFill>
                  <a:srgbClr val="7A1C1C"/>
                </a:solidFill>
                <a:latin typeface="Cabin Medium" panose="020B0604020202020204" charset="0"/>
              </a:rPr>
              <a:t>1,600,000</a:t>
            </a:r>
            <a:r>
              <a:rPr lang="en-US" sz="1100" dirty="0">
                <a:solidFill>
                  <a:srgbClr val="4B4B4B"/>
                </a:solidFill>
                <a:latin typeface="Cabin Medium" panose="020B0604020202020204" charset="0"/>
              </a:rPr>
              <a:t>.</a:t>
            </a:r>
          </a:p>
        </p:txBody>
      </p:sp>
      <p:grpSp>
        <p:nvGrpSpPr>
          <p:cNvPr id="32" name="Google Shape;5074;p75">
            <a:extLst>
              <a:ext uri="{FF2B5EF4-FFF2-40B4-BE49-F238E27FC236}">
                <a16:creationId xmlns:a16="http://schemas.microsoft.com/office/drawing/2014/main" id="{88F11D2C-B66B-8771-68F8-5B8A23CBED07}"/>
              </a:ext>
            </a:extLst>
          </p:cNvPr>
          <p:cNvGrpSpPr/>
          <p:nvPr/>
        </p:nvGrpSpPr>
        <p:grpSpPr>
          <a:xfrm>
            <a:off x="7556761" y="4255530"/>
            <a:ext cx="386417" cy="439661"/>
            <a:chOff x="1529350" y="258825"/>
            <a:chExt cx="423475" cy="481825"/>
          </a:xfrm>
          <a:solidFill>
            <a:srgbClr val="7A1C1C"/>
          </a:solidFill>
        </p:grpSpPr>
        <p:sp>
          <p:nvSpPr>
            <p:cNvPr id="33" name="Google Shape;5075;p75">
              <a:extLst>
                <a:ext uri="{FF2B5EF4-FFF2-40B4-BE49-F238E27FC236}">
                  <a16:creationId xmlns:a16="http://schemas.microsoft.com/office/drawing/2014/main" id="{9F767DBE-A5A4-5B12-805B-669603054B08}"/>
                </a:ext>
              </a:extLst>
            </p:cNvPr>
            <p:cNvSpPr/>
            <p:nvPr/>
          </p:nvSpPr>
          <p:spPr>
            <a:xfrm>
              <a:off x="1585800" y="258825"/>
              <a:ext cx="310650" cy="430550"/>
            </a:xfrm>
            <a:custGeom>
              <a:avLst/>
              <a:gdLst/>
              <a:ahLst/>
              <a:cxnLst/>
              <a:rect l="l" t="t" r="r" b="b"/>
              <a:pathLst>
                <a:path w="12426" h="17222" extrusionOk="0">
                  <a:moveTo>
                    <a:pt x="6213" y="3388"/>
                  </a:moveTo>
                  <a:cubicBezTo>
                    <a:pt x="7354" y="3388"/>
                    <a:pt x="8384" y="4074"/>
                    <a:pt x="8821" y="5131"/>
                  </a:cubicBezTo>
                  <a:cubicBezTo>
                    <a:pt x="9257" y="6185"/>
                    <a:pt x="9016" y="7399"/>
                    <a:pt x="8206" y="8206"/>
                  </a:cubicBezTo>
                  <a:cubicBezTo>
                    <a:pt x="7666" y="8748"/>
                    <a:pt x="6945" y="9035"/>
                    <a:pt x="6210" y="9035"/>
                  </a:cubicBezTo>
                  <a:cubicBezTo>
                    <a:pt x="5847" y="9035"/>
                    <a:pt x="5481" y="8965"/>
                    <a:pt x="5132" y="8820"/>
                  </a:cubicBezTo>
                  <a:cubicBezTo>
                    <a:pt x="4075" y="8383"/>
                    <a:pt x="3388" y="7354"/>
                    <a:pt x="3388" y="6212"/>
                  </a:cubicBezTo>
                  <a:cubicBezTo>
                    <a:pt x="3391" y="4652"/>
                    <a:pt x="4653" y="3391"/>
                    <a:pt x="6213" y="3388"/>
                  </a:cubicBezTo>
                  <a:close/>
                  <a:moveTo>
                    <a:pt x="6213" y="0"/>
                  </a:moveTo>
                  <a:cubicBezTo>
                    <a:pt x="2825" y="0"/>
                    <a:pt x="1" y="2728"/>
                    <a:pt x="1" y="6212"/>
                  </a:cubicBezTo>
                  <a:cubicBezTo>
                    <a:pt x="1" y="7537"/>
                    <a:pt x="398" y="8718"/>
                    <a:pt x="1163" y="9826"/>
                  </a:cubicBezTo>
                  <a:lnTo>
                    <a:pt x="5737" y="16959"/>
                  </a:lnTo>
                  <a:cubicBezTo>
                    <a:pt x="5847" y="17134"/>
                    <a:pt x="6029" y="17221"/>
                    <a:pt x="6211" y="17221"/>
                  </a:cubicBezTo>
                  <a:cubicBezTo>
                    <a:pt x="6394" y="17221"/>
                    <a:pt x="6576" y="17134"/>
                    <a:pt x="6686" y="16959"/>
                  </a:cubicBezTo>
                  <a:lnTo>
                    <a:pt x="11278" y="9802"/>
                  </a:lnTo>
                  <a:cubicBezTo>
                    <a:pt x="12025" y="8751"/>
                    <a:pt x="12425" y="7498"/>
                    <a:pt x="12422" y="6212"/>
                  </a:cubicBezTo>
                  <a:cubicBezTo>
                    <a:pt x="12422" y="2786"/>
                    <a:pt x="9637" y="0"/>
                    <a:pt x="62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  <p:sp>
          <p:nvSpPr>
            <p:cNvPr id="34" name="Google Shape;5076;p75">
              <a:extLst>
                <a:ext uri="{FF2B5EF4-FFF2-40B4-BE49-F238E27FC236}">
                  <a16:creationId xmlns:a16="http://schemas.microsoft.com/office/drawing/2014/main" id="{980C5823-7A7E-1973-E78F-6B9169409FA8}"/>
                </a:ext>
              </a:extLst>
            </p:cNvPr>
            <p:cNvSpPr/>
            <p:nvPr/>
          </p:nvSpPr>
          <p:spPr>
            <a:xfrm>
              <a:off x="1529350" y="583200"/>
              <a:ext cx="423475" cy="157450"/>
            </a:xfrm>
            <a:custGeom>
              <a:avLst/>
              <a:gdLst/>
              <a:ahLst/>
              <a:cxnLst/>
              <a:rect l="l" t="t" r="r" b="b"/>
              <a:pathLst>
                <a:path w="16939" h="6298" extrusionOk="0">
                  <a:moveTo>
                    <a:pt x="4050" y="1"/>
                  </a:moveTo>
                  <a:cubicBezTo>
                    <a:pt x="1545" y="582"/>
                    <a:pt x="0" y="1642"/>
                    <a:pt x="0" y="2909"/>
                  </a:cubicBezTo>
                  <a:cubicBezTo>
                    <a:pt x="0" y="5111"/>
                    <a:pt x="4364" y="6297"/>
                    <a:pt x="8471" y="6297"/>
                  </a:cubicBezTo>
                  <a:cubicBezTo>
                    <a:pt x="12575" y="6297"/>
                    <a:pt x="16938" y="5111"/>
                    <a:pt x="16938" y="2909"/>
                  </a:cubicBezTo>
                  <a:cubicBezTo>
                    <a:pt x="16938" y="1642"/>
                    <a:pt x="15391" y="579"/>
                    <a:pt x="12882" y="1"/>
                  </a:cubicBezTo>
                  <a:lnTo>
                    <a:pt x="10040" y="4445"/>
                  </a:lnTo>
                  <a:cubicBezTo>
                    <a:pt x="9673" y="5018"/>
                    <a:pt x="9071" y="5305"/>
                    <a:pt x="8469" y="5305"/>
                  </a:cubicBezTo>
                  <a:cubicBezTo>
                    <a:pt x="7867" y="5305"/>
                    <a:pt x="7265" y="5018"/>
                    <a:pt x="6899" y="4445"/>
                  </a:cubicBezTo>
                  <a:lnTo>
                    <a:pt x="405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1C1C"/>
                </a:solidFill>
              </a:endParaRPr>
            </a:p>
          </p:txBody>
        </p:sp>
      </p:grpSp>
      <p:sp>
        <p:nvSpPr>
          <p:cNvPr id="35" name="Google Shape;448;p46">
            <a:extLst>
              <a:ext uri="{FF2B5EF4-FFF2-40B4-BE49-F238E27FC236}">
                <a16:creationId xmlns:a16="http://schemas.microsoft.com/office/drawing/2014/main" id="{DA283E71-389E-D934-6B27-75FCF6F745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3518" y="4122490"/>
            <a:ext cx="36296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4B4B4B"/>
                </a:solidFill>
              </a:rPr>
              <a:t> Emigrants</a:t>
            </a:r>
            <a:endParaRPr dirty="0">
              <a:solidFill>
                <a:srgbClr val="4B4B4B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8BB50-9D9C-5D3A-C7E8-4BE48DDD7D6F}"/>
              </a:ext>
            </a:extLst>
          </p:cNvPr>
          <p:cNvSpPr txBox="1"/>
          <p:nvPr/>
        </p:nvSpPr>
        <p:spPr>
          <a:xfrm>
            <a:off x="4379558" y="1975340"/>
            <a:ext cx="3829093" cy="444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The p-value 0.9291803777 </a:t>
            </a:r>
            <a:r>
              <a:rPr lang="en-US" sz="11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is greater than or equal to alpha ( 0.05 ).</a:t>
            </a:r>
            <a:r>
              <a:rPr lang="en-US" sz="11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 Fail to reject the Null Hypothesis (H0).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F2B8C5-96D5-EFA1-CCD1-F5EA22BB6A4B}"/>
              </a:ext>
            </a:extLst>
          </p:cNvPr>
          <p:cNvSpPr txBox="1"/>
          <p:nvPr/>
        </p:nvSpPr>
        <p:spPr>
          <a:xfrm>
            <a:off x="4379557" y="3583444"/>
            <a:ext cx="3829093" cy="444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The p-value 0.5356724961 </a:t>
            </a:r>
            <a:r>
              <a:rPr lang="en-US" sz="11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is greater than or equal to alpha ( 0.05 </a:t>
            </a:r>
            <a:r>
              <a:rPr lang="en-US" sz="11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). Fail to reject the Null Hypothesis (H0).</a:t>
            </a:r>
          </a:p>
        </p:txBody>
      </p:sp>
    </p:spTree>
    <p:extLst>
      <p:ext uri="{BB962C8B-B14F-4D97-AF65-F5344CB8AC3E}">
        <p14:creationId xmlns:p14="http://schemas.microsoft.com/office/powerpoint/2010/main" val="147814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1553897" y="-267134"/>
            <a:ext cx="3936277" cy="9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220497" y="-655513"/>
            <a:ext cx="774900" cy="21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942380" y="3753971"/>
            <a:ext cx="3555453" cy="1972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C47EC84-CE22-78AC-E6FB-95D040BA2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975332"/>
              </p:ext>
            </p:extLst>
          </p:nvPr>
        </p:nvGraphicFramePr>
        <p:xfrm>
          <a:off x="1603375" y="1096720"/>
          <a:ext cx="5937250" cy="806450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527175">
                  <a:extLst>
                    <a:ext uri="{9D8B030D-6E8A-4147-A177-3AD203B41FA5}">
                      <a16:colId xmlns:a16="http://schemas.microsoft.com/office/drawing/2014/main" val="236913407"/>
                    </a:ext>
                  </a:extLst>
                </a:gridCol>
                <a:gridCol w="445135">
                  <a:extLst>
                    <a:ext uri="{9D8B030D-6E8A-4147-A177-3AD203B41FA5}">
                      <a16:colId xmlns:a16="http://schemas.microsoft.com/office/drawing/2014/main" val="3241833307"/>
                    </a:ext>
                  </a:extLst>
                </a:gridCol>
                <a:gridCol w="988695">
                  <a:extLst>
                    <a:ext uri="{9D8B030D-6E8A-4147-A177-3AD203B41FA5}">
                      <a16:colId xmlns:a16="http://schemas.microsoft.com/office/drawing/2014/main" val="1794382324"/>
                    </a:ext>
                  </a:extLst>
                </a:gridCol>
                <a:gridCol w="988695">
                  <a:extLst>
                    <a:ext uri="{9D8B030D-6E8A-4147-A177-3AD203B41FA5}">
                      <a16:colId xmlns:a16="http://schemas.microsoft.com/office/drawing/2014/main" val="3721039644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4263935771"/>
                    </a:ext>
                  </a:extLst>
                </a:gridCol>
                <a:gridCol w="998220">
                  <a:extLst>
                    <a:ext uri="{9D8B030D-6E8A-4147-A177-3AD203B41FA5}">
                      <a16:colId xmlns:a16="http://schemas.microsoft.com/office/drawing/2014/main" val="1847302756"/>
                    </a:ext>
                  </a:extLst>
                </a:gridCol>
              </a:tblGrid>
              <a:tr h="0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Analysis of Variance (ANOVA) for Number of Protests by Subregion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89005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kern="10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Overall Mean: 1172.8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108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Source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Df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Sum Sq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Mean Sq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F value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 err="1">
                          <a:effectLst/>
                          <a:latin typeface="Cabin Medium" panose="020B0604020202020204" charset="0"/>
                        </a:rPr>
                        <a:t>Pr</a:t>
                      </a: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(&gt;F)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2456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Between Groups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9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30951703.13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3439078.126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1.173262471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0.3378953183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1919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Within Groups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40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117248380.9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2931209.522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  <a:latin typeface="Cabin Medium" panose="020B0604020202020204" charset="0"/>
                        </a:rPr>
                        <a:t> </a:t>
                      </a:r>
                      <a:endParaRPr lang="en-US" sz="105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Cabin Medium" panose="020B0604020202020204" charset="0"/>
                        </a:rPr>
                        <a:t> </a:t>
                      </a:r>
                      <a:endParaRPr lang="en-US" sz="105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657035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DBB4F53-76F5-A7FF-EB10-F531D6D28BA7}"/>
              </a:ext>
            </a:extLst>
          </p:cNvPr>
          <p:cNvSpPr txBox="1"/>
          <p:nvPr/>
        </p:nvSpPr>
        <p:spPr>
          <a:xfrm>
            <a:off x="1443038" y="2143502"/>
            <a:ext cx="6257924" cy="1903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The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F value of 1.17 </a:t>
            </a: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indicates that the variation between subregions means is not much greater than the variation within subregions. </a:t>
            </a:r>
            <a:endParaRPr lang="en-US" sz="1200" kern="100" dirty="0">
              <a:solidFill>
                <a:srgbClr val="141414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This is further supported by the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p-value of 0.33</a:t>
            </a: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, which is greater than the typical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significance level of 0.05</a:t>
            </a: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, which indicates that the observed differences in means are not statistically significant. </a:t>
            </a:r>
            <a:endParaRPr lang="en-US" sz="1200" kern="100" dirty="0">
              <a:solidFill>
                <a:srgbClr val="141414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Therefore,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we fail to reject the null hypothesis</a:t>
            </a:r>
            <a:r>
              <a:rPr lang="en-US" sz="1400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, suggesting that the subregions do not significantly differ in terms of the average number of protests.</a:t>
            </a:r>
            <a:endParaRPr lang="en-US" sz="1200" kern="100" dirty="0">
              <a:solidFill>
                <a:srgbClr val="141414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Google Shape;779;p58">
            <a:extLst>
              <a:ext uri="{FF2B5EF4-FFF2-40B4-BE49-F238E27FC236}">
                <a16:creationId xmlns:a16="http://schemas.microsoft.com/office/drawing/2014/main" id="{9DB74D9B-60FC-82B0-DA92-17B81A4E19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600" y="102314"/>
            <a:ext cx="7712800" cy="806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ANOVA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5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</a:rPr>
              <a:t>Simple</a:t>
            </a:r>
            <a:r>
              <a:rPr lang="en" dirty="0">
                <a:solidFill>
                  <a:srgbClr val="4B4B4B"/>
                </a:solidFill>
              </a:rPr>
              <a:t> </a:t>
            </a:r>
            <a:r>
              <a:rPr lang="en" dirty="0">
                <a:solidFill>
                  <a:srgbClr val="141414"/>
                </a:solidFill>
              </a:rPr>
              <a:t>Linear Regression </a:t>
            </a:r>
            <a:endParaRPr dirty="0">
              <a:solidFill>
                <a:srgbClr val="141414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D58F27F-3CD5-E1CC-6FBC-90082E1F7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608895"/>
              </p:ext>
            </p:extLst>
          </p:nvPr>
        </p:nvGraphicFramePr>
        <p:xfrm>
          <a:off x="222143" y="1814998"/>
          <a:ext cx="5889240" cy="825975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944620">
                  <a:extLst>
                    <a:ext uri="{9D8B030D-6E8A-4147-A177-3AD203B41FA5}">
                      <a16:colId xmlns:a16="http://schemas.microsoft.com/office/drawing/2014/main" val="2997845345"/>
                    </a:ext>
                  </a:extLst>
                </a:gridCol>
                <a:gridCol w="2944620">
                  <a:extLst>
                    <a:ext uri="{9D8B030D-6E8A-4147-A177-3AD203B41FA5}">
                      <a16:colId xmlns:a16="http://schemas.microsoft.com/office/drawing/2014/main" val="1124866579"/>
                    </a:ext>
                  </a:extLst>
                </a:gridCol>
              </a:tblGrid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Residual standard error</a:t>
                      </a:r>
                      <a:endParaRPr lang="en-US" sz="10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1781.59 on 28 degrees of freedom</a:t>
                      </a:r>
                      <a:endParaRPr lang="en-US" sz="1000" b="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3896274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Multiple R-squared</a:t>
                      </a:r>
                      <a:endParaRPr lang="en-US" sz="10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0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0.01122276</a:t>
                      </a:r>
                      <a:endParaRPr lang="en-US" sz="10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589405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Adjusted R-squared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-0.02409071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3984311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F-statistic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0.317804 on 1 and 28 DF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1944515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0.577418</a:t>
                      </a:r>
                      <a:endParaRPr lang="en-US" sz="10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23" marR="50623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9847521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990C774-D235-EA4D-3ED6-A7D422F85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38137"/>
              </p:ext>
            </p:extLst>
          </p:nvPr>
        </p:nvGraphicFramePr>
        <p:xfrm>
          <a:off x="222143" y="1196578"/>
          <a:ext cx="5889240" cy="572700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177848">
                  <a:extLst>
                    <a:ext uri="{9D8B030D-6E8A-4147-A177-3AD203B41FA5}">
                      <a16:colId xmlns:a16="http://schemas.microsoft.com/office/drawing/2014/main" val="2835264872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2584978809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4145265370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2140774625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174643169"/>
                    </a:ext>
                  </a:extLst>
                </a:gridCol>
              </a:tblGrid>
              <a:tr h="190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Estimate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Std. Error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 value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Pr(&gt;|t|)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5519386"/>
                  </a:ext>
                </a:extLst>
              </a:tr>
              <a:tr h="19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(Intercept)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498.07918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1056.43023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0.47147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0.64096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5780998"/>
                  </a:ext>
                </a:extLst>
              </a:tr>
              <a:tr h="19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CPI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10.01097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17.75810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0.56374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0.57742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641579"/>
                  </a:ext>
                </a:extLst>
              </a:tr>
            </a:tbl>
          </a:graphicData>
        </a:graphic>
      </p:graphicFrame>
      <p:grpSp>
        <p:nvGrpSpPr>
          <p:cNvPr id="18" name="Google Shape;876;p62">
            <a:extLst>
              <a:ext uri="{FF2B5EF4-FFF2-40B4-BE49-F238E27FC236}">
                <a16:creationId xmlns:a16="http://schemas.microsoft.com/office/drawing/2014/main" id="{1520A342-28CD-5BF8-F407-D2B190B1590D}"/>
              </a:ext>
            </a:extLst>
          </p:cNvPr>
          <p:cNvGrpSpPr/>
          <p:nvPr/>
        </p:nvGrpSpPr>
        <p:grpSpPr>
          <a:xfrm>
            <a:off x="6664960" y="1196578"/>
            <a:ext cx="1539110" cy="1533192"/>
            <a:chOff x="7179951" y="3993839"/>
            <a:chExt cx="407806" cy="406238"/>
          </a:xfrm>
          <a:solidFill>
            <a:schemeClr val="tx1"/>
          </a:solidFill>
        </p:grpSpPr>
        <p:sp>
          <p:nvSpPr>
            <p:cNvPr id="19" name="Google Shape;877;p62">
              <a:extLst>
                <a:ext uri="{FF2B5EF4-FFF2-40B4-BE49-F238E27FC236}">
                  <a16:creationId xmlns:a16="http://schemas.microsoft.com/office/drawing/2014/main" id="{58B5272E-0EBB-46AD-4158-B7D008352413}"/>
                </a:ext>
              </a:extLst>
            </p:cNvPr>
            <p:cNvSpPr/>
            <p:nvPr/>
          </p:nvSpPr>
          <p:spPr>
            <a:xfrm>
              <a:off x="7371504" y="4257755"/>
              <a:ext cx="23865" cy="142322"/>
            </a:xfrm>
            <a:custGeom>
              <a:avLst/>
              <a:gdLst/>
              <a:ahLst/>
              <a:cxnLst/>
              <a:rect l="l" t="t" r="r" b="b"/>
              <a:pathLst>
                <a:path w="715" h="4264" extrusionOk="0">
                  <a:moveTo>
                    <a:pt x="1" y="0"/>
                  </a:moveTo>
                  <a:lnTo>
                    <a:pt x="1" y="3906"/>
                  </a:lnTo>
                  <a:cubicBezTo>
                    <a:pt x="24" y="4144"/>
                    <a:pt x="197" y="4263"/>
                    <a:pt x="367" y="4263"/>
                  </a:cubicBezTo>
                  <a:cubicBezTo>
                    <a:pt x="536" y="4263"/>
                    <a:pt x="703" y="4144"/>
                    <a:pt x="715" y="3906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878;p62">
              <a:extLst>
                <a:ext uri="{FF2B5EF4-FFF2-40B4-BE49-F238E27FC236}">
                  <a16:creationId xmlns:a16="http://schemas.microsoft.com/office/drawing/2014/main" id="{4DC6A915-092F-1C5C-7095-E2FD3FC721E9}"/>
                </a:ext>
              </a:extLst>
            </p:cNvPr>
            <p:cNvSpPr/>
            <p:nvPr/>
          </p:nvSpPr>
          <p:spPr>
            <a:xfrm>
              <a:off x="7493132" y="4347573"/>
              <a:ext cx="23865" cy="52503"/>
            </a:xfrm>
            <a:custGeom>
              <a:avLst/>
              <a:gdLst/>
              <a:ahLst/>
              <a:cxnLst/>
              <a:rect l="l" t="t" r="r" b="b"/>
              <a:pathLst>
                <a:path w="715" h="1573" extrusionOk="0">
                  <a:moveTo>
                    <a:pt x="0" y="0"/>
                  </a:moveTo>
                  <a:lnTo>
                    <a:pt x="0" y="1215"/>
                  </a:lnTo>
                  <a:cubicBezTo>
                    <a:pt x="12" y="1453"/>
                    <a:pt x="185" y="1572"/>
                    <a:pt x="357" y="1572"/>
                  </a:cubicBezTo>
                  <a:cubicBezTo>
                    <a:pt x="530" y="1572"/>
                    <a:pt x="703" y="1453"/>
                    <a:pt x="715" y="1215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879;p62">
              <a:extLst>
                <a:ext uri="{FF2B5EF4-FFF2-40B4-BE49-F238E27FC236}">
                  <a16:creationId xmlns:a16="http://schemas.microsoft.com/office/drawing/2014/main" id="{192F2C62-39D7-EF13-BF27-63ECA0631B50}"/>
                </a:ext>
              </a:extLst>
            </p:cNvPr>
            <p:cNvSpPr/>
            <p:nvPr/>
          </p:nvSpPr>
          <p:spPr>
            <a:xfrm>
              <a:off x="7422372" y="4172709"/>
              <a:ext cx="165386" cy="151834"/>
            </a:xfrm>
            <a:custGeom>
              <a:avLst/>
              <a:gdLst/>
              <a:ahLst/>
              <a:cxnLst/>
              <a:rect l="l" t="t" r="r" b="b"/>
              <a:pathLst>
                <a:path w="4955" h="4549" extrusionOk="0">
                  <a:moveTo>
                    <a:pt x="3061" y="1304"/>
                  </a:moveTo>
                  <a:cubicBezTo>
                    <a:pt x="3150" y="1304"/>
                    <a:pt x="3239" y="1346"/>
                    <a:pt x="3311" y="1429"/>
                  </a:cubicBezTo>
                  <a:cubicBezTo>
                    <a:pt x="3454" y="1572"/>
                    <a:pt x="3454" y="1786"/>
                    <a:pt x="3311" y="1929"/>
                  </a:cubicBezTo>
                  <a:lnTo>
                    <a:pt x="2977" y="2263"/>
                  </a:lnTo>
                  <a:lnTo>
                    <a:pt x="3311" y="2596"/>
                  </a:lnTo>
                  <a:cubicBezTo>
                    <a:pt x="3454" y="2739"/>
                    <a:pt x="3454" y="2953"/>
                    <a:pt x="3311" y="3096"/>
                  </a:cubicBezTo>
                  <a:cubicBezTo>
                    <a:pt x="3239" y="3167"/>
                    <a:pt x="3150" y="3203"/>
                    <a:pt x="3061" y="3203"/>
                  </a:cubicBezTo>
                  <a:cubicBezTo>
                    <a:pt x="2972" y="3203"/>
                    <a:pt x="2882" y="3167"/>
                    <a:pt x="2811" y="3096"/>
                  </a:cubicBezTo>
                  <a:lnTo>
                    <a:pt x="2477" y="2763"/>
                  </a:lnTo>
                  <a:lnTo>
                    <a:pt x="2144" y="3096"/>
                  </a:lnTo>
                  <a:cubicBezTo>
                    <a:pt x="2073" y="3167"/>
                    <a:pt x="1983" y="3203"/>
                    <a:pt x="1894" y="3203"/>
                  </a:cubicBezTo>
                  <a:cubicBezTo>
                    <a:pt x="1805" y="3203"/>
                    <a:pt x="1715" y="3167"/>
                    <a:pt x="1644" y="3096"/>
                  </a:cubicBezTo>
                  <a:cubicBezTo>
                    <a:pt x="1477" y="2953"/>
                    <a:pt x="1477" y="2739"/>
                    <a:pt x="1644" y="2596"/>
                  </a:cubicBezTo>
                  <a:lnTo>
                    <a:pt x="1953" y="2263"/>
                  </a:lnTo>
                  <a:lnTo>
                    <a:pt x="1644" y="1929"/>
                  </a:lnTo>
                  <a:cubicBezTo>
                    <a:pt x="1477" y="1786"/>
                    <a:pt x="1477" y="1572"/>
                    <a:pt x="1644" y="1429"/>
                  </a:cubicBezTo>
                  <a:cubicBezTo>
                    <a:pt x="1715" y="1346"/>
                    <a:pt x="1805" y="1304"/>
                    <a:pt x="1894" y="1304"/>
                  </a:cubicBezTo>
                  <a:cubicBezTo>
                    <a:pt x="1983" y="1304"/>
                    <a:pt x="2073" y="1346"/>
                    <a:pt x="2144" y="1429"/>
                  </a:cubicBezTo>
                  <a:lnTo>
                    <a:pt x="2477" y="1762"/>
                  </a:lnTo>
                  <a:lnTo>
                    <a:pt x="2811" y="1429"/>
                  </a:lnTo>
                  <a:cubicBezTo>
                    <a:pt x="2882" y="1346"/>
                    <a:pt x="2972" y="1304"/>
                    <a:pt x="3061" y="1304"/>
                  </a:cubicBezTo>
                  <a:close/>
                  <a:moveTo>
                    <a:pt x="358" y="0"/>
                  </a:moveTo>
                  <a:cubicBezTo>
                    <a:pt x="144" y="0"/>
                    <a:pt x="1" y="143"/>
                    <a:pt x="1" y="357"/>
                  </a:cubicBezTo>
                  <a:lnTo>
                    <a:pt x="1" y="4192"/>
                  </a:lnTo>
                  <a:cubicBezTo>
                    <a:pt x="1" y="4406"/>
                    <a:pt x="144" y="4549"/>
                    <a:pt x="358" y="4549"/>
                  </a:cubicBezTo>
                  <a:lnTo>
                    <a:pt x="4597" y="4549"/>
                  </a:lnTo>
                  <a:cubicBezTo>
                    <a:pt x="4787" y="4549"/>
                    <a:pt x="4954" y="4406"/>
                    <a:pt x="4954" y="4192"/>
                  </a:cubicBezTo>
                  <a:lnTo>
                    <a:pt x="4954" y="357"/>
                  </a:lnTo>
                  <a:cubicBezTo>
                    <a:pt x="4954" y="143"/>
                    <a:pt x="4787" y="0"/>
                    <a:pt x="4597" y="0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880;p62">
              <a:extLst>
                <a:ext uri="{FF2B5EF4-FFF2-40B4-BE49-F238E27FC236}">
                  <a16:creationId xmlns:a16="http://schemas.microsoft.com/office/drawing/2014/main" id="{1679E9F7-A869-DAA3-6FFD-040F51E086A3}"/>
                </a:ext>
              </a:extLst>
            </p:cNvPr>
            <p:cNvSpPr/>
            <p:nvPr/>
          </p:nvSpPr>
          <p:spPr>
            <a:xfrm>
              <a:off x="7250678" y="4308622"/>
              <a:ext cx="23898" cy="91454"/>
            </a:xfrm>
            <a:custGeom>
              <a:avLst/>
              <a:gdLst/>
              <a:ahLst/>
              <a:cxnLst/>
              <a:rect l="l" t="t" r="r" b="b"/>
              <a:pathLst>
                <a:path w="716" h="2740" extrusionOk="0">
                  <a:moveTo>
                    <a:pt x="1" y="0"/>
                  </a:moveTo>
                  <a:lnTo>
                    <a:pt x="1" y="2382"/>
                  </a:lnTo>
                  <a:cubicBezTo>
                    <a:pt x="13" y="2620"/>
                    <a:pt x="185" y="2739"/>
                    <a:pt x="358" y="2739"/>
                  </a:cubicBezTo>
                  <a:cubicBezTo>
                    <a:pt x="531" y="2739"/>
                    <a:pt x="703" y="2620"/>
                    <a:pt x="715" y="2382"/>
                  </a:cubicBezTo>
                  <a:lnTo>
                    <a:pt x="71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81;p62">
              <a:extLst>
                <a:ext uri="{FF2B5EF4-FFF2-40B4-BE49-F238E27FC236}">
                  <a16:creationId xmlns:a16="http://schemas.microsoft.com/office/drawing/2014/main" id="{FAEFA15C-E30A-24CA-B763-90E09443F6CC}"/>
                </a:ext>
              </a:extLst>
            </p:cNvPr>
            <p:cNvSpPr/>
            <p:nvPr/>
          </p:nvSpPr>
          <p:spPr>
            <a:xfrm>
              <a:off x="7179951" y="4171908"/>
              <a:ext cx="165352" cy="112883"/>
            </a:xfrm>
            <a:custGeom>
              <a:avLst/>
              <a:gdLst/>
              <a:ahLst/>
              <a:cxnLst/>
              <a:rect l="l" t="t" r="r" b="b"/>
              <a:pathLst>
                <a:path w="4954" h="3382" extrusionOk="0">
                  <a:moveTo>
                    <a:pt x="357" y="0"/>
                  </a:moveTo>
                  <a:cubicBezTo>
                    <a:pt x="143" y="0"/>
                    <a:pt x="0" y="143"/>
                    <a:pt x="0" y="358"/>
                  </a:cubicBezTo>
                  <a:lnTo>
                    <a:pt x="0" y="3025"/>
                  </a:lnTo>
                  <a:cubicBezTo>
                    <a:pt x="0" y="3239"/>
                    <a:pt x="143" y="3382"/>
                    <a:pt x="357" y="3382"/>
                  </a:cubicBezTo>
                  <a:lnTo>
                    <a:pt x="4596" y="3382"/>
                  </a:lnTo>
                  <a:cubicBezTo>
                    <a:pt x="4787" y="3382"/>
                    <a:pt x="4954" y="3239"/>
                    <a:pt x="4954" y="3025"/>
                  </a:cubicBezTo>
                  <a:lnTo>
                    <a:pt x="4954" y="2572"/>
                  </a:lnTo>
                  <a:lnTo>
                    <a:pt x="1905" y="2572"/>
                  </a:lnTo>
                  <a:cubicBezTo>
                    <a:pt x="1310" y="2572"/>
                    <a:pt x="810" y="2096"/>
                    <a:pt x="810" y="1501"/>
                  </a:cubicBezTo>
                  <a:lnTo>
                    <a:pt x="810" y="0"/>
                  </a:ln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82;p62">
              <a:extLst>
                <a:ext uri="{FF2B5EF4-FFF2-40B4-BE49-F238E27FC236}">
                  <a16:creationId xmlns:a16="http://schemas.microsoft.com/office/drawing/2014/main" id="{A253BAD9-6BF5-7EF2-2858-C545B2FEF89E}"/>
                </a:ext>
              </a:extLst>
            </p:cNvPr>
            <p:cNvSpPr/>
            <p:nvPr/>
          </p:nvSpPr>
          <p:spPr>
            <a:xfrm>
              <a:off x="7230818" y="3993839"/>
              <a:ext cx="291753" cy="241686"/>
            </a:xfrm>
            <a:custGeom>
              <a:avLst/>
              <a:gdLst/>
              <a:ahLst/>
              <a:cxnLst/>
              <a:rect l="l" t="t" r="r" b="b"/>
              <a:pathLst>
                <a:path w="8741" h="7241" extrusionOk="0">
                  <a:moveTo>
                    <a:pt x="2111" y="2269"/>
                  </a:moveTo>
                  <a:cubicBezTo>
                    <a:pt x="2214" y="2269"/>
                    <a:pt x="2311" y="2318"/>
                    <a:pt x="2382" y="2406"/>
                  </a:cubicBezTo>
                  <a:lnTo>
                    <a:pt x="3263" y="3549"/>
                  </a:lnTo>
                  <a:lnTo>
                    <a:pt x="3263" y="2644"/>
                  </a:lnTo>
                  <a:cubicBezTo>
                    <a:pt x="3287" y="2406"/>
                    <a:pt x="3459" y="2287"/>
                    <a:pt x="3629" y="2287"/>
                  </a:cubicBezTo>
                  <a:cubicBezTo>
                    <a:pt x="3799" y="2287"/>
                    <a:pt x="3966" y="2406"/>
                    <a:pt x="3977" y="2644"/>
                  </a:cubicBezTo>
                  <a:lnTo>
                    <a:pt x="3977" y="4549"/>
                  </a:lnTo>
                  <a:cubicBezTo>
                    <a:pt x="3977" y="4692"/>
                    <a:pt x="3906" y="4859"/>
                    <a:pt x="3739" y="4883"/>
                  </a:cubicBezTo>
                  <a:cubicBezTo>
                    <a:pt x="3702" y="4895"/>
                    <a:pt x="3665" y="4901"/>
                    <a:pt x="3629" y="4901"/>
                  </a:cubicBezTo>
                  <a:cubicBezTo>
                    <a:pt x="3526" y="4901"/>
                    <a:pt x="3429" y="4852"/>
                    <a:pt x="3358" y="4764"/>
                  </a:cubicBezTo>
                  <a:lnTo>
                    <a:pt x="2477" y="3621"/>
                  </a:lnTo>
                  <a:lnTo>
                    <a:pt x="2477" y="4526"/>
                  </a:lnTo>
                  <a:cubicBezTo>
                    <a:pt x="2453" y="4764"/>
                    <a:pt x="2281" y="4883"/>
                    <a:pt x="2111" y="4883"/>
                  </a:cubicBezTo>
                  <a:cubicBezTo>
                    <a:pt x="1941" y="4883"/>
                    <a:pt x="1775" y="4764"/>
                    <a:pt x="1763" y="4526"/>
                  </a:cubicBezTo>
                  <a:lnTo>
                    <a:pt x="1763" y="2621"/>
                  </a:lnTo>
                  <a:cubicBezTo>
                    <a:pt x="1763" y="2478"/>
                    <a:pt x="1834" y="2311"/>
                    <a:pt x="2001" y="2287"/>
                  </a:cubicBezTo>
                  <a:cubicBezTo>
                    <a:pt x="2038" y="2275"/>
                    <a:pt x="2075" y="2269"/>
                    <a:pt x="2111" y="2269"/>
                  </a:cubicBezTo>
                  <a:close/>
                  <a:moveTo>
                    <a:pt x="358" y="1"/>
                  </a:moveTo>
                  <a:cubicBezTo>
                    <a:pt x="143" y="1"/>
                    <a:pt x="0" y="144"/>
                    <a:pt x="0" y="358"/>
                  </a:cubicBezTo>
                  <a:lnTo>
                    <a:pt x="0" y="6883"/>
                  </a:lnTo>
                  <a:cubicBezTo>
                    <a:pt x="0" y="7074"/>
                    <a:pt x="143" y="7241"/>
                    <a:pt x="358" y="7241"/>
                  </a:cubicBezTo>
                  <a:lnTo>
                    <a:pt x="5025" y="7241"/>
                  </a:lnTo>
                  <a:lnTo>
                    <a:pt x="5025" y="5716"/>
                  </a:lnTo>
                  <a:cubicBezTo>
                    <a:pt x="5025" y="5383"/>
                    <a:pt x="5168" y="5097"/>
                    <a:pt x="5406" y="4907"/>
                  </a:cubicBezTo>
                  <a:cubicBezTo>
                    <a:pt x="4859" y="4740"/>
                    <a:pt x="4406" y="4216"/>
                    <a:pt x="4406" y="3597"/>
                  </a:cubicBezTo>
                  <a:cubicBezTo>
                    <a:pt x="4406" y="2859"/>
                    <a:pt x="5001" y="2287"/>
                    <a:pt x="5716" y="2287"/>
                  </a:cubicBezTo>
                  <a:cubicBezTo>
                    <a:pt x="6954" y="2287"/>
                    <a:pt x="7502" y="3859"/>
                    <a:pt x="6549" y="4645"/>
                  </a:cubicBezTo>
                  <a:lnTo>
                    <a:pt x="8740" y="4645"/>
                  </a:lnTo>
                  <a:lnTo>
                    <a:pt x="8740" y="358"/>
                  </a:lnTo>
                  <a:cubicBezTo>
                    <a:pt x="8740" y="144"/>
                    <a:pt x="8597" y="1"/>
                    <a:pt x="838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83;p62">
              <a:extLst>
                <a:ext uri="{FF2B5EF4-FFF2-40B4-BE49-F238E27FC236}">
                  <a16:creationId xmlns:a16="http://schemas.microsoft.com/office/drawing/2014/main" id="{66894EAD-2747-D0AA-B57B-C1B4151A8339}"/>
                </a:ext>
              </a:extLst>
            </p:cNvPr>
            <p:cNvSpPr/>
            <p:nvPr/>
          </p:nvSpPr>
          <p:spPr>
            <a:xfrm>
              <a:off x="7395336" y="4094005"/>
              <a:ext cx="46962" cy="40587"/>
            </a:xfrm>
            <a:custGeom>
              <a:avLst/>
              <a:gdLst/>
              <a:ahLst/>
              <a:cxnLst/>
              <a:rect l="l" t="t" r="r" b="b"/>
              <a:pathLst>
                <a:path w="1407" h="1216" extrusionOk="0">
                  <a:moveTo>
                    <a:pt x="811" y="1"/>
                  </a:moveTo>
                  <a:cubicBezTo>
                    <a:pt x="1" y="24"/>
                    <a:pt x="1" y="1191"/>
                    <a:pt x="811" y="1215"/>
                  </a:cubicBezTo>
                  <a:cubicBezTo>
                    <a:pt x="1144" y="1191"/>
                    <a:pt x="1406" y="929"/>
                    <a:pt x="1406" y="596"/>
                  </a:cubicBezTo>
                  <a:cubicBezTo>
                    <a:pt x="1406" y="263"/>
                    <a:pt x="1144" y="1"/>
                    <a:pt x="8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46ACB865-6DE5-4272-D4C6-C609345612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7440"/>
              </p:ext>
            </p:extLst>
          </p:nvPr>
        </p:nvGraphicFramePr>
        <p:xfrm>
          <a:off x="2899303" y="2966521"/>
          <a:ext cx="5889240" cy="572700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177848">
                  <a:extLst>
                    <a:ext uri="{9D8B030D-6E8A-4147-A177-3AD203B41FA5}">
                      <a16:colId xmlns:a16="http://schemas.microsoft.com/office/drawing/2014/main" val="2835264872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2584978809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4145265370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2140774625"/>
                    </a:ext>
                  </a:extLst>
                </a:gridCol>
                <a:gridCol w="1177848">
                  <a:extLst>
                    <a:ext uri="{9D8B030D-6E8A-4147-A177-3AD203B41FA5}">
                      <a16:colId xmlns:a16="http://schemas.microsoft.com/office/drawing/2014/main" val="174643169"/>
                    </a:ext>
                  </a:extLst>
                </a:gridCol>
              </a:tblGrid>
              <a:tr h="19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Estimate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Std. Error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 value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Pr(&gt;|t|)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5519386"/>
                  </a:ext>
                </a:extLst>
              </a:tr>
              <a:tr h="19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Intercept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3863901.39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1336249.99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2.89160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0.0073318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5780998"/>
                  </a:ext>
                </a:extLst>
              </a:tr>
              <a:tr h="190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CPI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-38661.77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22461.74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-1.72123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0.0962428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0641579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B15CB218-33B0-A16D-8F73-F8CD5D228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57114"/>
              </p:ext>
            </p:extLst>
          </p:nvPr>
        </p:nvGraphicFramePr>
        <p:xfrm>
          <a:off x="2899303" y="3542036"/>
          <a:ext cx="5889240" cy="825975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944620">
                  <a:extLst>
                    <a:ext uri="{9D8B030D-6E8A-4147-A177-3AD203B41FA5}">
                      <a16:colId xmlns:a16="http://schemas.microsoft.com/office/drawing/2014/main" val="2997845345"/>
                    </a:ext>
                  </a:extLst>
                </a:gridCol>
                <a:gridCol w="2944620">
                  <a:extLst>
                    <a:ext uri="{9D8B030D-6E8A-4147-A177-3AD203B41FA5}">
                      <a16:colId xmlns:a16="http://schemas.microsoft.com/office/drawing/2014/main" val="1124866579"/>
                    </a:ext>
                  </a:extLst>
                </a:gridCol>
              </a:tblGrid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Residual standard error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2253484 on 28 degrees of freedom</a:t>
                      </a:r>
                      <a:endParaRPr lang="en-US" sz="1100" b="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3896274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Multiple R-squared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05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0.09568391</a:t>
                      </a:r>
                      <a:endParaRPr lang="en-US" sz="11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589405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 R-squared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0.06338691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3984311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F-statistic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2.962625 on 1 and 28 DF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1944515"/>
                  </a:ext>
                </a:extLst>
              </a:tr>
              <a:tr h="1651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p-value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0.09624278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9847521"/>
                  </a:ext>
                </a:extLst>
              </a:tr>
            </a:tbl>
          </a:graphicData>
        </a:graphic>
      </p:graphicFrame>
      <p:grpSp>
        <p:nvGrpSpPr>
          <p:cNvPr id="29" name="Google Shape;1090;p62">
            <a:extLst>
              <a:ext uri="{FF2B5EF4-FFF2-40B4-BE49-F238E27FC236}">
                <a16:creationId xmlns:a16="http://schemas.microsoft.com/office/drawing/2014/main" id="{407912DA-8580-F03A-AF4C-5EF21F10CFBB}"/>
              </a:ext>
            </a:extLst>
          </p:cNvPr>
          <p:cNvGrpSpPr/>
          <p:nvPr/>
        </p:nvGrpSpPr>
        <p:grpSpPr>
          <a:xfrm>
            <a:off x="1287091" y="2966521"/>
            <a:ext cx="1231665" cy="1731954"/>
            <a:chOff x="1614286" y="1534551"/>
            <a:chExt cx="290151" cy="408007"/>
          </a:xfrm>
          <a:solidFill>
            <a:schemeClr val="tx1"/>
          </a:solidFill>
        </p:grpSpPr>
        <p:sp>
          <p:nvSpPr>
            <p:cNvPr id="30" name="Google Shape;1091;p62">
              <a:extLst>
                <a:ext uri="{FF2B5EF4-FFF2-40B4-BE49-F238E27FC236}">
                  <a16:creationId xmlns:a16="http://schemas.microsoft.com/office/drawing/2014/main" id="{027CCB8E-9D94-C604-CF0E-0DB04ECA29CB}"/>
                </a:ext>
              </a:extLst>
            </p:cNvPr>
            <p:cNvSpPr/>
            <p:nvPr/>
          </p:nvSpPr>
          <p:spPr>
            <a:xfrm>
              <a:off x="1614286" y="1534551"/>
              <a:ext cx="290151" cy="408007"/>
            </a:xfrm>
            <a:custGeom>
              <a:avLst/>
              <a:gdLst/>
              <a:ahLst/>
              <a:cxnLst/>
              <a:rect l="l" t="t" r="r" b="b"/>
              <a:pathLst>
                <a:path w="8693" h="12224" extrusionOk="0">
                  <a:moveTo>
                    <a:pt x="4346" y="1560"/>
                  </a:moveTo>
                  <a:cubicBezTo>
                    <a:pt x="5454" y="1560"/>
                    <a:pt x="6561" y="2310"/>
                    <a:pt x="6621" y="3811"/>
                  </a:cubicBezTo>
                  <a:cubicBezTo>
                    <a:pt x="6597" y="5025"/>
                    <a:pt x="5597" y="6073"/>
                    <a:pt x="4334" y="6073"/>
                  </a:cubicBezTo>
                  <a:cubicBezTo>
                    <a:pt x="3096" y="6073"/>
                    <a:pt x="2072" y="5073"/>
                    <a:pt x="2072" y="3811"/>
                  </a:cubicBezTo>
                  <a:cubicBezTo>
                    <a:pt x="2132" y="2310"/>
                    <a:pt x="3239" y="1560"/>
                    <a:pt x="4346" y="1560"/>
                  </a:cubicBezTo>
                  <a:close/>
                  <a:moveTo>
                    <a:pt x="4334" y="0"/>
                  </a:moveTo>
                  <a:cubicBezTo>
                    <a:pt x="3048" y="0"/>
                    <a:pt x="1763" y="619"/>
                    <a:pt x="1000" y="1858"/>
                  </a:cubicBezTo>
                  <a:cubicBezTo>
                    <a:pt x="0" y="3477"/>
                    <a:pt x="548" y="5073"/>
                    <a:pt x="834" y="5668"/>
                  </a:cubicBezTo>
                  <a:lnTo>
                    <a:pt x="4001" y="12027"/>
                  </a:lnTo>
                  <a:cubicBezTo>
                    <a:pt x="4061" y="12158"/>
                    <a:pt x="4186" y="12223"/>
                    <a:pt x="4317" y="12223"/>
                  </a:cubicBezTo>
                  <a:cubicBezTo>
                    <a:pt x="4448" y="12223"/>
                    <a:pt x="4585" y="12158"/>
                    <a:pt x="4668" y="12027"/>
                  </a:cubicBezTo>
                  <a:lnTo>
                    <a:pt x="7835" y="5668"/>
                  </a:lnTo>
                  <a:cubicBezTo>
                    <a:pt x="8121" y="5073"/>
                    <a:pt x="8693" y="3477"/>
                    <a:pt x="7669" y="1858"/>
                  </a:cubicBezTo>
                  <a:cubicBezTo>
                    <a:pt x="6906" y="619"/>
                    <a:pt x="5620" y="0"/>
                    <a:pt x="43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92;p62">
              <a:extLst>
                <a:ext uri="{FF2B5EF4-FFF2-40B4-BE49-F238E27FC236}">
                  <a16:creationId xmlns:a16="http://schemas.microsoft.com/office/drawing/2014/main" id="{9E278340-75D9-2F83-302C-B560903451CC}"/>
                </a:ext>
              </a:extLst>
            </p:cNvPr>
            <p:cNvSpPr/>
            <p:nvPr/>
          </p:nvSpPr>
          <p:spPr>
            <a:xfrm>
              <a:off x="1731909" y="1633916"/>
              <a:ext cx="95259" cy="79605"/>
            </a:xfrm>
            <a:custGeom>
              <a:avLst/>
              <a:gdLst/>
              <a:ahLst/>
              <a:cxnLst/>
              <a:rect l="l" t="t" r="r" b="b"/>
              <a:pathLst>
                <a:path w="2854" h="2385" extrusionOk="0">
                  <a:moveTo>
                    <a:pt x="2144" y="0"/>
                  </a:moveTo>
                  <a:lnTo>
                    <a:pt x="1" y="2143"/>
                  </a:lnTo>
                  <a:cubicBezTo>
                    <a:pt x="275" y="2311"/>
                    <a:pt x="558" y="2385"/>
                    <a:pt x="828" y="2385"/>
                  </a:cubicBezTo>
                  <a:cubicBezTo>
                    <a:pt x="1943" y="2385"/>
                    <a:pt x="2853" y="1131"/>
                    <a:pt x="2144" y="0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1093;p62">
              <a:extLst>
                <a:ext uri="{FF2B5EF4-FFF2-40B4-BE49-F238E27FC236}">
                  <a16:creationId xmlns:a16="http://schemas.microsoft.com/office/drawing/2014/main" id="{1ADCD471-8F00-9632-4124-CFB19924F85D}"/>
                </a:ext>
              </a:extLst>
            </p:cNvPr>
            <p:cNvSpPr/>
            <p:nvPr/>
          </p:nvSpPr>
          <p:spPr>
            <a:xfrm>
              <a:off x="1693758" y="1609250"/>
              <a:ext cx="92255" cy="79539"/>
            </a:xfrm>
            <a:custGeom>
              <a:avLst/>
              <a:gdLst/>
              <a:ahLst/>
              <a:cxnLst/>
              <a:rect l="l" t="t" r="r" b="b"/>
              <a:pathLst>
                <a:path w="2764" h="2383" extrusionOk="0">
                  <a:moveTo>
                    <a:pt x="1953" y="1"/>
                  </a:moveTo>
                  <a:cubicBezTo>
                    <a:pt x="739" y="1"/>
                    <a:pt x="1" y="1358"/>
                    <a:pt x="620" y="2382"/>
                  </a:cubicBezTo>
                  <a:lnTo>
                    <a:pt x="620" y="2382"/>
                  </a:lnTo>
                  <a:lnTo>
                    <a:pt x="2763" y="239"/>
                  </a:lnTo>
                  <a:cubicBezTo>
                    <a:pt x="2549" y="96"/>
                    <a:pt x="2263" y="1"/>
                    <a:pt x="1953" y="1"/>
                  </a:cubicBezTo>
                  <a:close/>
                </a:path>
              </a:pathLst>
            </a:custGeom>
            <a:solidFill>
              <a:srgbClr val="7A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</a:rPr>
              <a:t>Simple </a:t>
            </a:r>
            <a:r>
              <a:rPr lang="en" dirty="0">
                <a:solidFill>
                  <a:srgbClr val="141414"/>
                </a:solidFill>
              </a:rPr>
              <a:t>Linear Regression </a:t>
            </a:r>
            <a:endParaRPr dirty="0">
              <a:solidFill>
                <a:srgbClr val="141414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60910CD-D230-D84A-51D1-D63241ECB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067053"/>
              </p:ext>
            </p:extLst>
          </p:nvPr>
        </p:nvGraphicFramePr>
        <p:xfrm>
          <a:off x="824880" y="1634170"/>
          <a:ext cx="7332884" cy="107569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3666442">
                  <a:extLst>
                    <a:ext uri="{9D8B030D-6E8A-4147-A177-3AD203B41FA5}">
                      <a16:colId xmlns:a16="http://schemas.microsoft.com/office/drawing/2014/main" val="2997845345"/>
                    </a:ext>
                  </a:extLst>
                </a:gridCol>
                <a:gridCol w="3666442">
                  <a:extLst>
                    <a:ext uri="{9D8B030D-6E8A-4147-A177-3AD203B41FA5}">
                      <a16:colId xmlns:a16="http://schemas.microsoft.com/office/drawing/2014/main" val="1124866579"/>
                    </a:ext>
                  </a:extLst>
                </a:gridCol>
              </a:tblGrid>
              <a:tr h="205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Residual standard error</a:t>
                      </a:r>
                      <a:endParaRPr lang="en-US" sz="14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1903191 on 28 degrees of freedom</a:t>
                      </a:r>
                      <a:endParaRPr lang="en-US" sz="1400" b="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3896274"/>
                  </a:ext>
                </a:extLst>
              </a:tr>
              <a:tr h="205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Multiple R-squared</a:t>
                      </a:r>
                      <a:endParaRPr lang="en-US" sz="14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0.3549762</a:t>
                      </a:r>
                      <a:endParaRPr lang="en-US" sz="14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589405"/>
                  </a:ext>
                </a:extLst>
              </a:tr>
              <a:tr h="205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Adjusted R-squared</a:t>
                      </a:r>
                      <a:endParaRPr lang="en-US" sz="14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0.3319396</a:t>
                      </a:r>
                      <a:endParaRPr lang="en-US" sz="14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3984311"/>
                  </a:ext>
                </a:extLst>
              </a:tr>
              <a:tr h="205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F-statistic</a:t>
                      </a:r>
                      <a:endParaRPr lang="en-US" sz="14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15.40925</a:t>
                      </a:r>
                      <a:r>
                        <a:rPr lang="en-US" sz="14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kern="0" dirty="0">
                          <a:solidFill>
                            <a:srgbClr val="141414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1 and 28 DF</a:t>
                      </a:r>
                      <a:endParaRPr lang="en-US" sz="1400" kern="100" dirty="0">
                        <a:solidFill>
                          <a:srgbClr val="141414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1944515"/>
                  </a:ext>
                </a:extLst>
              </a:tr>
              <a:tr h="2056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p-value</a:t>
                      </a:r>
                      <a:endParaRPr lang="en-US" sz="14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0.0005129884</a:t>
                      </a:r>
                      <a:endParaRPr lang="en-US" sz="1400" b="1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700" marR="847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984752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0BB82C6-AAE0-6566-A3F0-56162561A1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618515"/>
              </p:ext>
            </p:extLst>
          </p:nvPr>
        </p:nvGraphicFramePr>
        <p:xfrm>
          <a:off x="824880" y="1017724"/>
          <a:ext cx="7332885" cy="616446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466577">
                  <a:extLst>
                    <a:ext uri="{9D8B030D-6E8A-4147-A177-3AD203B41FA5}">
                      <a16:colId xmlns:a16="http://schemas.microsoft.com/office/drawing/2014/main" val="2835264872"/>
                    </a:ext>
                  </a:extLst>
                </a:gridCol>
                <a:gridCol w="1466577">
                  <a:extLst>
                    <a:ext uri="{9D8B030D-6E8A-4147-A177-3AD203B41FA5}">
                      <a16:colId xmlns:a16="http://schemas.microsoft.com/office/drawing/2014/main" val="2584978809"/>
                    </a:ext>
                  </a:extLst>
                </a:gridCol>
                <a:gridCol w="1466577">
                  <a:extLst>
                    <a:ext uri="{9D8B030D-6E8A-4147-A177-3AD203B41FA5}">
                      <a16:colId xmlns:a16="http://schemas.microsoft.com/office/drawing/2014/main" val="4145265370"/>
                    </a:ext>
                  </a:extLst>
                </a:gridCol>
                <a:gridCol w="1466577">
                  <a:extLst>
                    <a:ext uri="{9D8B030D-6E8A-4147-A177-3AD203B41FA5}">
                      <a16:colId xmlns:a16="http://schemas.microsoft.com/office/drawing/2014/main" val="2140774625"/>
                    </a:ext>
                  </a:extLst>
                </a:gridCol>
                <a:gridCol w="1466577">
                  <a:extLst>
                    <a:ext uri="{9D8B030D-6E8A-4147-A177-3AD203B41FA5}">
                      <a16:colId xmlns:a16="http://schemas.microsoft.com/office/drawing/2014/main" val="174643169"/>
                    </a:ext>
                  </a:extLst>
                </a:gridCol>
              </a:tblGrid>
              <a:tr h="20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 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Estimate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Std. Error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t value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Pr(&gt;|t|)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extLst>
                  <a:ext uri="{0D108BD9-81ED-4DB2-BD59-A6C34878D82A}">
                    <a16:rowId xmlns:a16="http://schemas.microsoft.com/office/drawing/2014/main" val="725519386"/>
                  </a:ext>
                </a:extLst>
              </a:tr>
              <a:tr h="20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Intercept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836643.6646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407945.7335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2.05087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0.04974344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extLst>
                  <a:ext uri="{0D108BD9-81ED-4DB2-BD59-A6C34878D82A}">
                    <a16:rowId xmlns:a16="http://schemas.microsoft.com/office/drawing/2014/main" val="3175780998"/>
                  </a:ext>
                </a:extLst>
              </a:tr>
              <a:tr h="2054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No. Protests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>
                          <a:effectLst/>
                          <a:latin typeface="Cabin Medium" panose="020B0604020202020204" charset="0"/>
                        </a:rPr>
                        <a:t>788.0171</a:t>
                      </a:r>
                      <a:endParaRPr lang="en-US" sz="12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200.7451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3.92546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dirty="0">
                          <a:effectLst/>
                          <a:latin typeface="Cabin Medium" panose="020B0604020202020204" charset="0"/>
                        </a:rPr>
                        <a:t>0.00051299</a:t>
                      </a:r>
                      <a:endParaRPr lang="en-US" sz="12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26" marR="73026" marT="0" marB="0"/>
                </a:tc>
                <a:extLst>
                  <a:ext uri="{0D108BD9-81ED-4DB2-BD59-A6C34878D82A}">
                    <a16:rowId xmlns:a16="http://schemas.microsoft.com/office/drawing/2014/main" val="356064157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8AF4789-CBFB-0F1C-2390-9B9FED8C58C7}"/>
              </a:ext>
            </a:extLst>
          </p:cNvPr>
          <p:cNvSpPr txBox="1"/>
          <p:nvPr/>
        </p:nvSpPr>
        <p:spPr>
          <a:xfrm>
            <a:off x="319253" y="2662625"/>
            <a:ext cx="4252747" cy="1859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R-Squared: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 variation in the number of emigrants is explained in proportion of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35%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by the independent variable, number of protests.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kern="100" dirty="0"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F-statistic: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 F-statistic is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relatively high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suggesting that the model with number of protests as the predictor explains</a:t>
            </a:r>
            <a:endParaRPr lang="en-US" sz="1200" kern="100" dirty="0"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a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substantially larger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proportion of the variance in the number of emigrants.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200" kern="100" dirty="0"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C74BA7-D9EE-9269-2A0F-BDE7708B652B}"/>
              </a:ext>
            </a:extLst>
          </p:cNvPr>
          <p:cNvSpPr txBox="1"/>
          <p:nvPr/>
        </p:nvSpPr>
        <p:spPr>
          <a:xfrm>
            <a:off x="4572000" y="2662625"/>
            <a:ext cx="3906520" cy="1859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Intercept: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 expected value of the dependent variable, number of emigrants is approximately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836,643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when the independent variable is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0.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200" kern="100" dirty="0"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Number of protests: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For each one-unit increase in the number of protests, the number of emigrants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increases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by approximately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788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. Since the 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 is lower than 0.05,</a:t>
            </a:r>
            <a:r>
              <a:rPr lang="en-US" sz="1200" b="1" kern="100" dirty="0">
                <a:solidFill>
                  <a:srgbClr val="7A1C1C"/>
                </a:solidFill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 effect of the number of protests on the number of emigrants is</a:t>
            </a:r>
            <a:r>
              <a:rPr lang="en-US" sz="12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statistically significant. </a:t>
            </a:r>
            <a:endParaRPr lang="en-US" sz="120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FF8716-50AE-FC4D-EEEF-28FAA1DDCC63}"/>
              </a:ext>
            </a:extLst>
          </p:cNvPr>
          <p:cNvSpPr txBox="1"/>
          <p:nvPr/>
        </p:nvSpPr>
        <p:spPr>
          <a:xfrm>
            <a:off x="1191260" y="4510423"/>
            <a:ext cx="63957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p-value: </a:t>
            </a:r>
            <a:r>
              <a:rPr lang="en-US" sz="14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This p-value is </a:t>
            </a:r>
            <a:r>
              <a:rPr lang="en-US" sz="14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substantially</a:t>
            </a:r>
            <a:r>
              <a:rPr lang="en-US" sz="14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4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below the 0.05 </a:t>
            </a:r>
            <a:r>
              <a:rPr lang="en-US" sz="140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threshold, suggesting that the model as a whole is </a:t>
            </a:r>
            <a:r>
              <a:rPr lang="en-US" sz="140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statistically significant</a:t>
            </a:r>
            <a:endParaRPr lang="en-US" b="1" dirty="0">
              <a:solidFill>
                <a:srgbClr val="7A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382;p40">
            <a:extLst>
              <a:ext uri="{FF2B5EF4-FFF2-40B4-BE49-F238E27FC236}">
                <a16:creationId xmlns:a16="http://schemas.microsoft.com/office/drawing/2014/main" id="{2FFB61BF-8DC2-5760-2139-7D687A508AE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530547">
            <a:off x="7175861" y="-454124"/>
            <a:ext cx="3936277" cy="15131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809;p59">
            <a:extLst>
              <a:ext uri="{FF2B5EF4-FFF2-40B4-BE49-F238E27FC236}">
                <a16:creationId xmlns:a16="http://schemas.microsoft.com/office/drawing/2014/main" id="{CF77551A-459C-AB41-A24F-DC28D4B367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6550" y="424557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7A1C1C"/>
                </a:solidFill>
                <a:latin typeface="Bowlby One" panose="020B0604020202020204" charset="0"/>
              </a:rPr>
              <a:t>Multiple</a:t>
            </a:r>
            <a:r>
              <a:rPr lang="en" dirty="0">
                <a:latin typeface="Bowlby One" panose="020B0604020202020204" charset="0"/>
              </a:rPr>
              <a:t> Linear Regression </a:t>
            </a:r>
            <a:endParaRPr dirty="0">
              <a:solidFill>
                <a:schemeClr val="lt2"/>
              </a:solidFill>
              <a:latin typeface="Bowlby One" panose="020B060402020202020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7BD9C51-9327-44AB-84B0-E56FDDF87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350738"/>
              </p:ext>
            </p:extLst>
          </p:nvPr>
        </p:nvGraphicFramePr>
        <p:xfrm>
          <a:off x="1508125" y="1048258"/>
          <a:ext cx="5937250" cy="975487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1187450">
                  <a:extLst>
                    <a:ext uri="{9D8B030D-6E8A-4147-A177-3AD203B41FA5}">
                      <a16:colId xmlns:a16="http://schemas.microsoft.com/office/drawing/2014/main" val="2136656925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152568985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533906102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3329391469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31708249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Cabin Medium" panose="020B0604020202020204" charset="0"/>
                        </a:rPr>
                        <a:t> 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Estimate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Std. Error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t value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Pr(&gt;|t|)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39557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(Intercept)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4247892.77052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1206327.04243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3.52134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0.00099678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5477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CPI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61550.01315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23728.82730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-2.59389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0.01276117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7110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No protests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1557.62935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560.16042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2.78068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0.00789303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6433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Edu. lvl  H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1033864.77244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793454.83480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1.30299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0.19920596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557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Int. term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-17.69372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9.31532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>
                          <a:effectLst/>
                          <a:latin typeface="Cabin Medium" panose="020B0604020202020204" charset="0"/>
                        </a:rPr>
                        <a:t>-1.89942</a:t>
                      </a:r>
                      <a:endParaRPr lang="en-US" sz="1100" kern="10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0.06393013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305402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15FF5B6-2BEF-11B7-A870-C6E3A5061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501805"/>
              </p:ext>
            </p:extLst>
          </p:nvPr>
        </p:nvGraphicFramePr>
        <p:xfrm>
          <a:off x="1508125" y="2039432"/>
          <a:ext cx="5937250" cy="80645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968625">
                  <a:extLst>
                    <a:ext uri="{9D8B030D-6E8A-4147-A177-3AD203B41FA5}">
                      <a16:colId xmlns:a16="http://schemas.microsoft.com/office/drawing/2014/main" val="2997845345"/>
                    </a:ext>
                  </a:extLst>
                </a:gridCol>
                <a:gridCol w="2968625">
                  <a:extLst>
                    <a:ext uri="{9D8B030D-6E8A-4147-A177-3AD203B41FA5}">
                      <a16:colId xmlns:a16="http://schemas.microsoft.com/office/drawing/2014/main" val="11248665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Residual standard error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0" kern="0" dirty="0">
                          <a:effectLst/>
                          <a:latin typeface="Cabin Medium" panose="020B0604020202020204" charset="0"/>
                        </a:rPr>
                        <a:t>1937503 on 45 degrees of freedom</a:t>
                      </a:r>
                      <a:endParaRPr lang="en-US" sz="1100" b="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3896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Multiple R-squared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0.4672492,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5589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Adjusted R-squared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0.4198935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3984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F-statistic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9.866814</a:t>
                      </a:r>
                      <a:r>
                        <a:rPr lang="en-US" sz="1050" kern="0" dirty="0">
                          <a:effectLst/>
                          <a:latin typeface="Cabin Medium" panose="020B0604020202020204" charset="0"/>
                        </a:rPr>
                        <a:t> on 4 and 45 DF,</a:t>
                      </a:r>
                      <a:endParaRPr lang="en-US" sz="1100" kern="100" dirty="0"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19445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p-value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kern="0" dirty="0">
                          <a:solidFill>
                            <a:srgbClr val="7A1C1C"/>
                          </a:solidFill>
                          <a:effectLst/>
                          <a:latin typeface="Cabin Medium" panose="020B0604020202020204" charset="0"/>
                        </a:rPr>
                        <a:t>0.000008090689</a:t>
                      </a:r>
                      <a:endParaRPr lang="en-US" sz="1100" kern="100" dirty="0">
                        <a:solidFill>
                          <a:srgbClr val="7A1C1C"/>
                        </a:solidFill>
                        <a:effectLst/>
                        <a:latin typeface="Cabin Medium" panose="020B060402020202020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8984752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7170451-344D-EC01-0E58-D6DDBE4A861C}"/>
              </a:ext>
            </a:extLst>
          </p:cNvPr>
          <p:cNvSpPr txBox="1"/>
          <p:nvPr/>
        </p:nvSpPr>
        <p:spPr>
          <a:xfrm>
            <a:off x="203638" y="2858902"/>
            <a:ext cx="2286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</a:rPr>
              <a:t>Adjusted R-Squared: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</a:rPr>
              <a:t>It indicates that approximately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</a:rPr>
              <a:t>42.0%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</a:rPr>
              <a:t>of the variability in the number of emigrants can be explained by the model, accounting for the number of predictors</a:t>
            </a:r>
            <a:endParaRPr lang="en-US" sz="1050" dirty="0">
              <a:latin typeface="Cabin Medium" panose="020B060402020202020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3F40DD-912E-0ECD-3FF8-36EC637E0FE4}"/>
              </a:ext>
            </a:extLst>
          </p:cNvPr>
          <p:cNvSpPr txBox="1"/>
          <p:nvPr/>
        </p:nvSpPr>
        <p:spPr>
          <a:xfrm>
            <a:off x="203638" y="3857096"/>
            <a:ext cx="2213741" cy="1133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Intercept: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The expected value of the dependent variable number of emigrants is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4,247,892.77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when the other variables are 0. </a:t>
            </a:r>
            <a:r>
              <a:rPr lang="en-US" sz="1050" kern="0" dirty="0">
                <a:solidFill>
                  <a:srgbClr val="141414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Since the</a:t>
            </a:r>
            <a:r>
              <a:rPr lang="en-US" sz="1050" b="1" kern="0" dirty="0">
                <a:solidFill>
                  <a:srgbClr val="141414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 value is less than 0.05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it’s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statistically significant.</a:t>
            </a:r>
            <a:endParaRPr lang="en-US" sz="105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40C07C-FB10-DA06-798B-1AD76B5EA329}"/>
              </a:ext>
            </a:extLst>
          </p:cNvPr>
          <p:cNvSpPr txBox="1"/>
          <p:nvPr/>
        </p:nvSpPr>
        <p:spPr>
          <a:xfrm>
            <a:off x="2417378" y="2855255"/>
            <a:ext cx="59372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CPI: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For each one-unit increase in the CPI, the number of emigrants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decreases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by approximately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61,550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Caeteris Paribus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. Since the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 is less than 0.05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this effect is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statistically significant.</a:t>
            </a:r>
            <a:endParaRPr lang="en-US" sz="105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1B31F4-38EC-3B40-4355-27B2EBDD11C3}"/>
              </a:ext>
            </a:extLst>
          </p:cNvPr>
          <p:cNvSpPr txBox="1"/>
          <p:nvPr/>
        </p:nvSpPr>
        <p:spPr>
          <a:xfrm>
            <a:off x="2417379" y="3193846"/>
            <a:ext cx="5937249" cy="60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Number of protests</a:t>
            </a:r>
            <a:r>
              <a:rPr lang="en-US" sz="1050" b="1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For each additional protest, the number of emigrants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increases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by approximately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1,558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Caeteris Paribus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. This effect is also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statistically significant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as indicated by the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 being</a:t>
            </a:r>
            <a:endParaRPr lang="en-US" sz="110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less than 0.05.</a:t>
            </a:r>
            <a:endParaRPr lang="en-US" sz="110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D78005-B2FB-425F-76BA-7110AC680C85}"/>
              </a:ext>
            </a:extLst>
          </p:cNvPr>
          <p:cNvSpPr txBox="1"/>
          <p:nvPr/>
        </p:nvSpPr>
        <p:spPr>
          <a:xfrm>
            <a:off x="2417379" y="3705305"/>
            <a:ext cx="5937249" cy="60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Education level - high: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Countries with a high education level have approximately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1,033,865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more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emigrants compared to countries with a low education level,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Caeteris Paribus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. However, this effect is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not statistically significant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as the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 is greater than 0.05.</a:t>
            </a:r>
            <a:endParaRPr lang="en-US" sz="110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CC3FE1-FA5A-1697-BF83-70863C62DADB}"/>
              </a:ext>
            </a:extLst>
          </p:cNvPr>
          <p:cNvSpPr txBox="1"/>
          <p:nvPr/>
        </p:nvSpPr>
        <p:spPr>
          <a:xfrm>
            <a:off x="2417379" y="4216763"/>
            <a:ext cx="5937249" cy="789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Interaction Term: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For each additional unit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increase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in the product of CPI and the number of protests, the number of emigrants decreases by approximately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18.</a:t>
            </a:r>
            <a:r>
              <a:rPr lang="en-US" sz="1100" b="1" kern="100" dirty="0">
                <a:solidFill>
                  <a:srgbClr val="7A1C1C"/>
                </a:solidFill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This effect is close to being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statistically significant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, with a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p-value just above the 0.05 </a:t>
            </a:r>
            <a:r>
              <a:rPr lang="en-US" sz="1050" kern="0" dirty="0"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threshold </a:t>
            </a:r>
            <a:r>
              <a:rPr lang="en-US" sz="1050" b="1" kern="0" dirty="0">
                <a:solidFill>
                  <a:srgbClr val="7A1C1C"/>
                </a:solidFill>
                <a:effectLst/>
                <a:latin typeface="Cabin Medium" panose="020B0604020202020204" charset="0"/>
                <a:ea typeface="Times New Roman" panose="02020603050405020304" pitchFamily="18" charset="0"/>
                <a:cs typeface="Arial" panose="020B0604020202020204" pitchFamily="34" charset="0"/>
              </a:rPr>
              <a:t>(p-value = 0.064).</a:t>
            </a:r>
            <a:endParaRPr lang="en-US" sz="1100" b="1" kern="100" dirty="0">
              <a:solidFill>
                <a:srgbClr val="7A1C1C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kern="100" dirty="0"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1553897" y="-267134"/>
            <a:ext cx="3936277" cy="9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59300" y="-587868"/>
            <a:ext cx="774900" cy="216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1449577" y="4087534"/>
            <a:ext cx="3555453" cy="1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779;p58">
            <a:extLst>
              <a:ext uri="{FF2B5EF4-FFF2-40B4-BE49-F238E27FC236}">
                <a16:creationId xmlns:a16="http://schemas.microsoft.com/office/drawing/2014/main" id="{9DB74D9B-60FC-82B0-DA92-17B81A4E19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5600" y="140188"/>
            <a:ext cx="7712800" cy="806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CONCLUSIONS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DB5EB6-3D6F-4A28-863E-305D093C5FE8}"/>
              </a:ext>
            </a:extLst>
          </p:cNvPr>
          <p:cNvSpPr txBox="1"/>
          <p:nvPr/>
        </p:nvSpPr>
        <p:spPr>
          <a:xfrm>
            <a:off x="414242" y="976554"/>
            <a:ext cx="8014158" cy="1109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indent="-4000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4B4B4B"/>
              </a:buClr>
              <a:buFont typeface="Wingdings" panose="05000000000000000000" pitchFamily="2" charset="2"/>
              <a:buChar char="q"/>
            </a:pPr>
            <a:r>
              <a:rPr lang="en-US" sz="1400" kern="100" dirty="0">
                <a:effectLst/>
                <a:latin typeface="Bowlby One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How do levels of corruption impact emigration patterns across different countries?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Higher levels of corruption</a:t>
            </a:r>
            <a:r>
              <a:rPr lang="en-US" sz="1400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often lead to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increased emigration 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as individuals seek better governance and economic opportunities elsewhere.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FE289B-3EF8-C126-5444-1A4D9AD7A331}"/>
              </a:ext>
            </a:extLst>
          </p:cNvPr>
          <p:cNvSpPr txBox="1"/>
          <p:nvPr/>
        </p:nvSpPr>
        <p:spPr>
          <a:xfrm>
            <a:off x="414242" y="2087880"/>
            <a:ext cx="8014158" cy="1103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indent="-4000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4B4B4B"/>
              </a:buClr>
              <a:buFont typeface="Wingdings" panose="05000000000000000000" pitchFamily="2" charset="2"/>
              <a:buChar char="q"/>
            </a:pPr>
            <a:r>
              <a:rPr lang="en-US" sz="1400" kern="100" dirty="0">
                <a:solidFill>
                  <a:srgbClr val="7A1C1C"/>
                </a:solidFill>
                <a:effectLst/>
                <a:latin typeface="Bowlby One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Are there correlations between protest activities and perceptions of corruption within specific regions?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There is a strong correlation 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between </a:t>
            </a:r>
            <a:r>
              <a:rPr lang="en-US" sz="1400" b="1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protest activities and high perceptions of corruption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, with protests frequently occurring in regions where citizens perceive </a:t>
            </a:r>
            <a:r>
              <a:rPr lang="en-US" sz="1400" b="1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corruption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 as </a:t>
            </a:r>
            <a:r>
              <a:rPr lang="en-US" sz="1400" b="1" kern="100" dirty="0">
                <a:solidFill>
                  <a:srgbClr val="141414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rampant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1FC15C-E638-FC93-7524-BB8A620FE02D}"/>
              </a:ext>
            </a:extLst>
          </p:cNvPr>
          <p:cNvSpPr txBox="1"/>
          <p:nvPr/>
        </p:nvSpPr>
        <p:spPr>
          <a:xfrm>
            <a:off x="414242" y="3191580"/>
            <a:ext cx="8014158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indent="-4000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>
                <a:srgbClr val="4B4B4B"/>
              </a:buClr>
              <a:buFont typeface="Wingdings" panose="05000000000000000000" pitchFamily="2" charset="2"/>
              <a:buChar char="q"/>
            </a:pPr>
            <a:r>
              <a:rPr lang="en-US" sz="1400" kern="100" dirty="0">
                <a:solidFill>
                  <a:srgbClr val="141414"/>
                </a:solidFill>
                <a:effectLst/>
                <a:latin typeface="Bowlby One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Do countries with higher protests have higher amounts of emigrants?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E78832-06A2-7921-0649-19E21503A074}"/>
              </a:ext>
            </a:extLst>
          </p:cNvPr>
          <p:cNvSpPr txBox="1"/>
          <p:nvPr/>
        </p:nvSpPr>
        <p:spPr>
          <a:xfrm>
            <a:off x="1577097" y="1723172"/>
            <a:ext cx="6257316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400" kern="100" dirty="0">
              <a:solidFill>
                <a:srgbClr val="4B4B4B"/>
              </a:solidFill>
              <a:effectLst/>
              <a:latin typeface="Cabin Medium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3CC65-FA51-B18B-391C-046506FC0B2A}"/>
              </a:ext>
            </a:extLst>
          </p:cNvPr>
          <p:cNvSpPr txBox="1"/>
          <p:nvPr/>
        </p:nvSpPr>
        <p:spPr>
          <a:xfrm>
            <a:off x="414241" y="3702236"/>
            <a:ext cx="7504075" cy="540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Countries experiencing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higher levels of protests 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often see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higher emigration rates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, as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political instability 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and </a:t>
            </a:r>
            <a:r>
              <a:rPr lang="en-US" sz="1400" b="1" kern="100" dirty="0">
                <a:solidFill>
                  <a:srgbClr val="7A1C1C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dissatisfaction</a:t>
            </a:r>
            <a:r>
              <a:rPr lang="en-US" sz="1400" kern="100" dirty="0">
                <a:solidFill>
                  <a:srgbClr val="4B4B4B"/>
                </a:solidFill>
                <a:effectLst/>
                <a:latin typeface="Cabin Medium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 drive people to leave.</a:t>
            </a:r>
          </a:p>
        </p:txBody>
      </p:sp>
    </p:spTree>
    <p:extLst>
      <p:ext uri="{BB962C8B-B14F-4D97-AF65-F5344CB8AC3E}">
        <p14:creationId xmlns:p14="http://schemas.microsoft.com/office/powerpoint/2010/main" val="23543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BIBLIOGRAPHICAL </a:t>
            </a:r>
            <a:r>
              <a:rPr lang="en" dirty="0">
                <a:solidFill>
                  <a:schemeClr val="lt2"/>
                </a:solidFill>
              </a:rPr>
              <a:t>REFERENCES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810" name="Google Shape;810;p59"/>
          <p:cNvSpPr txBox="1">
            <a:spLocks noGrp="1"/>
          </p:cNvSpPr>
          <p:nvPr>
            <p:ph type="subTitle" idx="1"/>
          </p:nvPr>
        </p:nvSpPr>
        <p:spPr>
          <a:xfrm>
            <a:off x="223982" y="1013340"/>
            <a:ext cx="4348018" cy="41301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700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800" dirty="0">
                <a:solidFill>
                  <a:srgbClr val="7A1C1C"/>
                </a:solidFill>
                <a:latin typeface="Bowlby One" panose="020B0604020202020204" charset="0"/>
              </a:rPr>
              <a:t>​Datasets/Data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 dirty="0">
                <a:solidFill>
                  <a:srgbClr val="4B4B4B"/>
                </a:solidFill>
              </a:rPr>
              <a:t>​Corruption Perceptions Index From https://www.transparency.org/en/cpi/2022 Year 2022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 dirty="0">
                <a:solidFill>
                  <a:srgbClr val="4B4B4B"/>
                </a:solidFill>
              </a:rPr>
              <a:t>​Emigration From https://ourworldindata.org/migration Year 2020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 dirty="0">
                <a:solidFill>
                  <a:srgbClr val="4B4B4B"/>
                </a:solidFill>
              </a:rPr>
              <a:t>​Protests From https://acleddata.com/ Year 2022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400" dirty="0">
                <a:solidFill>
                  <a:srgbClr val="4B4B4B"/>
                </a:solidFill>
              </a:rPr>
              <a:t>​Population From https://database.earth/population/by-country/2022 Year 2022 </a:t>
            </a:r>
          </a:p>
        </p:txBody>
      </p:sp>
      <p:sp>
        <p:nvSpPr>
          <p:cNvPr id="4" name="Google Shape;810;p59">
            <a:extLst>
              <a:ext uri="{FF2B5EF4-FFF2-40B4-BE49-F238E27FC236}">
                <a16:creationId xmlns:a16="http://schemas.microsoft.com/office/drawing/2014/main" id="{1EF97A9B-8EBB-A6CD-D518-E03A2FE16B4E}"/>
              </a:ext>
            </a:extLst>
          </p:cNvPr>
          <p:cNvSpPr txBox="1">
            <a:spLocks/>
          </p:cNvSpPr>
          <p:nvPr/>
        </p:nvSpPr>
        <p:spPr>
          <a:xfrm>
            <a:off x="4572000" y="1010680"/>
            <a:ext cx="4103459" cy="4177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unito Light"/>
              <a:buChar char="●"/>
              <a:defRPr sz="16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>
                <a:solidFill>
                  <a:schemeClr val="dk1"/>
                </a:solidFill>
                <a:latin typeface="Cabin Medium"/>
                <a:ea typeface="Cabin Medium"/>
                <a:cs typeface="Cabin Medium"/>
                <a:sym typeface="Cabin Medium"/>
              </a:defRPr>
            </a:lvl9pPr>
          </a:lstStyle>
          <a:p>
            <a:pPr marL="127000" lvl="0" indent="0" algn="l" rtl="0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800" dirty="0">
                <a:latin typeface="Bowlby One" panose="020B0604020202020204" charset="0"/>
              </a:rPr>
              <a:t>Literature Review 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​​Exit or Voice? Corruption Perceptions and Emigration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​Published: 09 May 2023, Volume 59, pages 138–175, (2024)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​Corruption as a push and pull factor of migration flows: evidence from European countries Published: 18 December 2023, Volume 51, pages 263–281, (2024)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​Emigration and Collective Action 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​Published: October 2019, Volume 81, Number 4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endParaRPr lang="en-US" sz="1200" dirty="0">
              <a:solidFill>
                <a:srgbClr val="4B4B4B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​Voice after Exit? Bulgarian Civic Activists between Protest and Emigration Published 1 May, 2020 Volume 35, Issue 1 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endParaRPr lang="en-US" sz="1200" dirty="0">
              <a:solidFill>
                <a:srgbClr val="4B4B4B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600"/>
              <a:buChar char="●"/>
            </a:pPr>
            <a:r>
              <a:rPr lang="en-US" sz="1200" dirty="0">
                <a:solidFill>
                  <a:srgbClr val="4B4B4B"/>
                </a:solidFill>
              </a:rPr>
              <a:t>​Voting with Their Feet: Emigration in the Aftermath of Kazakhstan’s Bloody January Published February 09, 2022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1743337" y="1795118"/>
            <a:ext cx="7617320" cy="154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209259" y="-344034"/>
            <a:ext cx="1162050" cy="3247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-942380" y="3753971"/>
            <a:ext cx="3555453" cy="1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830;p61">
            <a:extLst>
              <a:ext uri="{FF2B5EF4-FFF2-40B4-BE49-F238E27FC236}">
                <a16:creationId xmlns:a16="http://schemas.microsoft.com/office/drawing/2014/main" id="{03A6DF73-79A4-1ADB-0697-F8CE569048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6940" y="1864565"/>
            <a:ext cx="4073444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141414"/>
                </a:solidFill>
              </a:rPr>
              <a:t>Thanks</a:t>
            </a:r>
            <a:r>
              <a:rPr lang="en" dirty="0">
                <a:solidFill>
                  <a:schemeClr val="lt2"/>
                </a:solidFill>
              </a:rPr>
              <a:t>!</a:t>
            </a:r>
            <a:endParaRPr dirty="0">
              <a:solidFill>
                <a:schemeClr val="lt2"/>
              </a:solidFill>
            </a:endParaRPr>
          </a:p>
        </p:txBody>
      </p:sp>
      <p:pic>
        <p:nvPicPr>
          <p:cNvPr id="3" name="Google Shape;848;p61">
            <a:extLst>
              <a:ext uri="{FF2B5EF4-FFF2-40B4-BE49-F238E27FC236}">
                <a16:creationId xmlns:a16="http://schemas.microsoft.com/office/drawing/2014/main" id="{6AFA29E1-3EE7-BB5B-A41F-56AFBE7F08A8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54295" r="65"/>
          <a:stretch/>
        </p:blipFill>
        <p:spPr>
          <a:xfrm>
            <a:off x="5798771" y="549750"/>
            <a:ext cx="2767201" cy="4044000"/>
          </a:xfrm>
          <a:prstGeom prst="rect">
            <a:avLst/>
          </a:prstGeom>
        </p:spPr>
      </p:pic>
      <p:pic>
        <p:nvPicPr>
          <p:cNvPr id="4" name="Google Shape;850;p61">
            <a:extLst>
              <a:ext uri="{FF2B5EF4-FFF2-40B4-BE49-F238E27FC236}">
                <a16:creationId xmlns:a16="http://schemas.microsoft.com/office/drawing/2014/main" id="{FD38F777-640A-18B2-C04F-32EE6D7FA75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21599999" flipH="1">
            <a:off x="8115338" y="-194478"/>
            <a:ext cx="1341986" cy="4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82;p40">
            <a:extLst>
              <a:ext uri="{FF2B5EF4-FFF2-40B4-BE49-F238E27FC236}">
                <a16:creationId xmlns:a16="http://schemas.microsoft.com/office/drawing/2014/main" id="{511CE957-A4E2-DDDC-699A-0DD090B240C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4508938" y="3976559"/>
            <a:ext cx="4364319" cy="99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3;p40">
            <a:extLst>
              <a:ext uri="{FF2B5EF4-FFF2-40B4-BE49-F238E27FC236}">
                <a16:creationId xmlns:a16="http://schemas.microsoft.com/office/drawing/2014/main" id="{25AEED14-F576-8ACC-A3BC-6321A1BD35A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19051" flipH="1">
            <a:off x="6617770" y="-739569"/>
            <a:ext cx="1075458" cy="2803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384;p40">
            <a:extLst>
              <a:ext uri="{FF2B5EF4-FFF2-40B4-BE49-F238E27FC236}">
                <a16:creationId xmlns:a16="http://schemas.microsoft.com/office/drawing/2014/main" id="{0CB7DB27-0F7F-9B9C-8B02-731204173B6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100428" flipH="1">
            <a:off x="4287636" y="-473105"/>
            <a:ext cx="3666167" cy="19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5B13D3-7219-68F2-BF89-B5A09ADACA4D}"/>
              </a:ext>
            </a:extLst>
          </p:cNvPr>
          <p:cNvSpPr txBox="1"/>
          <p:nvPr/>
        </p:nvSpPr>
        <p:spPr>
          <a:xfrm>
            <a:off x="952791" y="379927"/>
            <a:ext cx="4513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Yours truly-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Al Sammarraie </a:t>
            </a:r>
            <a:r>
              <a:rPr lang="en-US" dirty="0">
                <a:solidFill>
                  <a:srgbClr val="7A1C1C"/>
                </a:solidFill>
                <a:latin typeface="Bowlby One" panose="020B0604020202020204" charset="0"/>
              </a:rPr>
              <a:t>Noor</a:t>
            </a:r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uldeen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Litescu </a:t>
            </a:r>
            <a:r>
              <a:rPr lang="en-US" dirty="0">
                <a:solidFill>
                  <a:srgbClr val="7A1C1C"/>
                </a:solidFill>
                <a:latin typeface="Bowlby One" panose="020B0604020202020204" charset="0"/>
              </a:rPr>
              <a:t>David</a:t>
            </a:r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 Adrian</a:t>
            </a:r>
          </a:p>
          <a:p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Gagiu </a:t>
            </a:r>
            <a:r>
              <a:rPr lang="en-US" dirty="0">
                <a:solidFill>
                  <a:srgbClr val="7A1C1C"/>
                </a:solidFill>
                <a:latin typeface="Bowlby One" panose="020B0604020202020204" charset="0"/>
              </a:rPr>
              <a:t>Casandra</a:t>
            </a:r>
            <a:r>
              <a:rPr lang="en-US" dirty="0">
                <a:solidFill>
                  <a:srgbClr val="4B4B4B"/>
                </a:solidFill>
                <a:latin typeface="Bowlby One" panose="020B0604020202020204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3F319C-82D6-3FF2-7B73-DE353A76F4D6}"/>
              </a:ext>
            </a:extLst>
          </p:cNvPr>
          <p:cNvSpPr txBox="1"/>
          <p:nvPr/>
        </p:nvSpPr>
        <p:spPr>
          <a:xfrm>
            <a:off x="-1920874" y="3493351"/>
            <a:ext cx="6492874" cy="32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kern="100" dirty="0">
                <a:solidFill>
                  <a:srgbClr val="141414"/>
                </a:solidFill>
                <a:effectLst/>
                <a:latin typeface="Bowlby One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Year of Support: </a:t>
            </a:r>
            <a:r>
              <a:rPr lang="en-US" sz="1400" kern="100" dirty="0">
                <a:solidFill>
                  <a:srgbClr val="7A1C1C"/>
                </a:solidFill>
                <a:effectLst/>
                <a:latin typeface="Bowlby One" panose="020B0604020202020204" charset="0"/>
                <a:ea typeface="Aptos" panose="020B0004020202020204" pitchFamily="34" charset="0"/>
                <a:cs typeface="Arial" panose="020B0604020202020204" pitchFamily="34" charset="0"/>
              </a:rPr>
              <a:t>2024</a:t>
            </a:r>
            <a:endParaRPr lang="en-US" sz="1100" kern="100" dirty="0">
              <a:solidFill>
                <a:srgbClr val="7A1C1C"/>
              </a:solidFill>
              <a:effectLst/>
              <a:latin typeface="Bowlby One" panose="020B060402020202020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7301E0-E8F0-D7A7-192B-F457128F5FAD}"/>
              </a:ext>
            </a:extLst>
          </p:cNvPr>
          <p:cNvSpPr txBox="1"/>
          <p:nvPr/>
        </p:nvSpPr>
        <p:spPr>
          <a:xfrm>
            <a:off x="2552334" y="3376149"/>
            <a:ext cx="6492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  <a:latin typeface="Bowlby One" panose="020B0604020202020204" charset="0"/>
                <a:ea typeface="Aptos" panose="020B0004020202020204" pitchFamily="34" charset="0"/>
              </a:rPr>
              <a:t>Scientific Leaders:</a:t>
            </a:r>
          </a:p>
          <a:p>
            <a:r>
              <a:rPr lang="en-US" sz="1200" dirty="0">
                <a:effectLst/>
                <a:latin typeface="Bowlby One" panose="020B0604020202020204" charset="0"/>
                <a:ea typeface="Aptos" panose="020B0004020202020204" pitchFamily="34" charset="0"/>
              </a:rPr>
              <a:t>DAVIDESCU N ADRIANA-ANAMARIA</a:t>
            </a:r>
          </a:p>
          <a:p>
            <a:r>
              <a:rPr lang="en-US" sz="1200" dirty="0">
                <a:effectLst/>
                <a:latin typeface="Bowlby One" panose="020B0604020202020204" charset="0"/>
                <a:ea typeface="Aptos" panose="020B0004020202020204" pitchFamily="34" charset="0"/>
              </a:rPr>
              <a:t>AGAFITEI </a:t>
            </a:r>
            <a:r>
              <a:rPr lang="en-US" sz="1200">
                <a:effectLst/>
                <a:latin typeface="Bowlby One" panose="020B0604020202020204" charset="0"/>
                <a:ea typeface="Aptos" panose="020B0004020202020204" pitchFamily="34" charset="0"/>
              </a:rPr>
              <a:t>M MARINA-DIANA</a:t>
            </a:r>
            <a:endParaRPr lang="en-US" sz="1200" dirty="0">
              <a:latin typeface="Bowlby On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3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Urban Art as Social Protest Thesis Defense by Slidesgo">
  <a:themeElements>
    <a:clrScheme name="Simple Light">
      <a:dk1>
        <a:srgbClr val="141414"/>
      </a:dk1>
      <a:lt1>
        <a:srgbClr val="F4F4F4"/>
      </a:lt1>
      <a:dk2>
        <a:srgbClr val="4B4B4B"/>
      </a:dk2>
      <a:lt2>
        <a:srgbClr val="7A1C1C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4141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1828</Words>
  <Application>Microsoft Office PowerPoint</Application>
  <PresentationFormat>On-screen Show (16:9)</PresentationFormat>
  <Paragraphs>287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Cabin Medium</vt:lpstr>
      <vt:lpstr>Bookman Old Style</vt:lpstr>
      <vt:lpstr>Bebas Neue</vt:lpstr>
      <vt:lpstr>Bowlby One</vt:lpstr>
      <vt:lpstr>Nunito Light</vt:lpstr>
      <vt:lpstr>Wingdings</vt:lpstr>
      <vt:lpstr>Bowlby One SC</vt:lpstr>
      <vt:lpstr>Urban Art as Social Protest Thesis Defense by Slidesgo</vt:lpstr>
      <vt:lpstr>SHIFTING  shadows:  THE INTERPLAY OF CORRUPTION, PROTESTS AND EMIGRATION</vt:lpstr>
      <vt:lpstr>Introduction</vt:lpstr>
      <vt:lpstr>Understanding the variables </vt:lpstr>
      <vt:lpstr>LITERATURE REVIEW</vt:lpstr>
      <vt:lpstr>Trustworthy INFORMATION </vt:lpstr>
      <vt:lpstr>Country CPI</vt:lpstr>
      <vt:lpstr> Emigrants</vt:lpstr>
      <vt:lpstr>PowerPoint Presentation</vt:lpstr>
      <vt:lpstr> Emigrants</vt:lpstr>
      <vt:lpstr> Emigrants</vt:lpstr>
      <vt:lpstr>ANOVA</vt:lpstr>
      <vt:lpstr>Simple Linear Regression </vt:lpstr>
      <vt:lpstr>Simple Linear Regression </vt:lpstr>
      <vt:lpstr>Multiple Linear Regression </vt:lpstr>
      <vt:lpstr>CONCLUSIONS</vt:lpstr>
      <vt:lpstr>BIBLIOGRAPHICAL REFERENCES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SHIFTING  shadows:  THE INTERPLAY OF EMIGRATION, CORRUPTION, AND PROTESTS</dc:title>
  <dc:creator>Nooruldeen Al Sammarraie</dc:creator>
  <cp:lastModifiedBy>Nooruldeen Al Sammarraie</cp:lastModifiedBy>
  <cp:revision>21</cp:revision>
  <dcterms:modified xsi:type="dcterms:W3CDTF">2024-06-10T10:47:03Z</dcterms:modified>
</cp:coreProperties>
</file>