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3a5a48bdc34423" /><Relationship Type="http://schemas.openxmlformats.org/officeDocument/2006/relationships/extended-properties" Target="/docProps/app.xml" Id="Ref2bc94ed4274676" /><Relationship Type="http://schemas.openxmlformats.org/officeDocument/2006/relationships/officeDocument" Target="/ppt/presentation.xml" Id="Rd607b705f1fc45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b8955a86904e55"/>
  </p:sldMasterIdLst>
  <p:notesMasterIdLst>
    <p:notesMasterId xmlns:r="http://schemas.openxmlformats.org/officeDocument/2006/relationships" r:id="Rf2eb6e8ec4954a31"/>
  </p:notesMasterIdLst>
  <p:sldIdLst>
    <p:sldId xmlns:r="http://schemas.openxmlformats.org/officeDocument/2006/relationships" id="256" r:id="R1c2f67c25cae4a65"/>
    <p:sldId xmlns:r="http://schemas.openxmlformats.org/officeDocument/2006/relationships" id="257" r:id="Rbc29e576016f45d2"/>
    <p:sldId xmlns:r="http://schemas.openxmlformats.org/officeDocument/2006/relationships" id="258" r:id="R24cada31071944b4"/>
    <p:sldId xmlns:r="http://schemas.openxmlformats.org/officeDocument/2006/relationships" id="259" r:id="R6f4d26d7440c4a54"/>
    <p:sldId xmlns:r="http://schemas.openxmlformats.org/officeDocument/2006/relationships" id="260" r:id="Rfe0fb72e15394051"/>
    <p:sldId xmlns:r="http://schemas.openxmlformats.org/officeDocument/2006/relationships" id="261" r:id="Rb1578f0ec5064d80"/>
    <p:sldId xmlns:r="http://schemas.openxmlformats.org/officeDocument/2006/relationships" id="262" r:id="R00d877699b1b47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af9a05dc30495d" /><Relationship Type="http://schemas.openxmlformats.org/officeDocument/2006/relationships/slideMaster" Target="/ppt/slideMasters/slideMaster1.xml" Id="R7bb8955a86904e55" /><Relationship Type="http://schemas.openxmlformats.org/officeDocument/2006/relationships/notesMaster" Target="/ppt/notesMasters/notesMaster1.xml" Id="Rf2eb6e8ec4954a31" /><Relationship Type="http://schemas.openxmlformats.org/officeDocument/2006/relationships/presProps" Target="/ppt/presProps.xml" Id="R33ed2fba4e6a4247" /><Relationship Type="http://schemas.openxmlformats.org/officeDocument/2006/relationships/tableStyles" Target="/ppt/tableStyles.xml" Id="Rbd473d2de1eb47fd" /><Relationship Type="http://schemas.openxmlformats.org/officeDocument/2006/relationships/slide" Target="/ppt/slides/slide1.xml" Id="R1c2f67c25cae4a65" /><Relationship Type="http://schemas.openxmlformats.org/officeDocument/2006/relationships/slide" Target="/ppt/slides/slide2.xml" Id="Rbc29e576016f45d2" /><Relationship Type="http://schemas.openxmlformats.org/officeDocument/2006/relationships/slide" Target="/ppt/slides/slide3.xml" Id="R24cada31071944b4" /><Relationship Type="http://schemas.openxmlformats.org/officeDocument/2006/relationships/slide" Target="/ppt/slides/slide4.xml" Id="R6f4d26d7440c4a54" /><Relationship Type="http://schemas.openxmlformats.org/officeDocument/2006/relationships/slide" Target="/ppt/slides/slide5.xml" Id="Rfe0fb72e15394051" /><Relationship Type="http://schemas.openxmlformats.org/officeDocument/2006/relationships/slide" Target="/ppt/slides/slide6.xml" Id="Rb1578f0ec5064d80" /><Relationship Type="http://schemas.openxmlformats.org/officeDocument/2006/relationships/slide" Target="/ppt/slides/slide7.xml" Id="R00d877699b1b47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5b4a5bd4a94f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783d796c7b40d2" /><Relationship Type="http://schemas.openxmlformats.org/officeDocument/2006/relationships/notesMaster" Target="/ppt/notesMasters/notesMaster1.xml" Id="R903befbcb68241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f6084afae84d99" /><Relationship Type="http://schemas.openxmlformats.org/officeDocument/2006/relationships/notesMaster" Target="/ppt/notesMasters/notesMaster1.xml" Id="R0a23329d032846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d7dbf17aef4b53" /><Relationship Type="http://schemas.openxmlformats.org/officeDocument/2006/relationships/notesMaster" Target="/ppt/notesMasters/notesMaster1.xml" Id="Rad55f1bf611a4b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066505a563492e" /><Relationship Type="http://schemas.openxmlformats.org/officeDocument/2006/relationships/notesMaster" Target="/ppt/notesMasters/notesMaster1.xml" Id="R4e44328546b942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658c83c6fe4f61" /><Relationship Type="http://schemas.openxmlformats.org/officeDocument/2006/relationships/notesMaster" Target="/ppt/notesMasters/notesMaster1.xml" Id="R5c8fed82c1da42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e37a00e1104d6c" /><Relationship Type="http://schemas.openxmlformats.org/officeDocument/2006/relationships/notesMaster" Target="/ppt/notesMasters/notesMaster1.xml" Id="R01517e0ba76f4eb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fa6000b70a4e96" /><Relationship Type="http://schemas.openxmlformats.org/officeDocument/2006/relationships/notesMaster" Target="/ppt/notesMasters/notesMaster1.xml" Id="Rc650870331074b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World Bank, World Development Indicators, SL.EMP.VULN.FE.ZS, SL.EMP.VULN.MA.ZS, SL.EMP.VULN.ZS; ILO modelled estimates.</a:t>
            </a:r>
          </a:p>
          <a:p xmlns:a="http://schemas.openxmlformats.org/drawingml/2006/main">
            <a:r>
              <a:t>https://data.worldbank.org/indicator/SL.EMP.VULN.FE.ZS?locations=IQ</a:t>
            </a:r>
          </a:p>
          <a:p xmlns:a="http://schemas.openxmlformats.org/drawingml/2006/main">
            <a:r>
              <a:t>https://data.worldbank.org/indicator/SL.EMP.VULN.MA.ZS?locations=IQ</a:t>
            </a:r>
          </a:p>
          <a:p xmlns:a="http://schemas.openxmlformats.org/drawingml/2006/main">
            <a:r>
              <a:t>https://data.worldbank.org/indicator/SL.EMP.VULN.ZS?locations=IQ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Definition: vulnerable employment is the sum of contributing family workers and own-account workers as a share of total employment. Source: World Bank indicator metadata for SL.EMP.VULN.FE.ZS.</a:t>
            </a:r>
          </a:p>
          <a:p xmlns:a="http://schemas.openxmlformats.org/drawingml/2006/main">
            <a:r>
              <a:t>https://databank.worldbank.org/metadataglossary/millennium-development-goals/series/SL.EMP.VULN.FE.ZS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World Bank World Development Indicators, Iraq, ILO modelled estimates: SL.EMP.VULN.FE.ZS, SL.EMP.VULN.MA.ZS, SL.EMP.VULN.ZS. Chart shows milestone observations in 1991, 1995, 2000, 2005, 2010, 2015, 2020, and 2025. The accompanying CSV contains all 35 annual observations.</a:t>
            </a:r>
          </a:p>
          <a:p xmlns:a="http://schemas.openxmlformats.org/drawingml/2006/main">
            <a:r>
              <a:t>https://data.worldbank.org/indicator/SL.EMP.VULN.FE.ZS?locations=IQ</a:t>
            </a:r>
          </a:p>
          <a:p xmlns:a="http://schemas.openxmlformats.org/drawingml/2006/main">
            <a:r>
              <a:t>https://data.worldbank.org/indicator/SL.EMP.VULN.MA.ZS?locations=IQ</a:t>
            </a:r>
          </a:p>
          <a:p xmlns:a="http://schemas.openxmlformats.org/drawingml/2006/main">
            <a:r>
              <a:t>https://data.worldbank.org/indicator/SL.EMP.VULN.ZS?locations=IQ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2025 observations: female 36.0528%, male 26.0425%, total 27.1406%; female–male difference calculated from unrounded observations = 10.0104 percentage points. Rounded display values are 36.1%, 26.0%, 27.1%, and 10.0 pp. Source: World Bank WDI / ILO modelled estimates.</a:t>
            </a:r>
          </a:p>
          <a:p xmlns:a="http://schemas.openxmlformats.org/drawingml/2006/main">
            <a:r>
              <a:t>https://data.worldbank.org/indicator/SL.EMP.VULN.FE.ZS?locations=IQ</a:t>
            </a:r>
          </a:p>
          <a:p xmlns:a="http://schemas.openxmlformats.org/drawingml/2006/main">
            <a:r>
              <a:t>https://data.worldbank.org/indicator/SL.EMP.VULN.MA.ZS?locations=IQ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Calculations use unrounded annual observations from the World Bank WDI API series SL.EMP.VULN.ZS for Iraq. Values shown rounded to one decimal; changes shown in percentage points. These are descriptive endpoint differences, not causal estimates.</a:t>
            </a:r>
          </a:p>
          <a:p xmlns:a="http://schemas.openxmlformats.org/drawingml/2006/main">
            <a:r>
              <a:t>https://data.worldbank.org/indicator/SL.EMP.VULN.ZS?locations=IQ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World Bank metadata states that the indicator combines contributing family workers and own-account workers. ILO modelled estimates may use imputation or projections where observations are missing; the World Bank metadata cautions that imputed observations carry high uncertainty and are not appropriate for cross-country rankings.</a:t>
            </a:r>
          </a:p>
          <a:p xmlns:a="http://schemas.openxmlformats.org/drawingml/2006/main">
            <a:r>
              <a:t>https://databank.worldbank.org/metadataglossary/millennium-development-goals/series/SL.EMP.VULN.FE.ZS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research directions on this slide are recommendations for future evidence collection, not observed findings. Data series and metadata: World Bank WDI / ILO modelled estimates.</a:t>
            </a:r>
          </a:p>
          <a:p xmlns:a="http://schemas.openxmlformats.org/drawingml/2006/main">
            <a:r>
              <a:t>https://data.worldbank.org/indicator/SL.EMP.VULN.ZS?locations=IQ</a:t>
            </a:r>
          </a:p>
          <a:p xmlns:a="http://schemas.openxmlformats.org/drawingml/2006/main">
            <a:r>
              <a:t>https://databank.worldbank.org/metadataglossary/millennium-development-goals/series/SL.EMP.VULN.FE.ZS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58c213307245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e727254fec47bb" /><Relationship Type="http://schemas.openxmlformats.org/officeDocument/2006/relationships/slideLayout" Target="/ppt/slideLayouts/slideLayout1.xml" Id="R91b209a00b0e47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b209a00b0e47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6893b854ba48f5" /><Relationship Type="http://schemas.openxmlformats.org/officeDocument/2006/relationships/notesSlide" Target="/ppt/notesSlides/notesSlide1.xml" Id="R22a21c8ab1044c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48d493e834738" /><Relationship Type="http://schemas.openxmlformats.org/officeDocument/2006/relationships/notesSlide" Target="/ppt/notesSlides/notesSlide2.xml" Id="R2726a674c7df45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c24b1278104222" /><Relationship Type="http://schemas.openxmlformats.org/officeDocument/2006/relationships/chart" Target="/ppt/slides/charts/chart1.xml" Id="R61dadd71b6024118" /><Relationship Type="http://schemas.openxmlformats.org/officeDocument/2006/relationships/notesSlide" Target="/ppt/notesSlides/notesSlide3.xml" Id="R72aac5ae682247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a1bca7ca64d1b" /><Relationship Type="http://schemas.openxmlformats.org/officeDocument/2006/relationships/notesSlide" Target="/ppt/notesSlides/notesSlide4.xml" Id="Rc938a74682ac4c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99ed9e0944a39" /><Relationship Type="http://schemas.openxmlformats.org/officeDocument/2006/relationships/notesSlide" Target="/ppt/notesSlides/notesSlide5.xml" Id="Rf14551c139e749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90dc1dcbb432e" /><Relationship Type="http://schemas.openxmlformats.org/officeDocument/2006/relationships/notesSlide" Target="/ppt/notesSlides/notesSlide6.xml" Id="Re36dfddf7e7641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c8ff648274f8b" /><Relationship Type="http://schemas.openxmlformats.org/officeDocument/2006/relationships/notesSlide" Target="/ppt/notesSlides/notesSlide7.xml" Id="Rc0305fe965094f4c" /></Relationships>
</file>

<file path=ppt/slides/charts/chart1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Female</c:v>
          </c:tx>
          <c:spPr>
            <a:ln xmlns:a="http://schemas.openxmlformats.org/drawingml/2006/main" w="28575">
              <a:solidFill>
                <a:srgbClr val="D18B98"/>
              </a:solidFill>
              <a:prstDash val="solid"/>
            </a:ln>
          </c:spPr>
          <c:marker>
            <c:symbol val="none"/>
            <c:size val="4"/>
          </c:marker>
          <c:cat>
            <c:numLit>
              <c:formatCode>General</c:formatCode>
              <c:ptCount val="8"/>
              <c:pt idx="0">
                <c:v>1991</c:v>
              </c:pt>
              <c:pt idx="1">
                <c:v>1995</c:v>
              </c:pt>
              <c:pt idx="2">
                <c:v>2000</c:v>
              </c:pt>
              <c:pt idx="3">
                <c:v>2005</c:v>
              </c:pt>
              <c:pt idx="4">
                <c:v>2010</c:v>
              </c:pt>
              <c:pt idx="5">
                <c:v>2015</c:v>
              </c:pt>
              <c:pt idx="6">
                <c:v>2020</c:v>
              </c:pt>
              <c:pt idx="7">
                <c:v>2025</c:v>
              </c:pt>
            </c:numLit>
          </c:cat>
          <c:val>
            <c:numLit>
              <c:formatCode>0.0</c:formatCode>
              <c:ptCount val="8"/>
              <c:pt idx="0">
                <c:v>48.177</c:v>
              </c:pt>
              <c:pt idx="1">
                <c:v>47.4861</c:v>
              </c:pt>
              <c:pt idx="2">
                <c:v>43.4969</c:v>
              </c:pt>
              <c:pt idx="3">
                <c:v>41.295</c:v>
              </c:pt>
              <c:pt idx="4">
                <c:v>40.3824</c:v>
              </c:pt>
              <c:pt idx="5">
                <c:v>38.3295</c:v>
              </c:pt>
              <c:pt idx="6">
                <c:v>36.1381</c:v>
              </c:pt>
              <c:pt idx="7">
                <c:v>36.0528</c:v>
              </c:pt>
            </c:numLit>
          </c:val>
          <c:smooth val="0"/>
        </c:ser>
        <c:ser>
          <c:idx val="1"/>
          <c:order val="1"/>
          <c:tx>
            <c:v>Male</c:v>
          </c:tx>
          <c:spPr>
            <a:ln xmlns:a="http://schemas.openxmlformats.org/drawingml/2006/main" w="28575">
              <a:solidFill>
                <a:srgbClr val="35B9D6"/>
              </a:solidFill>
              <a:prstDash val="solid"/>
            </a:ln>
          </c:spPr>
          <c:marker>
            <c:symbol val="none"/>
            <c:size val="4"/>
          </c:marker>
          <c:cat>
            <c:numLit>
              <c:formatCode>General</c:formatCode>
              <c:ptCount val="8"/>
              <c:pt idx="0">
                <c:v>1991</c:v>
              </c:pt>
              <c:pt idx="1">
                <c:v>1995</c:v>
              </c:pt>
              <c:pt idx="2">
                <c:v>2000</c:v>
              </c:pt>
              <c:pt idx="3">
                <c:v>2005</c:v>
              </c:pt>
              <c:pt idx="4">
                <c:v>2010</c:v>
              </c:pt>
              <c:pt idx="5">
                <c:v>2015</c:v>
              </c:pt>
              <c:pt idx="6">
                <c:v>2020</c:v>
              </c:pt>
              <c:pt idx="7">
                <c:v>2025</c:v>
              </c:pt>
            </c:numLit>
          </c:cat>
          <c:val>
            <c:numLit>
              <c:formatCode>0.0</c:formatCode>
              <c:ptCount val="8"/>
              <c:pt idx="0">
                <c:v>33.818</c:v>
              </c:pt>
              <c:pt idx="1">
                <c:v>33.9904</c:v>
              </c:pt>
              <c:pt idx="2">
                <c:v>32.6297</c:v>
              </c:pt>
              <c:pt idx="3">
                <c:v>32.5328</c:v>
              </c:pt>
              <c:pt idx="4">
                <c:v>29.2971</c:v>
              </c:pt>
              <c:pt idx="5">
                <c:v>26.4649</c:v>
              </c:pt>
              <c:pt idx="6">
                <c:v>26.0191</c:v>
              </c:pt>
              <c:pt idx="7">
                <c:v>26.0425</c:v>
              </c:pt>
            </c:numLit>
          </c:val>
          <c:smooth val="0"/>
        </c:ser>
        <c:ser>
          <c:idx val="2"/>
          <c:order val="2"/>
          <c:tx>
            <c:v>Total</c:v>
          </c:tx>
          <c:spPr>
            <a:ln xmlns:a="http://schemas.openxmlformats.org/drawingml/2006/main" w="28575">
              <a:solidFill>
                <a:srgbClr val="30C4A0"/>
              </a:solidFill>
              <a:prstDash val="solid"/>
            </a:ln>
          </c:spPr>
          <c:marker>
            <c:symbol val="none"/>
            <c:size val="4"/>
          </c:marker>
          <c:cat>
            <c:numLit>
              <c:formatCode>General</c:formatCode>
              <c:ptCount val="8"/>
              <c:pt idx="0">
                <c:v>1991</c:v>
              </c:pt>
              <c:pt idx="1">
                <c:v>1995</c:v>
              </c:pt>
              <c:pt idx="2">
                <c:v>2000</c:v>
              </c:pt>
              <c:pt idx="3">
                <c:v>2005</c:v>
              </c:pt>
              <c:pt idx="4">
                <c:v>2010</c:v>
              </c:pt>
              <c:pt idx="5">
                <c:v>2015</c:v>
              </c:pt>
              <c:pt idx="6">
                <c:v>2020</c:v>
              </c:pt>
              <c:pt idx="7">
                <c:v>2025</c:v>
              </c:pt>
            </c:numLit>
          </c:cat>
          <c:val>
            <c:numLit>
              <c:formatCode>0.0</c:formatCode>
              <c:ptCount val="8"/>
              <c:pt idx="0">
                <c:v>35.351</c:v>
              </c:pt>
              <c:pt idx="1">
                <c:v>35.4595</c:v>
              </c:pt>
              <c:pt idx="2">
                <c:v>33.9436</c:v>
              </c:pt>
              <c:pt idx="3">
                <c:v>33.7854</c:v>
              </c:pt>
              <c:pt idx="4">
                <c:v>30.9127</c:v>
              </c:pt>
              <c:pt idx="5">
                <c:v>28.1982</c:v>
              </c:pt>
              <c:pt idx="6">
                <c:v>27.1813</c:v>
              </c:pt>
              <c:pt idx="7">
                <c:v>27.1406</c:v>
              </c:pt>
            </c:numLit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39433E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5"/>
          <c:min val="2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5403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900">
                    <a:solidFill>
                      <a:srgbClr val="B8B8AD"/>
                    </a:solidFill>
                    <a:latin typeface="Arial"/>
                    <a:ea typeface="Arial"/>
                    <a:cs typeface="Arial"/>
                  </a:rPr>
                  <a:t>Percent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00">
                  <a:solidFill>
                    <a:srgbClr val="B8B8A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39433E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5"/>
      </c:valAx>
      <c:spPr>
        <a:solidFill xmlns:a="http://schemas.openxmlformats.org/drawingml/2006/main">
          <a:srgbClr val="18211E"/>
        </a:solidFill>
        <a:ln xmlns:a="http://schemas.openxmlformats.org/drawingml/2006/main" w="0">
          <a:solidFill>
            <a:srgbClr val="18211E"/>
          </a:solidFill>
          <a:prstDash val="solid"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975">
              <a:solidFill>
                <a:srgbClr val="ECE4D2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18211E"/>
    </a:solidFill>
    <a:ln xmlns:a="http://schemas.openxmlformats.org/drawingml/2006/main" w="9525">
      <a:solidFill>
        <a:srgbClr val="39433E"/>
      </a:solidFill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8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BAFB4C-220F-4027-A22C-499235BE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4E463-91D6-4E46-A62F-C463F35F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DATA NOTE 01 / IRAQ LABOUR MARKET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8577F-A4F5-4902-AFD0-9DF6D5D5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27518-AF02-4E7B-9232-C927D523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015277-F4F1-43CC-9004-F4EDC748D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574AB0-48B8-47BA-9FAD-1EAA95DA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71625"/>
            <a:ext cx="857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WORK WITHOUT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8DF6F-456D-42F6-9AD3-3887091D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59245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426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0E0F3C-0068-4FFA-B84E-B489AFBD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28975"/>
            <a:ext cx="581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BB221-6F24-4D6B-A0B8-2CF20016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90775"/>
            <a:ext cx="5715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A SAFETY NET?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723B5A-2708-414B-84AD-769E7174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819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CE4D2"/>
                </a:solidFill>
                <a:latin typeface="Arial"/>
                <a:ea typeface="Arial"/>
                <a:cs typeface="Arial"/>
              </a:rPr>
              <a:t>Vulnerable employment estimates by sex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BA0D8-73FC-4DB2-8806-E341BA4B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Iraq · 1991–2025 · 35 annual observations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6A5AC6-6B86-4C47-A8E2-ABDF9479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381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8B9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E82E51-30CE-4BD9-BAC7-2999A394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7334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A descriptive reading of ILO modelled estimates</a:t>
            </a:r>
          </a:p>
          <a:p xmlns:a="http://schemas.openxmlformats.org/drawingml/2006/main">
            <a:pPr algn="l">
              <a:defRPr sz="14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published through the World Bank.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6BB51-9493-4982-A2ED-37CFA44E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What changed over time, and what does this indicator leave out?</a:t>
            </a:r>
          </a:p>
        </p:txBody>
      </p:sp>
    </p:spTree>
    <p:extLst>
      <p:ext uri="{BB962C8B-B14F-4D97-AF65-F5344CB8AC3E}">
        <p14:creationId xmlns:p14="http://schemas.microsoft.com/office/powerpoint/2010/main" val="1027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5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15B88B-D293-43A6-99F3-32AD9EB6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0433E-F7D9-4481-9053-56354A70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01 / DEFINITION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BB5C7A-A01C-45F8-9DAF-0E53D2E5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FAE68-840F-4EEB-9C0B-C07EF323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7A1C8-715B-4BD8-A7B9-8DAF80862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BB0D23-9C54-4BFC-A01E-35F3ED8E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What “vulnerable employment” means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07339-E237-4651-8CF6-84A305A3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A labour-status measure, not a count of every informal job.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FC084-51F6-4F54-AD66-20A01162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47925"/>
            <a:ext cx="66675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8B9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B4248-294D-43F1-8931-15F03CA5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57450"/>
            <a:ext cx="96678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OWN-ACCOUNT WORKERS</a:t>
            </a:r>
          </a:p>
          <a:p xmlns:a="http://schemas.openxmlformats.org/drawingml/2006/main">
            <a:pPr algn="l">
              <a:defRPr sz="202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+ CONTRIBUTING FAMILY WORKERS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2AA610-9272-4491-AACB-1F2833CA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976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6948B-C78F-4B77-BE03-4E3EC007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543300"/>
            <a:ext cx="9572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5B9D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5B9D6"/>
                </a:solidFill>
                <a:latin typeface="Arial"/>
                <a:ea typeface="Arial"/>
                <a:cs typeface="Arial"/>
              </a:rPr>
              <a:t>ALL EMPLOYED PEOPLE IN THE SAME GROUP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B4D00D-16D4-4F45-8F82-1358A996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57675"/>
            <a:ext cx="9620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The result is the share of employed people in either status.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D92B0-264A-47AA-930A-62103273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14900"/>
            <a:ext cx="107918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D6CD82-B5D8-4EFB-82B7-69E7C857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9587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READ WITH CARE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06C03-CE52-47D7-83F2-7AA89859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010150"/>
            <a:ext cx="8477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It can signal exposure to less secure work arrangements. It is not the full informal economy, and it does not directly measure earnings, working conditions, or social protection for every worker.</a:t>
            </a:r>
          </a:p>
        </p:txBody>
      </p:sp>
    </p:spTree>
    <p:extLst>
      <p:ext uri="{BB962C8B-B14F-4D97-AF65-F5344CB8AC3E}">
        <p14:creationId xmlns:p14="http://schemas.microsoft.com/office/powerpoint/2010/main" val="16985329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8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2FCDC-2FCD-4229-A510-D3C8B0BC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B09BD3-C134-41BF-A56B-7420C40E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02 / ANNUAL ESTIMATES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72035-CF0C-4A08-803B-F4A5C994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F5DBD-9F86-4A44-85E8-38E8AFC5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36CB4-B5A8-4090-8779-7E7B598C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10F49-234F-48B5-9F6C-80F088E4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Three rates trend down; the gap remains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C49C6-4A2C-4C3D-943C-2C5E06EC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Percent of employed women, men, and all people in each group.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685800" y="2247900"/>
          <a:ext xmlns:a="http://schemas.openxmlformats.org/drawingml/2006/main" cx="108204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1dadd71b6024118"/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825C9A-C161-44B8-9656-F178AFA6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197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Milestone years shown for readability; the downloadable CSV contains every annual observation.</a:t>
            </a:r>
          </a:p>
        </p:txBody>
      </p:sp>
    </p:spTree>
    <p:extLst>
      <p:ext uri="{BB962C8B-B14F-4D97-AF65-F5344CB8AC3E}">
        <p14:creationId xmlns:p14="http://schemas.microsoft.com/office/powerpoint/2010/main" val="8557498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FEE0E4-A258-41C7-B9EA-042B888F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9AC20-D6AE-485D-8B0F-11FB0F0E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03 / LATEST YEAR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B306C1-7842-4A2D-9153-95D2EBC8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EC328-A1E1-4D67-8DC7-5A4189CB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D2685-6343-4999-8F56-C9A6C9B1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B9527-50C9-425A-9FC8-0BC5A79F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The latest estimates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854BF-D14A-4EA7-BA55-73E785C5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2025 · each rate uses the corresponding employment denominator.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73CE74-BFEC-497E-A99E-3E5D4D2C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09850"/>
            <a:ext cx="47625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8B9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4794C5-AFD6-4D39-8056-9B9037FF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67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FEMALE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69915-E4BA-4C11-BA8F-C8B3F305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57525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36.1%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01053A-F0D4-4D5B-BF8E-6A1C4AAA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895725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of female employment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C45AE-5C1A-4FF6-9B8B-4852F43B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47625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B9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E17C70-2D00-42EF-B9F5-CA63084E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67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5B9D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35B9D6"/>
                </a:solidFill>
                <a:latin typeface="Arial"/>
                <a:ea typeface="Arial"/>
                <a:cs typeface="Arial"/>
              </a:rPr>
              <a:t>MALE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F01BE-C1CE-4553-B3C3-01F45CFD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057525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26.0%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A5F98-FAE5-4ABB-9404-5C460B15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895725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of male employment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9B3D71-4BDF-4E34-83B2-75957601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609850"/>
            <a:ext cx="47625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0BD244-1163-4823-B479-528B272A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667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RATE DIFFERENCE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29D22C-FC2C-4C86-B05A-D8362D32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057525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10.0 pp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5CDEAA-B9C6-4AAD-9FC8-9E283BAC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3895725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female minus male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D2BCC3-3155-4E0D-BF51-2216040D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10715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242E0-F198-4FA4-87B8-F5A99D36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8160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This is a gap in estimated rates—not a count of workers and not evidence of a cause.</a:t>
            </a:r>
          </a:p>
        </p:txBody>
      </p:sp>
    </p:spTree>
    <p:extLst>
      <p:ext uri="{BB962C8B-B14F-4D97-AF65-F5344CB8AC3E}">
        <p14:creationId xmlns:p14="http://schemas.microsoft.com/office/powerpoint/2010/main" val="5170072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118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C026A1-4685-4C61-AF51-DEFCC83A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B3DC3-0066-420D-8F41-B06740A7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04 / LONG-RUN CHANGE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513B89-1074-4F21-9051-2D40F622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52CFB-4695-45E2-9BEF-7685BBD5D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C61EA-F4D6-4AD3-9A5A-7B99B8A0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E786F-C69E-490F-8B58-035433BA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Down over the full series; slower after 2012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D971BE-8C27-48D5-8C09-968B6955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Overall vulnerable employment rate · percentage of total employment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76791E-188A-46AB-80CE-E68BFDC3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90825"/>
            <a:ext cx="28575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35.4%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7CF31-52FF-4F7D-813A-A1E838B2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4956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1991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BDC481-D086-4EB4-8426-6FEEA437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124200"/>
            <a:ext cx="4514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8B9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7FAEB2-EC1C-4394-B0E7-D9D495E9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676525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−8.2 pp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D79A51-6CA1-421E-AF6C-409160E6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90825"/>
            <a:ext cx="29527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322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27.1%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6296D-F80A-4D45-8F09-1F702A58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495675"/>
            <a:ext cx="1190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2025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B777CF-B604-4881-8BEE-0226E4D4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24350"/>
            <a:ext cx="106870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DB426-1E7D-420E-BD90-1F412C61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33900"/>
            <a:ext cx="2238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1991 → 2012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0D0AC7-15DA-4874-825F-84108DE2A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533900"/>
            <a:ext cx="6429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35.4% to 28.9%  ·  −6.5 pp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D6C2F8-0345-43B7-BFC8-4776FDE4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72050"/>
            <a:ext cx="2238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5B9D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5B9D6"/>
                </a:solidFill>
                <a:latin typeface="Arial"/>
                <a:ea typeface="Arial"/>
                <a:cs typeface="Arial"/>
              </a:rPr>
              <a:t>2012 → 2025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5D925-107D-432B-A445-571A1FF1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972050"/>
            <a:ext cx="6429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28.9% to 27.1%  ·  −1.7 pp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644B7-DBAA-4EA3-BB4E-697F9198C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197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Endpoint differences describe the modelled series; they do not identify why rates changed.</a:t>
            </a:r>
          </a:p>
        </p:txBody>
      </p:sp>
    </p:spTree>
    <p:extLst>
      <p:ext uri="{BB962C8B-B14F-4D97-AF65-F5344CB8AC3E}">
        <p14:creationId xmlns:p14="http://schemas.microsoft.com/office/powerpoint/2010/main" val="242069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5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A158AD-8E9E-47E7-A24B-224DC6E1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ED7AA9-B648-4965-BF17-32888C28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05 / INTERPRETATION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C97EA-987E-4480-9B1F-4FDD4FFC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CA3D1-6D58-4B4A-8B32-EA6AF110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94C72-BFC4-435B-BB5E-BE200FA7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9D046-01C7-4E57-8B61-922E317B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What this series cannot tell 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043FD-CEE6-41FA-B08F-4136790B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Keep the question aligned with what the measure observes.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6AEDA-732A-459C-A85C-BF3804A1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62200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20380C-C600-448D-8E63-7F8570C0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3476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It is not all informal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7C8D7-568F-4242-8F42-0F0A4683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352675"/>
            <a:ext cx="5953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It captures two employment statuses. It does not measure the whole shadow economy.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83945-F7F9-4199-A7F6-FC31DF2D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95600"/>
            <a:ext cx="9553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A9AAE-FAAD-4FCF-BD88-A26FCD70C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68C5D7-4048-4585-8AAA-EDDAEFFD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62300"/>
            <a:ext cx="3476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The values are modelled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C9467-9E38-46FA-9428-86ACF32D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81350"/>
            <a:ext cx="5953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A series may combine reported observations, imputation, and projections.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EE45D-CCF7-4180-960F-2FBDEE51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24275"/>
            <a:ext cx="9553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377471-3F1D-42E9-99C1-4F6DAFF7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907C52-F309-4C86-9D49-7CA54D17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90975"/>
            <a:ext cx="3476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Uncertainty matters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9E34B-3DAF-4F05-9C03-CDE87BCF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010025"/>
            <a:ext cx="5953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Imputed estimates carry high uncertainty; avoid treating small differences as precise.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129A4-E17C-432F-9E29-D2938063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52950"/>
            <a:ext cx="9553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BCCA68-5051-45D4-BDAF-2BE207AF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48225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BECACB-9CAE-4CEE-B6BD-781B6A67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19650"/>
            <a:ext cx="3476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Change is not a cause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E1FF98-E431-45CC-936F-2AC093EB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838700"/>
            <a:ext cx="5953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This trend alone cannot attribute movement to policy, conflict, or a single event.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0C98AE-019E-43E9-A804-8D057BCA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81625"/>
            <a:ext cx="9553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990786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18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341BD5-E316-4B18-BD60-BDDBC807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647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02B58D-37F8-4091-B609-144DF976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06 / NEXT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BF7DA-56DE-4BA5-951C-BD7AB045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ADBDA-67AA-4921-B33E-37F03280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5887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85887F"/>
                </a:solidFill>
                <a:latin typeface="Arial"/>
                <a:ea typeface="Arial"/>
                <a:cs typeface="Arial"/>
              </a:rPr>
              <a:t>IRAQ · VULNERABLE EMPLOYMENT · 1991–2025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D6406E-5E0B-4DD8-B5A8-2138DDDF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A8E5A-786E-4BB5-A14E-08B93B14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What would strengthen the next answer?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7E255-632D-400D-B4A8-016B2566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Move from broad rates to people’s work, households, and security.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CFE20B-D909-4C26-843F-5FFE9714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70C94A-CD7B-4E39-912E-5736D1BB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2371725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Employment status and informality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CB907-68E3-492A-B0AC-BA7B4AFE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2800350"/>
            <a:ext cx="4533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Household survey measures that distinguish status, contract, and social protection.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BB15A-047A-4861-BD0F-1472AEBF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812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5B9D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5B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365AE-A1CF-442D-9561-B0FA0F33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71725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Earnings and stability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E975D-64D9-41D1-8E54-359AE281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800350"/>
            <a:ext cx="4133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Income, hours, and work continuity, with comparable definitions over time.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97A39-30C7-4F53-9620-C51223C2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486150"/>
            <a:ext cx="97440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27EEE4-4CEC-4AB6-ABDE-BE39C090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81425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0C4A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0C4A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9C86B-3BA9-43E1-A91A-F3C7CFB7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7719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Household context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37A6A7-7DCE-4A42-817E-76FF5CF7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4200525"/>
            <a:ext cx="4533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Care responsibilities, household composition, and access to support.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3379E9-4FDD-420C-BC44-547B2476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81425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18B9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18B9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EB48DA-014D-461E-88F6-0EE36B6B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719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CE4D2"/>
                </a:solidFill>
                <a:latin typeface="Arial"/>
                <a:ea typeface="Arial"/>
                <a:cs typeface="Arial"/>
              </a:rPr>
              <a:t>Local evidence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75C5FC-1089-4980-AD71-D1B0444A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200525"/>
            <a:ext cx="4133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B8A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8B8AD"/>
                </a:solidFill>
                <a:latin typeface="Arial"/>
                <a:ea typeface="Arial"/>
                <a:cs typeface="Arial"/>
              </a:rPr>
              <a:t>Interviews or microdata to describe lived experience and test explanations.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E5D1D2-5C0F-44D1-87CD-71B1151C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67300"/>
            <a:ext cx="47625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C4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D98A47-E9A7-44A0-A98A-F7073EA7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48250"/>
            <a:ext cx="10382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CE4D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CE4D2"/>
                </a:solidFill>
                <a:latin typeface="Arial"/>
                <a:ea typeface="Arial"/>
                <a:cs typeface="Arial"/>
              </a:rPr>
              <a:t>Use the CSV for the complete series. Start with the definition, then bring in evidence that answers the next question.</a:t>
            </a:r>
          </a:p>
        </p:txBody>
      </p:sp>
    </p:spTree>
    <p:extLst>
      <p:ext uri="{BB962C8B-B14F-4D97-AF65-F5344CB8AC3E}">
        <p14:creationId xmlns:p14="http://schemas.microsoft.com/office/powerpoint/2010/main" val="1976136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2026-10-02T17:33:46.1920000Z</dcterms:created>
  <dcterms:modified xsi:type="dcterms:W3CDTF">2026-10-02T17:33:46.1920000Z</dcterms:modified>
</coreProperties>
</file>