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168" r:id="rId4"/>
  </p:sldMasterIdLst>
  <p:notesMasterIdLst>
    <p:notesMasterId r:id="rId17"/>
  </p:notesMasterIdLst>
  <p:handoutMasterIdLst>
    <p:handoutMasterId r:id="rId18"/>
  </p:handoutMasterIdLst>
  <p:sldIdLst>
    <p:sldId id="330" r:id="rId5"/>
    <p:sldId id="329" r:id="rId6"/>
    <p:sldId id="332" r:id="rId7"/>
    <p:sldId id="326" r:id="rId8"/>
    <p:sldId id="335" r:id="rId9"/>
    <p:sldId id="339" r:id="rId10"/>
    <p:sldId id="337" r:id="rId11"/>
    <p:sldId id="336" r:id="rId12"/>
    <p:sldId id="340" r:id="rId13"/>
    <p:sldId id="341" r:id="rId14"/>
    <p:sldId id="342" r:id="rId15"/>
    <p:sldId id="343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836" autoAdjust="0"/>
    <p:restoredTop sz="85316" autoAdjust="0"/>
  </p:normalViewPr>
  <p:slideViewPr>
    <p:cSldViewPr snapToGrid="0">
      <p:cViewPr>
        <p:scale>
          <a:sx n="91" d="100"/>
          <a:sy n="91" d="100"/>
        </p:scale>
        <p:origin x="320" y="4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3082" y="3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B4CB405-BC11-414E-B0F4-9E1C4642FE1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1A09E4-E76E-43B1-9270-846FE19D3E2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0A57E1-CEB3-4C96-B7C6-36B0FA3064E4}" type="datetimeFigureOut">
              <a:rPr lang="en-US" smtClean="0"/>
              <a:t>09-May-24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791962-6490-4685-B760-76A1628AD51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697A7F-1461-4B81-83F2-8C494CFB80B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0D51C3-EABD-4553-9DC0-81CFC2A7F30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4613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F1BBD7-2276-4DDA-BFFE-26CAACEE5E98}" type="datetimeFigureOut">
              <a:rPr lang="en-US" smtClean="0"/>
              <a:t>09-May-24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279F17-7BA4-49BC-BB37-7F646CF8D2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740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279F17-7BA4-49BC-BB37-7F646CF8D2F0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891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DED748D9-6073-DA29-847A-6A6C39D6A6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grayscl/>
            <a:alphaModFix amt="41000"/>
          </a:blip>
          <a:srcRect l="-223" t="45170" r="17078" b="17468"/>
          <a:stretch/>
        </p:blipFill>
        <p:spPr>
          <a:xfrm rot="10800000">
            <a:off x="-2" y="0"/>
            <a:ext cx="6300593" cy="230479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3522E8A7-C256-4D0D-38F5-744CC21A3F1B}"/>
              </a:ext>
            </a:extLst>
          </p:cNvPr>
          <p:cNvGrpSpPr/>
          <p:nvPr userDrawn="1"/>
        </p:nvGrpSpPr>
        <p:grpSpPr>
          <a:xfrm>
            <a:off x="11613628" y="319274"/>
            <a:ext cx="89941" cy="314793"/>
            <a:chOff x="5538866" y="1851285"/>
            <a:chExt cx="89941" cy="314793"/>
          </a:xfrm>
          <a:solidFill>
            <a:schemeClr val="bg1"/>
          </a:solidFill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194A7E3-B379-7E79-0952-AF4C6A614000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16CD3AC-CC76-8555-8E6F-C480301CF8B9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8" name="Title 1">
            <a:extLst>
              <a:ext uri="{FF2B5EF4-FFF2-40B4-BE49-F238E27FC236}">
                <a16:creationId xmlns:a16="http://schemas.microsoft.com/office/drawing/2014/main" id="{C41695A2-5AD2-67EB-7D51-A56C0DCF14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772" y="1793289"/>
            <a:ext cx="3010925" cy="3373515"/>
          </a:xfrm>
        </p:spPr>
        <p:txBody>
          <a:bodyPr lIns="0" tIns="0" rIns="0" bIns="0" anchor="ctr"/>
          <a:lstStyle>
            <a:lvl1pPr algn="l">
              <a:lnSpc>
                <a:spcPct val="75000"/>
              </a:lnSpc>
              <a:defRPr sz="8000" b="0" i="0" cap="all" spc="-150" baseline="0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29" name="Text Placeholder 20">
            <a:extLst>
              <a:ext uri="{FF2B5EF4-FFF2-40B4-BE49-F238E27FC236}">
                <a16:creationId xmlns:a16="http://schemas.microsoft.com/office/drawing/2014/main" id="{423228AD-A556-C433-B2EA-87D97B6FF63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02975" y="3086826"/>
            <a:ext cx="5667049" cy="2079978"/>
          </a:xfrm>
        </p:spPr>
        <p:txBody>
          <a:bodyPr lIns="0" tIns="0" rIns="0" bIns="0"/>
          <a:lstStyle>
            <a:lvl1pPr marL="2857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7429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Mangal" panose="02040503050203030202" pitchFamily="18" charset="0"/>
                <a:cs typeface="Mangal" panose="02040503050203030202" pitchFamily="18" charset="0"/>
              </a:defRPr>
            </a:lvl2pPr>
            <a:lvl3pPr marL="12001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Mangal" panose="02040503050203030202" pitchFamily="18" charset="0"/>
                <a:cs typeface="Mangal" panose="02040503050203030202" pitchFamily="18" charset="0"/>
              </a:defRPr>
            </a:lvl3pPr>
            <a:lvl4pPr marL="15430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Mangal" panose="02040503050203030202" pitchFamily="18" charset="0"/>
                <a:cs typeface="Mangal" panose="02040503050203030202" pitchFamily="18" charset="0"/>
              </a:defRPr>
            </a:lvl4pPr>
            <a:lvl5pPr marL="20002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Mangal" panose="02040503050203030202" pitchFamily="18" charset="0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547038-27D1-FF6B-7831-F79C0B1035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grayscl/>
            <a:alphaModFix amt="41000"/>
          </a:blip>
          <a:srcRect l="-222" t="45170" r="19778" b="17468"/>
          <a:stretch/>
        </p:blipFill>
        <p:spPr>
          <a:xfrm>
            <a:off x="6096001" y="4549953"/>
            <a:ext cx="6096000" cy="230479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4392963-F9C3-8CCC-D239-15D7A4074039}"/>
              </a:ext>
            </a:extLst>
          </p:cNvPr>
          <p:cNvGrpSpPr/>
          <p:nvPr userDrawn="1"/>
        </p:nvGrpSpPr>
        <p:grpSpPr>
          <a:xfrm>
            <a:off x="530436" y="6223933"/>
            <a:ext cx="89941" cy="314793"/>
            <a:chOff x="5538866" y="1851285"/>
            <a:chExt cx="89941" cy="314793"/>
          </a:xfrm>
          <a:noFill/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E602030E-DB17-B78E-57D1-2DE77370C0AF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F78C2D1A-F468-13E2-E0B2-A616C5D32D07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A6D1E3C-605D-AD1A-9356-148E871C2DE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02976" y="1793289"/>
            <a:ext cx="5658458" cy="1127125"/>
          </a:xfrm>
        </p:spPr>
        <p:txBody>
          <a:bodyPr lIns="0" tIns="0" rIns="0" bIns="0"/>
          <a:lstStyle>
            <a:lvl1pPr marL="0" indent="0">
              <a:buNone/>
              <a:defRPr sz="14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cap="all" baseline="0">
                <a:solidFill>
                  <a:schemeClr val="bg1"/>
                </a:solidFill>
              </a:defRPr>
            </a:lvl2pPr>
            <a:lvl3pPr marL="914400" indent="0">
              <a:buNone/>
              <a:defRPr cap="all" baseline="0">
                <a:solidFill>
                  <a:schemeClr val="bg1"/>
                </a:solidFill>
              </a:defRPr>
            </a:lvl3pPr>
            <a:lvl4pPr marL="1371600" indent="0">
              <a:buNone/>
              <a:defRPr cap="all" baseline="0">
                <a:solidFill>
                  <a:schemeClr val="bg1"/>
                </a:solidFill>
              </a:defRPr>
            </a:lvl4pPr>
            <a:lvl5pPr marL="1828800" indent="0">
              <a:buNone/>
              <a:defRPr cap="all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845572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DED748D9-6073-DA29-847A-6A6C39D6A6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grayscl/>
            <a:alphaModFix amt="41000"/>
          </a:blip>
          <a:srcRect l="-223" t="45170" r="17078" b="17468"/>
          <a:stretch/>
        </p:blipFill>
        <p:spPr>
          <a:xfrm rot="10800000">
            <a:off x="-2" y="0"/>
            <a:ext cx="6300593" cy="230479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3522E8A7-C256-4D0D-38F5-744CC21A3F1B}"/>
              </a:ext>
            </a:extLst>
          </p:cNvPr>
          <p:cNvGrpSpPr/>
          <p:nvPr userDrawn="1"/>
        </p:nvGrpSpPr>
        <p:grpSpPr>
          <a:xfrm>
            <a:off x="11613628" y="319274"/>
            <a:ext cx="89941" cy="314793"/>
            <a:chOff x="5538866" y="1851285"/>
            <a:chExt cx="89941" cy="314793"/>
          </a:xfrm>
          <a:solidFill>
            <a:schemeClr val="bg1"/>
          </a:solidFill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194A7E3-B379-7E79-0952-AF4C6A614000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16CD3AC-CC76-8555-8E6F-C480301CF8B9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8" name="Title 1">
            <a:extLst>
              <a:ext uri="{FF2B5EF4-FFF2-40B4-BE49-F238E27FC236}">
                <a16:creationId xmlns:a16="http://schemas.microsoft.com/office/drawing/2014/main" id="{C41695A2-5AD2-67EB-7D51-A56C0DCF14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0925" y="1582977"/>
            <a:ext cx="3978939" cy="1946607"/>
          </a:xfrm>
        </p:spPr>
        <p:txBody>
          <a:bodyPr lIns="0" tIns="0" rIns="0" bIns="0" anchor="ctr"/>
          <a:lstStyle>
            <a:lvl1pPr algn="l">
              <a:lnSpc>
                <a:spcPct val="75000"/>
              </a:lnSpc>
              <a:defRPr sz="8000" b="0" i="0" cap="all" spc="-150" baseline="0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r>
              <a:rPr lang="en-US" dirty="0"/>
              <a:t>Add title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547038-27D1-FF6B-7831-F79C0B1035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grayscl/>
            <a:alphaModFix amt="41000"/>
          </a:blip>
          <a:srcRect l="-222" t="45170" r="19778" b="17468"/>
          <a:stretch/>
        </p:blipFill>
        <p:spPr>
          <a:xfrm>
            <a:off x="6096001" y="4549953"/>
            <a:ext cx="6096000" cy="230479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4392963-F9C3-8CCC-D239-15D7A4074039}"/>
              </a:ext>
            </a:extLst>
          </p:cNvPr>
          <p:cNvGrpSpPr/>
          <p:nvPr userDrawn="1"/>
        </p:nvGrpSpPr>
        <p:grpSpPr>
          <a:xfrm>
            <a:off x="530436" y="6223933"/>
            <a:ext cx="89941" cy="314793"/>
            <a:chOff x="5538866" y="1851285"/>
            <a:chExt cx="89941" cy="314793"/>
          </a:xfrm>
          <a:noFill/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E602030E-DB17-B78E-57D1-2DE77370C0AF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F78C2D1A-F468-13E2-E0B2-A616C5D32D07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A6D1E3C-605D-AD1A-9356-148E871C2DE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39512" y="2347118"/>
            <a:ext cx="5161563" cy="2304791"/>
          </a:xfrm>
        </p:spPr>
        <p:txBody>
          <a:bodyPr lIns="0" tIns="0" rIns="0" bIns="0" anchor="ctr"/>
          <a:lstStyle>
            <a:lvl1pPr marL="0" indent="0" algn="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  <a:defRPr sz="8000" cap="all" spc="-15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cap="all" baseline="0">
                <a:solidFill>
                  <a:schemeClr val="bg1"/>
                </a:solidFill>
              </a:defRPr>
            </a:lvl2pPr>
            <a:lvl3pPr marL="914400" indent="0">
              <a:buNone/>
              <a:defRPr cap="all" baseline="0">
                <a:solidFill>
                  <a:schemeClr val="bg1"/>
                </a:solidFill>
              </a:defRPr>
            </a:lvl3pPr>
            <a:lvl4pPr marL="1371600" indent="0">
              <a:buNone/>
              <a:defRPr cap="all" baseline="0">
                <a:solidFill>
                  <a:schemeClr val="bg1"/>
                </a:solidFill>
              </a:defRPr>
            </a:lvl4pPr>
            <a:lvl5pPr marL="1828800" indent="0">
              <a:buNone/>
              <a:defRPr cap="all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 title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D7BC5E0-03EB-A193-1303-34484219ED7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52614" y="5010341"/>
            <a:ext cx="9501187" cy="1139447"/>
          </a:xfrm>
        </p:spPr>
        <p:txBody>
          <a:bodyPr/>
          <a:lstStyle>
            <a:lvl1pPr marL="0" indent="0" algn="ctr">
              <a:buNone/>
              <a:defRPr sz="14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400" cap="all" baseline="0">
                <a:solidFill>
                  <a:schemeClr val="bg1"/>
                </a:solidFill>
              </a:defRPr>
            </a:lvl2pPr>
            <a:lvl3pPr marL="914400" indent="0">
              <a:buNone/>
              <a:defRPr sz="1400" cap="all" baseline="0">
                <a:solidFill>
                  <a:schemeClr val="bg1"/>
                </a:solidFill>
              </a:defRPr>
            </a:lvl3pPr>
            <a:lvl4pPr marL="1371600" indent="0">
              <a:buNone/>
              <a:defRPr sz="1400" cap="all" baseline="0">
                <a:solidFill>
                  <a:schemeClr val="bg1"/>
                </a:solidFill>
              </a:defRPr>
            </a:lvl4pPr>
            <a:lvl5pPr marL="1828800" indent="0">
              <a:buNone/>
              <a:defRPr sz="1400" cap="all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705679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C91152F-5BDA-D61B-1CCF-A86EFB6F55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2032" y="608075"/>
            <a:ext cx="10061455" cy="644653"/>
          </a:xfrm>
        </p:spPr>
        <p:txBody>
          <a:bodyPr lIns="0" tIns="0" rIns="0" bIns="0" anchor="ctr"/>
          <a:lstStyle>
            <a:lvl1pPr algn="l">
              <a:lnSpc>
                <a:spcPct val="75000"/>
              </a:lnSpc>
              <a:defRPr sz="4800" b="0" i="0" cap="all" spc="-150" baseline="0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r>
              <a:rPr lang="en-US" dirty="0"/>
              <a:t>Add title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522E8A7-C256-4D0D-38F5-744CC21A3F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613628" y="335197"/>
            <a:ext cx="89941" cy="314793"/>
            <a:chOff x="5538866" y="1851285"/>
            <a:chExt cx="89941" cy="314793"/>
          </a:xfrm>
          <a:solidFill>
            <a:schemeClr val="bg1"/>
          </a:solidFill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194A7E3-B379-7E79-0952-AF4C6A614000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16CD3AC-CC76-8555-8E6F-C480301CF8B9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24A05F7-5B34-541E-2738-B83DA06E5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658599" y="890016"/>
            <a:ext cx="0" cy="517050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9BB1C6E-F2CD-1DED-4142-D52223351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0436" y="6223933"/>
            <a:ext cx="89941" cy="314793"/>
            <a:chOff x="5538866" y="1851285"/>
            <a:chExt cx="89941" cy="314793"/>
          </a:xfrm>
          <a:noFill/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DC2674DE-70B7-1DB1-C9EA-ECDEDE00980F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7F3A17F-5078-CA09-1C2A-A278DF540EB2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3A4E705D-525A-81AA-338A-E8C4405FA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2009849" y="3308393"/>
            <a:ext cx="5170509" cy="333752"/>
          </a:xfrm>
        </p:spPr>
        <p:txBody>
          <a:bodyPr/>
          <a:lstStyle>
            <a:lvl1pPr algn="ctr">
              <a:defRPr cap="all" baseline="0">
                <a:solidFill>
                  <a:schemeClr val="bg1"/>
                </a:solidFill>
                <a:latin typeface="+mn-lt"/>
                <a:ea typeface="Dotum" panose="020B0600000101010101" pitchFamily="34" charset="-127"/>
                <a:cs typeface="Mangal" panose="02040503050203030202" pitchFamily="18" charset="0"/>
              </a:defRPr>
            </a:lvl1pPr>
          </a:lstStyle>
          <a:p>
            <a:r>
              <a:rPr lang="en-US" dirty="0"/>
              <a:t>Click to add Footer</a:t>
            </a:r>
          </a:p>
        </p:txBody>
      </p:sp>
      <p:sp>
        <p:nvSpPr>
          <p:cNvPr id="2" name="Picture Placeholder 11" descr="picture placeholder">
            <a:extLst>
              <a:ext uri="{FF2B5EF4-FFF2-40B4-BE49-F238E27FC236}">
                <a16:creationId xmlns:a16="http://schemas.microsoft.com/office/drawing/2014/main" id="{C74EC289-9E3B-2A85-FFCE-107B0E3B585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20826" y="1481328"/>
            <a:ext cx="2939694" cy="3227832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20">
            <a:extLst>
              <a:ext uri="{FF2B5EF4-FFF2-40B4-BE49-F238E27FC236}">
                <a16:creationId xmlns:a16="http://schemas.microsoft.com/office/drawing/2014/main" id="{BABDA1A4-3206-A325-2576-C4DB8737BB3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20827" y="5138927"/>
            <a:ext cx="2939689" cy="921596"/>
          </a:xfrm>
        </p:spPr>
        <p:txBody>
          <a:bodyPr lIns="0" tIns="0" rIns="0" bIns="0"/>
          <a:lstStyle>
            <a:lvl1pPr marL="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4572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9144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3716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18288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5" name="Picture Placeholder 11" descr="picture placeholder">
            <a:extLst>
              <a:ext uri="{FF2B5EF4-FFF2-40B4-BE49-F238E27FC236}">
                <a16:creationId xmlns:a16="http://schemas.microsoft.com/office/drawing/2014/main" id="{BDEA8563-2200-B57E-810F-41DD854A672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690863" y="1481328"/>
            <a:ext cx="2939694" cy="3227832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20">
            <a:extLst>
              <a:ext uri="{FF2B5EF4-FFF2-40B4-BE49-F238E27FC236}">
                <a16:creationId xmlns:a16="http://schemas.microsoft.com/office/drawing/2014/main" id="{ED97174A-CD7A-C701-0CE9-02D5F895EF9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90864" y="5138927"/>
            <a:ext cx="2939689" cy="921596"/>
          </a:xfrm>
        </p:spPr>
        <p:txBody>
          <a:bodyPr lIns="0" tIns="0" rIns="0" bIns="0"/>
          <a:lstStyle>
            <a:lvl1pPr marL="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4572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9144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3716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18288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3" name="Picture Placeholder 11" descr="picture placeholder">
            <a:extLst>
              <a:ext uri="{FF2B5EF4-FFF2-40B4-BE49-F238E27FC236}">
                <a16:creationId xmlns:a16="http://schemas.microsoft.com/office/drawing/2014/main" id="{630D9652-C4A0-E049-3F65-924827826FE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188558" y="1481328"/>
            <a:ext cx="2939694" cy="3227832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Text Placeholder 20">
            <a:extLst>
              <a:ext uri="{FF2B5EF4-FFF2-40B4-BE49-F238E27FC236}">
                <a16:creationId xmlns:a16="http://schemas.microsoft.com/office/drawing/2014/main" id="{99B6060F-8C38-5C36-BCF1-620E2F4AF90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88559" y="5138927"/>
            <a:ext cx="2939689" cy="921596"/>
          </a:xfrm>
        </p:spPr>
        <p:txBody>
          <a:bodyPr lIns="0" tIns="0" rIns="0" bIns="0"/>
          <a:lstStyle>
            <a:lvl1pPr marL="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4572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9144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3716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18288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A1792EFA-4352-DAB4-158E-53F26C8A0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8350" y="6243403"/>
            <a:ext cx="720499" cy="279400"/>
          </a:xfrm>
        </p:spPr>
        <p:txBody>
          <a:bodyPr/>
          <a:lstStyle>
            <a:lvl1pPr algn="ctr">
              <a:defRPr sz="2800" b="1" i="1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539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, Picture,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C91152F-5BDA-D61B-1CCF-A86EFB6F55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82084" y="890015"/>
            <a:ext cx="3091684" cy="1938529"/>
          </a:xfrm>
        </p:spPr>
        <p:txBody>
          <a:bodyPr lIns="0" tIns="0" rIns="0" bIns="0" anchor="b"/>
          <a:lstStyle>
            <a:lvl1pPr algn="l">
              <a:lnSpc>
                <a:spcPct val="75000"/>
              </a:lnSpc>
              <a:defRPr sz="4800" b="0" i="0" cap="all" spc="0" baseline="0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3A4E705D-525A-81AA-338A-E8C4405FA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2009849" y="3308393"/>
            <a:ext cx="5170509" cy="333752"/>
          </a:xfrm>
        </p:spPr>
        <p:txBody>
          <a:bodyPr/>
          <a:lstStyle>
            <a:lvl1pPr algn="ctr">
              <a:defRPr cap="all" baseline="0">
                <a:solidFill>
                  <a:schemeClr val="bg1"/>
                </a:solidFill>
                <a:latin typeface="+mn-lt"/>
                <a:ea typeface="Dotum" panose="020B0600000101010101" pitchFamily="34" charset="-127"/>
                <a:cs typeface="Mangal" panose="02040503050203030202" pitchFamily="18" charset="0"/>
              </a:defRPr>
            </a:lvl1pPr>
          </a:lstStyle>
          <a:p>
            <a:r>
              <a:rPr lang="en-US" dirty="0"/>
              <a:t>Click to add Footer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522E8A7-C256-4D0D-38F5-744CC21A3F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613628" y="335197"/>
            <a:ext cx="89941" cy="314793"/>
            <a:chOff x="5538866" y="1851285"/>
            <a:chExt cx="89941" cy="314793"/>
          </a:xfrm>
          <a:solidFill>
            <a:schemeClr val="bg1"/>
          </a:solidFill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194A7E3-B379-7E79-0952-AF4C6A614000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16CD3AC-CC76-8555-8E6F-C480301CF8B9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24A05F7-5B34-541E-2738-B83DA06E5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658599" y="890016"/>
            <a:ext cx="0" cy="517050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9BB1C6E-F2CD-1DED-4142-D52223351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0436" y="6223933"/>
            <a:ext cx="89941" cy="314793"/>
            <a:chOff x="5538866" y="1851285"/>
            <a:chExt cx="89941" cy="314793"/>
          </a:xfrm>
          <a:noFill/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DC2674DE-70B7-1DB1-C9EA-ECDEDE00980F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7F3A17F-5078-CA09-1C2A-A278DF540EB2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Picture Placeholder 11" descr="picture placeholder">
            <a:extLst>
              <a:ext uri="{FF2B5EF4-FFF2-40B4-BE49-F238E27FC236}">
                <a16:creationId xmlns:a16="http://schemas.microsoft.com/office/drawing/2014/main" id="{C74EC289-9E3B-2A85-FFCE-107B0E3B585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20826" y="1"/>
            <a:ext cx="4785234" cy="6858000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20">
            <a:extLst>
              <a:ext uri="{FF2B5EF4-FFF2-40B4-BE49-F238E27FC236}">
                <a16:creationId xmlns:a16="http://schemas.microsoft.com/office/drawing/2014/main" id="{BABDA1A4-3206-A325-2576-C4DB8737BB3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36834" y="3438143"/>
            <a:ext cx="3439598" cy="2631523"/>
          </a:xfrm>
        </p:spPr>
        <p:txBody>
          <a:bodyPr lIns="0" tIns="0" rIns="0" bIns="0"/>
          <a:lstStyle>
            <a:lvl1pPr marL="2857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7429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12001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5430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20002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A1792EFA-4352-DAB4-158E-53F26C8A0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8350" y="6243403"/>
            <a:ext cx="720499" cy="279400"/>
          </a:xfrm>
        </p:spPr>
        <p:txBody>
          <a:bodyPr/>
          <a:lstStyle>
            <a:lvl1pPr algn="ctr">
              <a:defRPr sz="2800" b="1" i="1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891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pictu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1" descr="picture placeholder">
            <a:extLst>
              <a:ext uri="{FF2B5EF4-FFF2-40B4-BE49-F238E27FC236}">
                <a16:creationId xmlns:a16="http://schemas.microsoft.com/office/drawing/2014/main" id="{007489C8-C2F6-7874-81E6-FAF3CB72CD3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782575" y="1634085"/>
            <a:ext cx="2941845" cy="3191257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C91152F-5BDA-D61B-1CCF-A86EFB6F55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9075" y="560048"/>
            <a:ext cx="4622471" cy="2384319"/>
          </a:xfrm>
        </p:spPr>
        <p:txBody>
          <a:bodyPr lIns="0" tIns="0" rIns="0" bIns="0" anchor="ctr"/>
          <a:lstStyle>
            <a:lvl1pPr algn="l">
              <a:lnSpc>
                <a:spcPct val="75000"/>
              </a:lnSpc>
              <a:defRPr sz="4800" b="0" i="0" cap="all" spc="-150" baseline="0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3A4E705D-525A-81AA-338A-E8C4405FA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2009849" y="3308393"/>
            <a:ext cx="5170509" cy="333752"/>
          </a:xfrm>
        </p:spPr>
        <p:txBody>
          <a:bodyPr/>
          <a:lstStyle>
            <a:lvl1pPr algn="ctr">
              <a:defRPr cap="all" baseline="0">
                <a:solidFill>
                  <a:schemeClr val="bg1"/>
                </a:solidFill>
                <a:latin typeface="+mn-lt"/>
                <a:ea typeface="Dotum" panose="020B0600000101010101" pitchFamily="34" charset="-127"/>
                <a:cs typeface="Mangal" panose="02040503050203030202" pitchFamily="18" charset="0"/>
              </a:defRPr>
            </a:lvl1pPr>
          </a:lstStyle>
          <a:p>
            <a:r>
              <a:rPr lang="en-US" dirty="0"/>
              <a:t>Click to add Footer</a:t>
            </a:r>
          </a:p>
        </p:txBody>
      </p:sp>
      <p:sp>
        <p:nvSpPr>
          <p:cNvPr id="15" name="Text Placeholder 20">
            <a:extLst>
              <a:ext uri="{FF2B5EF4-FFF2-40B4-BE49-F238E27FC236}">
                <a16:creationId xmlns:a16="http://schemas.microsoft.com/office/drawing/2014/main" id="{A41ABB58-FB44-EE86-1061-E95F8739170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79076" y="3089598"/>
            <a:ext cx="3577916" cy="493776"/>
          </a:xfrm>
        </p:spPr>
        <p:txBody>
          <a:bodyPr lIns="0" tIns="0" rIns="0" bIns="0"/>
          <a:lstStyle>
            <a:lvl1pPr marL="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 cap="all" baseline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7429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12001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5430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20002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7" name="Text Placeholder 20">
            <a:extLst>
              <a:ext uri="{FF2B5EF4-FFF2-40B4-BE49-F238E27FC236}">
                <a16:creationId xmlns:a16="http://schemas.microsoft.com/office/drawing/2014/main" id="{BABDA1A4-3206-A325-2576-C4DB8737BB3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9076" y="3631142"/>
            <a:ext cx="2721367" cy="2631523"/>
          </a:xfrm>
        </p:spPr>
        <p:txBody>
          <a:bodyPr lIns="0" tIns="0" rIns="0" bIns="0"/>
          <a:lstStyle>
            <a:lvl1pPr marL="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7429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12001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5430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20002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5" name="Text Placeholder 20">
            <a:extLst>
              <a:ext uri="{FF2B5EF4-FFF2-40B4-BE49-F238E27FC236}">
                <a16:creationId xmlns:a16="http://schemas.microsoft.com/office/drawing/2014/main" id="{28C33102-C0D9-31A0-A7A1-2BAC395320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05640" y="5285084"/>
            <a:ext cx="3095716" cy="939292"/>
          </a:xfrm>
        </p:spPr>
        <p:txBody>
          <a:bodyPr lIns="0" tIns="0" rIns="0" bIns="0"/>
          <a:lstStyle>
            <a:lvl1pPr marL="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7429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12001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5430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20002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" name="Picture Placeholder 11" descr="picture placeholder">
            <a:extLst>
              <a:ext uri="{FF2B5EF4-FFF2-40B4-BE49-F238E27FC236}">
                <a16:creationId xmlns:a16="http://schemas.microsoft.com/office/drawing/2014/main" id="{C74EC289-9E3B-2A85-FFCE-107B0E3B585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193024" y="1634086"/>
            <a:ext cx="2941845" cy="3191257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20">
            <a:extLst>
              <a:ext uri="{FF2B5EF4-FFF2-40B4-BE49-F238E27FC236}">
                <a16:creationId xmlns:a16="http://schemas.microsoft.com/office/drawing/2014/main" id="{F5D171A2-DD04-FA64-A705-BE5D0C937E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16088" y="5285084"/>
            <a:ext cx="3095716" cy="939292"/>
          </a:xfrm>
        </p:spPr>
        <p:txBody>
          <a:bodyPr lIns="0" tIns="0" rIns="0" bIns="0"/>
          <a:lstStyle>
            <a:lvl1pPr marL="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7429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12001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5430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20002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522E8A7-C256-4D0D-38F5-744CC21A3F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613628" y="335197"/>
            <a:ext cx="89941" cy="314793"/>
            <a:chOff x="5538866" y="1851285"/>
            <a:chExt cx="89941" cy="314793"/>
          </a:xfrm>
          <a:solidFill>
            <a:schemeClr val="bg1"/>
          </a:solidFill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194A7E3-B379-7E79-0952-AF4C6A614000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16CD3AC-CC76-8555-8E6F-C480301CF8B9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24A05F7-5B34-541E-2738-B83DA06E5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658599" y="890016"/>
            <a:ext cx="0" cy="517050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9BB1C6E-F2CD-1DED-4142-D52223351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0436" y="6223933"/>
            <a:ext cx="89941" cy="314793"/>
            <a:chOff x="5538866" y="1851285"/>
            <a:chExt cx="89941" cy="314793"/>
          </a:xfrm>
          <a:noFill/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DC2674DE-70B7-1DB1-C9EA-ECDEDE00980F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7F3A17F-5078-CA09-1C2A-A278DF540EB2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A1792EFA-4352-DAB4-158E-53F26C8A0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8350" y="6243403"/>
            <a:ext cx="720499" cy="279400"/>
          </a:xfrm>
        </p:spPr>
        <p:txBody>
          <a:bodyPr/>
          <a:lstStyle>
            <a:lvl1pPr algn="ctr">
              <a:defRPr sz="2800" b="1" i="1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083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ll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3522E8A7-C256-4D0D-38F5-744CC21A3F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613628" y="335197"/>
            <a:ext cx="89941" cy="314793"/>
            <a:chOff x="5538866" y="1851285"/>
            <a:chExt cx="89941" cy="314793"/>
          </a:xfrm>
          <a:solidFill>
            <a:schemeClr val="bg1"/>
          </a:solidFill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194A7E3-B379-7E79-0952-AF4C6A614000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16CD3AC-CC76-8555-8E6F-C480301CF8B9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24A05F7-5B34-541E-2738-B83DA06E5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658599" y="890016"/>
            <a:ext cx="0" cy="204935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9BB1C6E-F2CD-1DED-4142-D52223351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0436" y="6223933"/>
            <a:ext cx="89941" cy="314793"/>
            <a:chOff x="5538866" y="1851285"/>
            <a:chExt cx="89941" cy="314793"/>
          </a:xfrm>
          <a:noFill/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DC2674DE-70B7-1DB1-C9EA-ECDEDE00980F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7F3A17F-5078-CA09-1C2A-A278DF540EB2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5" name="Title 1">
            <a:extLst>
              <a:ext uri="{FF2B5EF4-FFF2-40B4-BE49-F238E27FC236}">
                <a16:creationId xmlns:a16="http://schemas.microsoft.com/office/drawing/2014/main" id="{D1BC8852-D44A-D95C-9A79-F92DD4EC2F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2131" y="425139"/>
            <a:ext cx="3164770" cy="2403406"/>
          </a:xfrm>
        </p:spPr>
        <p:txBody>
          <a:bodyPr lIns="0" tIns="0" rIns="0" bIns="0" anchor="b"/>
          <a:lstStyle>
            <a:lvl1pPr algn="l">
              <a:lnSpc>
                <a:spcPct val="75000"/>
              </a:lnSpc>
              <a:defRPr sz="4800" b="0" i="0" cap="all" spc="-150" baseline="0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3A4E705D-525A-81AA-338A-E8C4405FA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2009849" y="3308393"/>
            <a:ext cx="5170509" cy="333752"/>
          </a:xfrm>
        </p:spPr>
        <p:txBody>
          <a:bodyPr/>
          <a:lstStyle>
            <a:lvl1pPr algn="ctr">
              <a:defRPr cap="all" baseline="0">
                <a:solidFill>
                  <a:schemeClr val="bg1"/>
                </a:solidFill>
                <a:latin typeface="+mn-lt"/>
                <a:ea typeface="Dotum" panose="020B0600000101010101" pitchFamily="34" charset="-127"/>
                <a:cs typeface="Mangal" panose="02040503050203030202" pitchFamily="18" charset="0"/>
              </a:defRPr>
            </a:lvl1pPr>
          </a:lstStyle>
          <a:p>
            <a:r>
              <a:rPr lang="en-US" dirty="0"/>
              <a:t>Click to add Footer</a:t>
            </a:r>
          </a:p>
        </p:txBody>
      </p:sp>
      <p:sp>
        <p:nvSpPr>
          <p:cNvPr id="16" name="Text Placeholder 20">
            <a:extLst>
              <a:ext uri="{FF2B5EF4-FFF2-40B4-BE49-F238E27FC236}">
                <a16:creationId xmlns:a16="http://schemas.microsoft.com/office/drawing/2014/main" id="{08E62040-BF32-845C-9224-98B69005FCF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42130" y="3075681"/>
            <a:ext cx="3164764" cy="1376398"/>
          </a:xfrm>
        </p:spPr>
        <p:txBody>
          <a:bodyPr lIns="0" tIns="0" rIns="0" bIns="0"/>
          <a:lstStyle>
            <a:lvl1pPr marL="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4572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9144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3716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20002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Mangal" panose="02040503050203030202" pitchFamily="18" charset="0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Picture Placeholder 11" descr="picture placeholder">
            <a:extLst>
              <a:ext uri="{FF2B5EF4-FFF2-40B4-BE49-F238E27FC236}">
                <a16:creationId xmlns:a16="http://schemas.microsoft.com/office/drawing/2014/main" id="{7D19173E-BF72-7982-B9A1-FE487C1188DB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242131" y="4721601"/>
            <a:ext cx="3522392" cy="2136399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Picture Placeholder 11" descr="picture placeholder">
            <a:extLst>
              <a:ext uri="{FF2B5EF4-FFF2-40B4-BE49-F238E27FC236}">
                <a16:creationId xmlns:a16="http://schemas.microsoft.com/office/drawing/2014/main" id="{D51C203A-3A92-6BC5-A236-DBB70B517E7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921959" y="1"/>
            <a:ext cx="3925538" cy="2933008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Picture Placeholder 11" descr="picture placeholder">
            <a:extLst>
              <a:ext uri="{FF2B5EF4-FFF2-40B4-BE49-F238E27FC236}">
                <a16:creationId xmlns:a16="http://schemas.microsoft.com/office/drawing/2014/main" id="{BA8C2200-B8F4-7A2E-4F97-B31B53D38A8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921959" y="3082045"/>
            <a:ext cx="2262279" cy="1465065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Picture Placeholder 11" descr="picture placeholder">
            <a:extLst>
              <a:ext uri="{FF2B5EF4-FFF2-40B4-BE49-F238E27FC236}">
                <a16:creationId xmlns:a16="http://schemas.microsoft.com/office/drawing/2014/main" id="{6290D66C-EBB5-C620-E71D-0FBB89C557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921959" y="4721601"/>
            <a:ext cx="2262279" cy="2136399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Picture Placeholder 11" descr="picture placeholder">
            <a:extLst>
              <a:ext uri="{FF2B5EF4-FFF2-40B4-BE49-F238E27FC236}">
                <a16:creationId xmlns:a16="http://schemas.microsoft.com/office/drawing/2014/main" id="{4AAF9077-F4CB-6EB4-F15E-CA235E89EBD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996534" y="335197"/>
            <a:ext cx="2301704" cy="2597810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Picture Placeholder 11" descr="picture placeholder">
            <a:extLst>
              <a:ext uri="{FF2B5EF4-FFF2-40B4-BE49-F238E27FC236}">
                <a16:creationId xmlns:a16="http://schemas.microsoft.com/office/drawing/2014/main" id="{720F3E71-0F7F-4FA9-5236-34EDD2EEC73F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337475" y="3082045"/>
            <a:ext cx="4854525" cy="2978479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A1792EFA-4352-DAB4-158E-53F26C8A0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8350" y="6243403"/>
            <a:ext cx="720499" cy="279400"/>
          </a:xfrm>
        </p:spPr>
        <p:txBody>
          <a:bodyPr/>
          <a:lstStyle>
            <a:lvl1pPr algn="ctr">
              <a:defRPr sz="2800" b="1" i="1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584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1" descr="picture placeholder">
            <a:extLst>
              <a:ext uri="{FF2B5EF4-FFF2-40B4-BE49-F238E27FC236}">
                <a16:creationId xmlns:a16="http://schemas.microsoft.com/office/drawing/2014/main" id="{C74EC289-9E3B-2A85-FFCE-107B0E3B585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28004" y="890011"/>
            <a:ext cx="10963996" cy="5170510"/>
          </a:xfrm>
        </p:spPr>
        <p:txBody>
          <a:bodyPr anchor="ctr"/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F9F0849-FB1F-B511-68E2-73CBF63D60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3196" y="649990"/>
            <a:ext cx="10126933" cy="425138"/>
          </a:xfrm>
        </p:spPr>
        <p:txBody>
          <a:bodyPr lIns="0" tIns="0" rIns="0" bIns="0" anchor="t"/>
          <a:lstStyle>
            <a:lvl1pPr algn="l">
              <a:lnSpc>
                <a:spcPct val="75000"/>
              </a:lnSpc>
              <a:defRPr sz="4800" b="0" i="0" spc="-150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3A4E705D-525A-81AA-338A-E8C4405FA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2009849" y="3308393"/>
            <a:ext cx="5170509" cy="333752"/>
          </a:xfrm>
        </p:spPr>
        <p:txBody>
          <a:bodyPr/>
          <a:lstStyle>
            <a:lvl1pPr algn="ctr">
              <a:defRPr cap="all" baseline="0">
                <a:solidFill>
                  <a:schemeClr val="bg1"/>
                </a:solidFill>
                <a:latin typeface="+mn-lt"/>
                <a:ea typeface="Dotum" panose="020B0600000101010101" pitchFamily="34" charset="-127"/>
                <a:cs typeface="Mangal" panose="02040503050203030202" pitchFamily="18" charset="0"/>
              </a:defRPr>
            </a:lvl1pPr>
          </a:lstStyle>
          <a:p>
            <a:r>
              <a:rPr lang="en-US" dirty="0"/>
              <a:t>Click to add Footer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522E8A7-C256-4D0D-38F5-744CC21A3F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613628" y="335197"/>
            <a:ext cx="89941" cy="314793"/>
            <a:chOff x="5538866" y="1851285"/>
            <a:chExt cx="89941" cy="314793"/>
          </a:xfrm>
          <a:solidFill>
            <a:schemeClr val="bg1"/>
          </a:solidFill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194A7E3-B379-7E79-0952-AF4C6A614000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16CD3AC-CC76-8555-8E6F-C480301CF8B9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24A05F7-5B34-541E-2738-B83DA06E5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658599" y="890016"/>
            <a:ext cx="0" cy="517050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9BB1C6E-F2CD-1DED-4142-D52223351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0436" y="6223933"/>
            <a:ext cx="89941" cy="314793"/>
            <a:chOff x="5538866" y="1851285"/>
            <a:chExt cx="89941" cy="314793"/>
          </a:xfrm>
          <a:noFill/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DC2674DE-70B7-1DB1-C9EA-ECDEDE00980F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7F3A17F-5078-CA09-1C2A-A278DF540EB2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927A013-657B-B1EA-05D7-FCFD2EA6E63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82406" y="5856042"/>
            <a:ext cx="10126918" cy="425138"/>
          </a:xfrm>
        </p:spPr>
        <p:txBody>
          <a:bodyPr lIns="0" tIns="0" rIns="0" bIns="0"/>
          <a:lstStyle>
            <a:lvl1pPr marL="0" indent="0" algn="r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  <a:defRPr sz="4800" cap="all" spc="-150" baseline="0">
                <a:solidFill>
                  <a:schemeClr val="bg1"/>
                </a:solidFill>
                <a:latin typeface="+mj-lt"/>
                <a:ea typeface="MS PMincho" panose="02020600040205080304" pitchFamily="18" charset="-128"/>
              </a:defRPr>
            </a:lvl1pPr>
            <a:lvl2pPr marL="457200" indent="0">
              <a:buNone/>
              <a:defRPr spc="-150">
                <a:solidFill>
                  <a:schemeClr val="bg1"/>
                </a:solidFill>
                <a:latin typeface="MS PMincho" panose="02020600040205080304" pitchFamily="18" charset="-128"/>
                <a:ea typeface="MS PMincho" panose="02020600040205080304" pitchFamily="18" charset="-128"/>
              </a:defRPr>
            </a:lvl2pPr>
            <a:lvl3pPr marL="914400" indent="0">
              <a:buNone/>
              <a:defRPr spc="-150">
                <a:solidFill>
                  <a:schemeClr val="bg1"/>
                </a:solidFill>
                <a:latin typeface="MS PMincho" panose="02020600040205080304" pitchFamily="18" charset="-128"/>
                <a:ea typeface="MS PMincho" panose="02020600040205080304" pitchFamily="18" charset="-128"/>
              </a:defRPr>
            </a:lvl3pPr>
            <a:lvl4pPr marL="1371600" indent="0">
              <a:buNone/>
              <a:defRPr spc="-150">
                <a:solidFill>
                  <a:schemeClr val="bg1"/>
                </a:solidFill>
                <a:latin typeface="MS PMincho" panose="02020600040205080304" pitchFamily="18" charset="-128"/>
                <a:ea typeface="MS PMincho" panose="02020600040205080304" pitchFamily="18" charset="-128"/>
              </a:defRPr>
            </a:lvl4pPr>
            <a:lvl5pPr marL="1828800" indent="0">
              <a:buNone/>
              <a:defRPr spc="-150">
                <a:solidFill>
                  <a:schemeClr val="bg1"/>
                </a:solidFill>
                <a:latin typeface="MS PMincho" panose="02020600040205080304" pitchFamily="18" charset="-128"/>
                <a:ea typeface="MS PMincho" panose="02020600040205080304" pitchFamily="18" charset="-128"/>
              </a:defRPr>
            </a:lvl5pPr>
          </a:lstStyle>
          <a:p>
            <a:pPr lvl="0"/>
            <a:r>
              <a:rPr lang="en-US" dirty="0"/>
              <a:t>Add title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A1792EFA-4352-DAB4-158E-53F26C8A0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8350" y="6243403"/>
            <a:ext cx="720499" cy="279400"/>
          </a:xfrm>
        </p:spPr>
        <p:txBody>
          <a:bodyPr/>
          <a:lstStyle>
            <a:lvl1pPr algn="ctr">
              <a:defRPr sz="2800" b="1" i="1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764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, Subtitle, Picture,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C91152F-5BDA-D61B-1CCF-A86EFB6F55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82084" y="890015"/>
            <a:ext cx="3091684" cy="1938529"/>
          </a:xfrm>
        </p:spPr>
        <p:txBody>
          <a:bodyPr lIns="0" tIns="0" rIns="0" bIns="0" anchor="b"/>
          <a:lstStyle>
            <a:lvl1pPr algn="l">
              <a:lnSpc>
                <a:spcPct val="75000"/>
              </a:lnSpc>
              <a:defRPr sz="4800" b="0" i="0" cap="all" spc="0" baseline="0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r>
              <a:rPr lang="en-US" dirty="0"/>
              <a:t>Add title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522E8A7-C256-4D0D-38F5-744CC21A3F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613628" y="335197"/>
            <a:ext cx="89941" cy="314793"/>
            <a:chOff x="5538866" y="1851285"/>
            <a:chExt cx="89941" cy="314793"/>
          </a:xfrm>
          <a:solidFill>
            <a:schemeClr val="bg1"/>
          </a:solidFill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194A7E3-B379-7E79-0952-AF4C6A614000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16CD3AC-CC76-8555-8E6F-C480301CF8B9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24A05F7-5B34-541E-2738-B83DA06E5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658599" y="890016"/>
            <a:ext cx="0" cy="517050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9BB1C6E-F2CD-1DED-4142-D52223351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0436" y="6223933"/>
            <a:ext cx="89941" cy="314793"/>
            <a:chOff x="5538866" y="1851285"/>
            <a:chExt cx="89941" cy="314793"/>
          </a:xfrm>
          <a:noFill/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DC2674DE-70B7-1DB1-C9EA-ECDEDE00980F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7F3A17F-5078-CA09-1C2A-A278DF540EB2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3A4E705D-525A-81AA-338A-E8C4405FA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2009849" y="3308393"/>
            <a:ext cx="5170509" cy="333752"/>
          </a:xfrm>
        </p:spPr>
        <p:txBody>
          <a:bodyPr/>
          <a:lstStyle>
            <a:lvl1pPr algn="ctr">
              <a:defRPr cap="all" baseline="0">
                <a:solidFill>
                  <a:schemeClr val="bg1"/>
                </a:solidFill>
                <a:latin typeface="+mn-lt"/>
                <a:ea typeface="Dotum" panose="020B0600000101010101" pitchFamily="34" charset="-127"/>
                <a:cs typeface="Mangal" panose="02040503050203030202" pitchFamily="18" charset="0"/>
              </a:defRPr>
            </a:lvl1pPr>
          </a:lstStyle>
          <a:p>
            <a:r>
              <a:rPr lang="en-US" dirty="0"/>
              <a:t>Click to add Footer</a:t>
            </a:r>
          </a:p>
        </p:txBody>
      </p:sp>
      <p:sp>
        <p:nvSpPr>
          <p:cNvPr id="2" name="Picture Placeholder 11" descr="picture placeholder">
            <a:extLst>
              <a:ext uri="{FF2B5EF4-FFF2-40B4-BE49-F238E27FC236}">
                <a16:creationId xmlns:a16="http://schemas.microsoft.com/office/drawing/2014/main" id="{C74EC289-9E3B-2A85-FFCE-107B0E3B585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220826" y="1"/>
            <a:ext cx="4785234" cy="6858000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D1F475-EF10-D813-0860-75BE8B40BFC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636835" y="3429000"/>
            <a:ext cx="3439596" cy="434975"/>
          </a:xfrm>
        </p:spPr>
        <p:txBody>
          <a:bodyPr lIns="0" rIns="0"/>
          <a:lstStyle>
            <a:lvl1pPr marL="0" indent="0">
              <a:buNone/>
              <a:defRPr sz="14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400" cap="all" baseline="0">
                <a:solidFill>
                  <a:schemeClr val="bg1"/>
                </a:solidFill>
              </a:defRPr>
            </a:lvl2pPr>
            <a:lvl3pPr marL="914400" indent="0">
              <a:buNone/>
              <a:defRPr sz="1400" cap="all" baseline="0">
                <a:solidFill>
                  <a:schemeClr val="bg1"/>
                </a:solidFill>
              </a:defRPr>
            </a:lvl3pPr>
            <a:lvl4pPr marL="1371600" indent="0">
              <a:buNone/>
              <a:defRPr sz="1400" cap="all" baseline="0">
                <a:solidFill>
                  <a:schemeClr val="bg1"/>
                </a:solidFill>
              </a:defRPr>
            </a:lvl4pPr>
            <a:lvl5pPr marL="1828800" indent="0">
              <a:buNone/>
              <a:defRPr sz="1400" cap="all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7" name="Text Placeholder 20">
            <a:extLst>
              <a:ext uri="{FF2B5EF4-FFF2-40B4-BE49-F238E27FC236}">
                <a16:creationId xmlns:a16="http://schemas.microsoft.com/office/drawing/2014/main" id="{BABDA1A4-3206-A325-2576-C4DB8737BB3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36834" y="4083247"/>
            <a:ext cx="3439598" cy="2040209"/>
          </a:xfrm>
        </p:spPr>
        <p:txBody>
          <a:bodyPr lIns="0" tIns="0" rIns="0" bIns="0"/>
          <a:lstStyle>
            <a:lvl1pPr marL="2857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7429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12001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5430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20002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A1792EFA-4352-DAB4-158E-53F26C8A0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8350" y="6243403"/>
            <a:ext cx="720499" cy="279400"/>
          </a:xfrm>
        </p:spPr>
        <p:txBody>
          <a:bodyPr/>
          <a:lstStyle>
            <a:lvl1pPr algn="ctr">
              <a:defRPr sz="2800" b="1" i="1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986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and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1" descr="picture placeholder">
            <a:extLst>
              <a:ext uri="{FF2B5EF4-FFF2-40B4-BE49-F238E27FC236}">
                <a16:creationId xmlns:a16="http://schemas.microsoft.com/office/drawing/2014/main" id="{C74EC289-9E3B-2A85-FFCE-107B0E3B585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69581" y="2160494"/>
            <a:ext cx="6058564" cy="4697507"/>
          </a:xfrm>
        </p:spPr>
        <p:txBody>
          <a:bodyPr anchor="ctr"/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C91152F-5BDA-D61B-1CCF-A86EFB6F55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26150" y="596200"/>
            <a:ext cx="4758948" cy="1938529"/>
          </a:xfrm>
        </p:spPr>
        <p:txBody>
          <a:bodyPr lIns="0" tIns="0" rIns="0" bIns="0" anchor="b"/>
          <a:lstStyle>
            <a:lvl1pPr algn="l">
              <a:lnSpc>
                <a:spcPct val="75000"/>
              </a:lnSpc>
              <a:defRPr sz="4800" b="0" i="0" spc="0" baseline="0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r>
              <a:rPr lang="en-US" dirty="0"/>
              <a:t>Add title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522E8A7-C256-4D0D-38F5-744CC21A3F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613628" y="335197"/>
            <a:ext cx="89941" cy="314793"/>
            <a:chOff x="5538866" y="1851285"/>
            <a:chExt cx="89941" cy="314793"/>
          </a:xfrm>
          <a:solidFill>
            <a:schemeClr val="bg1"/>
          </a:solidFill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194A7E3-B379-7E79-0952-AF4C6A614000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16CD3AC-CC76-8555-8E6F-C480301CF8B9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24A05F7-5B34-541E-2738-B83DA06E5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658599" y="890016"/>
            <a:ext cx="0" cy="517050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9BB1C6E-F2CD-1DED-4142-D52223351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0436" y="6223933"/>
            <a:ext cx="89941" cy="314793"/>
            <a:chOff x="5538866" y="1851285"/>
            <a:chExt cx="89941" cy="314793"/>
          </a:xfrm>
          <a:noFill/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DC2674DE-70B7-1DB1-C9EA-ECDEDE00980F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7F3A17F-5078-CA09-1C2A-A278DF540EB2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3A4E705D-525A-81AA-338A-E8C4405FA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2009849" y="3308393"/>
            <a:ext cx="5170509" cy="333752"/>
          </a:xfrm>
        </p:spPr>
        <p:txBody>
          <a:bodyPr/>
          <a:lstStyle>
            <a:lvl1pPr algn="ctr">
              <a:defRPr cap="all" baseline="0">
                <a:solidFill>
                  <a:schemeClr val="bg1"/>
                </a:solidFill>
                <a:latin typeface="+mn-lt"/>
                <a:ea typeface="Dotum" panose="020B0600000101010101" pitchFamily="34" charset="-127"/>
                <a:cs typeface="Mangal" panose="02040503050203030202" pitchFamily="18" charset="0"/>
              </a:defRPr>
            </a:lvl1pPr>
          </a:lstStyle>
          <a:p>
            <a:r>
              <a:rPr lang="en-US" dirty="0"/>
              <a:t>Click to add Footer</a:t>
            </a:r>
          </a:p>
        </p:txBody>
      </p:sp>
      <p:sp>
        <p:nvSpPr>
          <p:cNvPr id="6" name="Text Placeholder 20">
            <a:extLst>
              <a:ext uri="{FF2B5EF4-FFF2-40B4-BE49-F238E27FC236}">
                <a16:creationId xmlns:a16="http://schemas.microsoft.com/office/drawing/2014/main" id="{EBEAF734-7706-B3C3-A222-4374E6E420F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604041" y="900724"/>
            <a:ext cx="3439597" cy="2392155"/>
          </a:xfrm>
        </p:spPr>
        <p:txBody>
          <a:bodyPr lIns="0" tIns="0" rIns="0" bIns="0"/>
          <a:lstStyle>
            <a:lvl1pPr marL="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4572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9144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3716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18288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7" name="Text Placeholder 20">
            <a:extLst>
              <a:ext uri="{FF2B5EF4-FFF2-40B4-BE49-F238E27FC236}">
                <a16:creationId xmlns:a16="http://schemas.microsoft.com/office/drawing/2014/main" id="{BABDA1A4-3206-A325-2576-C4DB8737BB3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75745" y="3292881"/>
            <a:ext cx="2967893" cy="2238343"/>
          </a:xfrm>
        </p:spPr>
        <p:txBody>
          <a:bodyPr lIns="0" tIns="0" rIns="0" bIns="0"/>
          <a:lstStyle>
            <a:lvl1pPr marL="2857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7429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1200150" indent="-2857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5430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2000250" indent="-171450">
              <a:buClr>
                <a:schemeClr val="bg1"/>
              </a:buClr>
              <a:buFont typeface="Courier New" panose="02070309020205020404" pitchFamily="49" charset="0"/>
              <a:buChar char="o"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3" name="Text Placeholder 20">
            <a:extLst>
              <a:ext uri="{FF2B5EF4-FFF2-40B4-BE49-F238E27FC236}">
                <a16:creationId xmlns:a16="http://schemas.microsoft.com/office/drawing/2014/main" id="{7E41109A-8BEA-FEB0-7ED8-F6C1DB5D4BF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04041" y="5703628"/>
            <a:ext cx="3523517" cy="355422"/>
          </a:xfrm>
        </p:spPr>
        <p:txBody>
          <a:bodyPr lIns="0" tIns="0" rIns="0" bIns="0"/>
          <a:lstStyle>
            <a:lvl1pPr marL="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j-lt"/>
                <a:cs typeface="Mangal" panose="02040503050203030202" pitchFamily="18" charset="0"/>
              </a:defRPr>
            </a:lvl1pPr>
            <a:lvl2pPr marL="4572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9144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3716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18288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A1792EFA-4352-DAB4-158E-53F26C8A0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8350" y="6243403"/>
            <a:ext cx="720499" cy="279400"/>
          </a:xfrm>
        </p:spPr>
        <p:txBody>
          <a:bodyPr/>
          <a:lstStyle>
            <a:lvl1pPr algn="ctr">
              <a:defRPr sz="2800" b="1" i="1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953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 with Sub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C91152F-5BDA-D61B-1CCF-A86EFB6F55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2032" y="608075"/>
            <a:ext cx="10061455" cy="644653"/>
          </a:xfrm>
        </p:spPr>
        <p:txBody>
          <a:bodyPr lIns="0" tIns="0" rIns="0" bIns="0" anchor="ctr"/>
          <a:lstStyle>
            <a:lvl1pPr algn="l">
              <a:lnSpc>
                <a:spcPct val="75000"/>
              </a:lnSpc>
              <a:defRPr sz="4800" b="0" i="0" cap="all" spc="-150" baseline="0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3A4E705D-525A-81AA-338A-E8C4405FA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2009849" y="3308393"/>
            <a:ext cx="5170509" cy="333752"/>
          </a:xfrm>
        </p:spPr>
        <p:txBody>
          <a:bodyPr/>
          <a:lstStyle>
            <a:lvl1pPr algn="ctr">
              <a:defRPr cap="all" baseline="0">
                <a:solidFill>
                  <a:schemeClr val="bg1"/>
                </a:solidFill>
                <a:latin typeface="+mn-lt"/>
                <a:ea typeface="Dotum" panose="020B0600000101010101" pitchFamily="34" charset="-127"/>
                <a:cs typeface="Mangal" panose="02040503050203030202" pitchFamily="18" charset="0"/>
              </a:defRPr>
            </a:lvl1pPr>
          </a:lstStyle>
          <a:p>
            <a:r>
              <a:rPr lang="en-US" dirty="0"/>
              <a:t>Click to add Footer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27C4070-4CFF-FDA7-C0F7-167D09EE792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073710" y="1288398"/>
            <a:ext cx="10071100" cy="466725"/>
          </a:xfrm>
        </p:spPr>
        <p:txBody>
          <a:bodyPr lIns="0" rIns="0"/>
          <a:lstStyle>
            <a:lvl1pPr marL="0" indent="0">
              <a:buNone/>
              <a:defRPr sz="14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400" cap="all" baseline="0">
                <a:solidFill>
                  <a:schemeClr val="bg1"/>
                </a:solidFill>
              </a:defRPr>
            </a:lvl2pPr>
            <a:lvl3pPr marL="914400" indent="0">
              <a:buNone/>
              <a:defRPr sz="1400" cap="all" baseline="0">
                <a:solidFill>
                  <a:schemeClr val="bg1"/>
                </a:solidFill>
              </a:defRPr>
            </a:lvl3pPr>
            <a:lvl4pPr marL="1371600" indent="0">
              <a:buNone/>
              <a:defRPr sz="1400" cap="all" baseline="0">
                <a:solidFill>
                  <a:schemeClr val="bg1"/>
                </a:solidFill>
              </a:defRPr>
            </a:lvl4pPr>
            <a:lvl5pPr marL="1828800" indent="0">
              <a:buNone/>
              <a:defRPr sz="1400" cap="all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subtitle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522E8A7-C256-4D0D-38F5-744CC21A3F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613628" y="335197"/>
            <a:ext cx="89941" cy="314793"/>
            <a:chOff x="5538866" y="1851285"/>
            <a:chExt cx="89941" cy="314793"/>
          </a:xfrm>
          <a:solidFill>
            <a:schemeClr val="bg1"/>
          </a:solidFill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194A7E3-B379-7E79-0952-AF4C6A614000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16CD3AC-CC76-8555-8E6F-C480301CF8B9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24A05F7-5B34-541E-2738-B83DA06E5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658599" y="890016"/>
            <a:ext cx="0" cy="517050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9BB1C6E-F2CD-1DED-4142-D52223351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0436" y="6223933"/>
            <a:ext cx="89941" cy="314793"/>
            <a:chOff x="5538866" y="1851285"/>
            <a:chExt cx="89941" cy="314793"/>
          </a:xfrm>
          <a:noFill/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DC2674DE-70B7-1DB1-C9EA-ECDEDE00980F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7F3A17F-5078-CA09-1C2A-A278DF540EB2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Picture Placeholder 11" descr="picture placeholder">
            <a:extLst>
              <a:ext uri="{FF2B5EF4-FFF2-40B4-BE49-F238E27FC236}">
                <a16:creationId xmlns:a16="http://schemas.microsoft.com/office/drawing/2014/main" id="{C74EC289-9E3B-2A85-FFCE-107B0E3B585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100853" y="1954306"/>
            <a:ext cx="2939694" cy="2754854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20">
            <a:extLst>
              <a:ext uri="{FF2B5EF4-FFF2-40B4-BE49-F238E27FC236}">
                <a16:creationId xmlns:a16="http://schemas.microsoft.com/office/drawing/2014/main" id="{BABDA1A4-3206-A325-2576-C4DB8737BB3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92783" y="5138927"/>
            <a:ext cx="2939689" cy="921596"/>
          </a:xfrm>
        </p:spPr>
        <p:txBody>
          <a:bodyPr lIns="0" tIns="0" rIns="0" bIns="0"/>
          <a:lstStyle>
            <a:lvl1pPr marL="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4572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9144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3716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18288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Picture Placeholder 11" descr="picture placeholder">
            <a:extLst>
              <a:ext uri="{FF2B5EF4-FFF2-40B4-BE49-F238E27FC236}">
                <a16:creationId xmlns:a16="http://schemas.microsoft.com/office/drawing/2014/main" id="{6056702D-014D-8146-A1CF-42D52C1D1B08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642912" y="1954306"/>
            <a:ext cx="2939694" cy="2754854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20">
            <a:extLst>
              <a:ext uri="{FF2B5EF4-FFF2-40B4-BE49-F238E27FC236}">
                <a16:creationId xmlns:a16="http://schemas.microsoft.com/office/drawing/2014/main" id="{ED97174A-CD7A-C701-0CE9-02D5F895EF9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42917" y="5138927"/>
            <a:ext cx="2939689" cy="921596"/>
          </a:xfrm>
        </p:spPr>
        <p:txBody>
          <a:bodyPr lIns="0" tIns="0" rIns="0" bIns="0"/>
          <a:lstStyle>
            <a:lvl1pPr marL="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4572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9144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3716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18288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Picture Placeholder 11" descr="picture placeholder">
            <a:extLst>
              <a:ext uri="{FF2B5EF4-FFF2-40B4-BE49-F238E27FC236}">
                <a16:creationId xmlns:a16="http://schemas.microsoft.com/office/drawing/2014/main" id="{1AE62733-AF33-D10E-D484-04859AC2A44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203793" y="1954306"/>
            <a:ext cx="2939694" cy="2754854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Text Placeholder 20">
            <a:extLst>
              <a:ext uri="{FF2B5EF4-FFF2-40B4-BE49-F238E27FC236}">
                <a16:creationId xmlns:a16="http://schemas.microsoft.com/office/drawing/2014/main" id="{99B6060F-8C38-5C36-BCF1-620E2F4AF90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203798" y="5138927"/>
            <a:ext cx="2939689" cy="921596"/>
          </a:xfrm>
        </p:spPr>
        <p:txBody>
          <a:bodyPr lIns="0" tIns="0" rIns="0" bIns="0"/>
          <a:lstStyle>
            <a:lvl1pPr marL="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1pPr>
            <a:lvl2pPr marL="4572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9144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3716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1828800" indent="0">
              <a:buClr>
                <a:schemeClr val="bg1"/>
              </a:buClr>
              <a:buFont typeface="Courier New" panose="02070309020205020404" pitchFamily="49" charset="0"/>
              <a:buNone/>
              <a:defRPr sz="14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A1792EFA-4352-DAB4-158E-53F26C8A0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8350" y="6243403"/>
            <a:ext cx="720499" cy="279400"/>
          </a:xfrm>
        </p:spPr>
        <p:txBody>
          <a:bodyPr/>
          <a:lstStyle>
            <a:lvl1pPr algn="ctr">
              <a:defRPr sz="2800" b="1" i="1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634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C91152F-5BDA-D61B-1CCF-A86EFB6F55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2370" y="613839"/>
            <a:ext cx="4833725" cy="1713677"/>
          </a:xfrm>
        </p:spPr>
        <p:txBody>
          <a:bodyPr lIns="0" tIns="0" rIns="0" bIns="0" anchor="t"/>
          <a:lstStyle>
            <a:lvl1pPr algn="l">
              <a:lnSpc>
                <a:spcPct val="75000"/>
              </a:lnSpc>
              <a:defRPr sz="4800" b="0" i="0" spc="-150" baseline="0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r>
              <a:rPr lang="en-US" dirty="0"/>
              <a:t>Add title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522E8A7-C256-4D0D-38F5-744CC21A3F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613628" y="335197"/>
            <a:ext cx="89941" cy="314793"/>
            <a:chOff x="5538866" y="1851285"/>
            <a:chExt cx="89941" cy="314793"/>
          </a:xfrm>
          <a:solidFill>
            <a:schemeClr val="bg1"/>
          </a:solidFill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194A7E3-B379-7E79-0952-AF4C6A614000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16CD3AC-CC76-8555-8E6F-C480301CF8B9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24A05F7-5B34-541E-2738-B83DA06E5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658599" y="890016"/>
            <a:ext cx="0" cy="517050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9BB1C6E-F2CD-1DED-4142-D52223351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0436" y="6223933"/>
            <a:ext cx="89941" cy="314793"/>
            <a:chOff x="5538866" y="1851285"/>
            <a:chExt cx="89941" cy="314793"/>
          </a:xfrm>
          <a:noFill/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DC2674DE-70B7-1DB1-C9EA-ECDEDE00980F}"/>
                </a:ext>
              </a:extLst>
            </p:cNvPr>
            <p:cNvSpPr/>
            <p:nvPr userDrawn="1"/>
          </p:nvSpPr>
          <p:spPr>
            <a:xfrm>
              <a:off x="5538866" y="1851285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7F3A17F-5078-CA09-1C2A-A278DF540EB2}"/>
                </a:ext>
              </a:extLst>
            </p:cNvPr>
            <p:cNvSpPr/>
            <p:nvPr userDrawn="1"/>
          </p:nvSpPr>
          <p:spPr>
            <a:xfrm>
              <a:off x="5538866" y="2076137"/>
              <a:ext cx="89941" cy="89941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3A4E705D-525A-81AA-338A-E8C4405FA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2009849" y="3308393"/>
            <a:ext cx="5170509" cy="333752"/>
          </a:xfrm>
        </p:spPr>
        <p:txBody>
          <a:bodyPr/>
          <a:lstStyle>
            <a:lvl1pPr algn="ctr">
              <a:defRPr cap="all" baseline="0">
                <a:solidFill>
                  <a:schemeClr val="bg1"/>
                </a:solidFill>
                <a:latin typeface="+mn-lt"/>
                <a:ea typeface="Dotum" panose="020B0600000101010101" pitchFamily="34" charset="-127"/>
                <a:cs typeface="Mangal" panose="02040503050203030202" pitchFamily="18" charset="0"/>
              </a:defRPr>
            </a:lvl1pPr>
          </a:lstStyle>
          <a:p>
            <a:r>
              <a:rPr lang="en-US" dirty="0"/>
              <a:t>Click to add Footer</a:t>
            </a:r>
          </a:p>
        </p:txBody>
      </p:sp>
      <p:sp>
        <p:nvSpPr>
          <p:cNvPr id="2" name="Picture Placeholder 11" descr="picture placeholder">
            <a:extLst>
              <a:ext uri="{FF2B5EF4-FFF2-40B4-BE49-F238E27FC236}">
                <a16:creationId xmlns:a16="http://schemas.microsoft.com/office/drawing/2014/main" id="{C74EC289-9E3B-2A85-FFCE-107B0E3B585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64441" y="2187388"/>
            <a:ext cx="5863703" cy="4670613"/>
          </a:xfrm>
        </p:spPr>
        <p:txBody>
          <a:bodyPr anchor="ctr"/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ea typeface="Dotum" panose="020B0600000101010101" pitchFamily="34" charset="-127"/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20">
            <a:extLst>
              <a:ext uri="{FF2B5EF4-FFF2-40B4-BE49-F238E27FC236}">
                <a16:creationId xmlns:a16="http://schemas.microsoft.com/office/drawing/2014/main" id="{EBEAF734-7706-B3C3-A222-4374E6E420F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93448" y="3156285"/>
            <a:ext cx="3733521" cy="3292500"/>
          </a:xfrm>
        </p:spPr>
        <p:txBody>
          <a:bodyPr lIns="0" tIns="0" rIns="0" bIns="0"/>
          <a:lstStyle>
            <a:lvl1pPr marL="0" indent="0" algn="l">
              <a:buClr>
                <a:schemeClr val="bg1"/>
              </a:buClr>
              <a:buFont typeface="Courier New" panose="02070309020205020404" pitchFamily="49" charset="0"/>
              <a:buNone/>
              <a:defRPr sz="4800" b="0" i="0" u="sng">
                <a:solidFill>
                  <a:schemeClr val="accent1"/>
                </a:solidFill>
                <a:latin typeface="+mj-lt"/>
                <a:cs typeface="Mangal" panose="02040503050203030202" pitchFamily="18" charset="0"/>
              </a:defRPr>
            </a:lvl1pPr>
            <a:lvl2pPr marL="457200" indent="0" algn="l">
              <a:buClr>
                <a:schemeClr val="bg1"/>
              </a:buClr>
              <a:buFont typeface="Courier New" panose="02070309020205020404" pitchFamily="49" charset="0"/>
              <a:buNone/>
              <a:defRPr sz="32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2pPr>
            <a:lvl3pPr marL="914400" indent="0" algn="l">
              <a:buClr>
                <a:schemeClr val="bg1"/>
              </a:buClr>
              <a:buFont typeface="Courier New" panose="02070309020205020404" pitchFamily="49" charset="0"/>
              <a:buNone/>
              <a:defRPr sz="32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3pPr>
            <a:lvl4pPr marL="1371600" indent="0" algn="l">
              <a:buClr>
                <a:schemeClr val="bg1"/>
              </a:buClr>
              <a:buFont typeface="Courier New" panose="02070309020205020404" pitchFamily="49" charset="0"/>
              <a:buNone/>
              <a:defRPr sz="32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4pPr>
            <a:lvl5pPr marL="1828800" indent="0" algn="l">
              <a:buClr>
                <a:schemeClr val="bg1"/>
              </a:buClr>
              <a:buFont typeface="Courier New" panose="02070309020205020404" pitchFamily="49" charset="0"/>
              <a:buNone/>
              <a:defRPr sz="3200" b="0" i="0">
                <a:solidFill>
                  <a:schemeClr val="bg1"/>
                </a:solidFill>
                <a:latin typeface="+mn-lt"/>
                <a:cs typeface="Mangal" panose="02040503050203030202" pitchFamily="18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A1792EFA-4352-DAB4-158E-53F26C8A0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8350" y="6243403"/>
            <a:ext cx="720499" cy="279400"/>
          </a:xfrm>
        </p:spPr>
        <p:txBody>
          <a:bodyPr/>
          <a:lstStyle>
            <a:lvl1pPr algn="ctr">
              <a:defRPr sz="2800" b="1" i="1">
                <a:solidFill>
                  <a:schemeClr val="bg1"/>
                </a:solidFill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746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97865" y="2565736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r>
              <a:rPr lang="en-US" dirty="0"/>
              <a:t>DIGITAL TIME CAPSULE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425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8" r:id="rId1"/>
    <p:sldLayoutId id="2147484209" r:id="rId2"/>
    <p:sldLayoutId id="2147484210" r:id="rId3"/>
    <p:sldLayoutId id="2147484211" r:id="rId4"/>
    <p:sldLayoutId id="2147484212" r:id="rId5"/>
    <p:sldLayoutId id="2147484200" r:id="rId6"/>
    <p:sldLayoutId id="2147484213" r:id="rId7"/>
    <p:sldLayoutId id="2147484214" r:id="rId8"/>
    <p:sldLayoutId id="2147484215" r:id="rId9"/>
    <p:sldLayoutId id="2147484216" r:id="rId10"/>
    <p:sldLayoutId id="2147484217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 cap="all" baseline="0">
          <a:ln w="3175" cmpd="sng"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bg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bg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bg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200" kern="1200" cap="none">
          <a:solidFill>
            <a:schemeClr val="bg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100" kern="1200" cap="none">
          <a:solidFill>
            <a:schemeClr val="bg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9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hyperlink" Target="https://www.wallpaperflare.com/tesla-semi-truck-electric-car-5k-wallpaper-srufu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allpapercave.com/tesla-roadster-4k-wallpapers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hdqwalls.com/wallpaper/3840x2160/tesla-model-x-front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allpapercave.com/tesla-roadster-4k-wallpapers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mozo.com.au/car-loans/articles/shifting-gears-on-electric-cars-evx-targets-ev-charging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hdqwalls.com/wallpaper/3840x2400/tesla-roadster-charging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allpaperaccess.com/car-driving" TargetMode="Externa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2FC7B-7008-CF79-CA61-501AE40EF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0925" y="1582977"/>
            <a:ext cx="4305075" cy="1846023"/>
          </a:xfrm>
        </p:spPr>
        <p:txBody>
          <a:bodyPr/>
          <a:lstStyle/>
          <a:p>
            <a:r>
              <a:rPr lang="en-US" sz="6000" b="1" dirty="0">
                <a:solidFill>
                  <a:srgbClr val="00B050"/>
                </a:solidFill>
              </a:rPr>
              <a:t>Charging Ahead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4C9233-DE4C-C574-F235-B08205E3D8A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46917" y="4833257"/>
            <a:ext cx="9116500" cy="1595044"/>
          </a:xfrm>
        </p:spPr>
        <p:txBody>
          <a:bodyPr/>
          <a:lstStyle/>
          <a:p>
            <a:r>
              <a:rPr lang="en-US" sz="2000" b="1" dirty="0">
                <a:solidFill>
                  <a:srgbClr val="00B050"/>
                </a:solidFill>
                <a:latin typeface="MS PMincho (Headings)"/>
              </a:rPr>
              <a:t>A marketing study by</a:t>
            </a:r>
          </a:p>
          <a:p>
            <a:r>
              <a:rPr lang="en-US" dirty="0">
                <a:latin typeface="MS PMincho (Headings)"/>
              </a:rPr>
              <a:t> al Sammarraie Nooruldeen</a:t>
            </a:r>
          </a:p>
          <a:p>
            <a:r>
              <a:rPr lang="en-US" dirty="0">
                <a:latin typeface="MS PMincho (Headings)"/>
              </a:rPr>
              <a:t> Litescu David Adrian</a:t>
            </a:r>
          </a:p>
          <a:p>
            <a:r>
              <a:rPr lang="en-US" dirty="0">
                <a:latin typeface="MS PMincho (Headings)"/>
              </a:rPr>
              <a:t>Gagiu Casandra</a:t>
            </a:r>
          </a:p>
          <a:p>
            <a:endParaRPr lang="en-US" dirty="0">
              <a:latin typeface="MS PMincho (Headings)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D665746-0EF8-C138-1E76-3EB3F344316F}"/>
              </a:ext>
            </a:extLst>
          </p:cNvPr>
          <p:cNvSpPr txBox="1">
            <a:spLocks/>
          </p:cNvSpPr>
          <p:nvPr/>
        </p:nvSpPr>
        <p:spPr>
          <a:xfrm>
            <a:off x="6095999" y="2556279"/>
            <a:ext cx="4757801" cy="1846023"/>
          </a:xfrm>
          <a:prstGeom prst="rect">
            <a:avLst/>
          </a:prstGeom>
          <a:effectLst/>
        </p:spPr>
        <p:txBody>
          <a:bodyPr vert="horz" lIns="0" tIns="0" rIns="0" bIns="0" rtlCol="0" anchor="ctr">
            <a:noAutofit/>
          </a:bodyPr>
          <a:lstStyle>
            <a:lvl1pPr algn="l" defTabSz="457200" rtl="0" eaLnBrk="1" latinLnBrk="0" hangingPunct="1">
              <a:lnSpc>
                <a:spcPct val="75000"/>
              </a:lnSpc>
              <a:spcBef>
                <a:spcPct val="0"/>
              </a:spcBef>
              <a:buNone/>
              <a:defRPr sz="8000" b="0" i="0" kern="1200" cap="all" spc="-150" baseline="0">
                <a:ln w="3175" cmpd="sng">
                  <a:noFill/>
                </a:ln>
                <a:solidFill>
                  <a:schemeClr val="bg1"/>
                </a:solidFill>
                <a:effectLst/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sz="4800" dirty="0"/>
              <a:t>Exploring the </a:t>
            </a:r>
            <a:r>
              <a:rPr lang="en-US" sz="4800" b="1" dirty="0">
                <a:solidFill>
                  <a:srgbClr val="00B050"/>
                </a:solidFill>
              </a:rPr>
              <a:t>ev</a:t>
            </a:r>
            <a:r>
              <a:rPr lang="en-US" sz="4800" dirty="0"/>
              <a:t> market in romania</a:t>
            </a:r>
          </a:p>
        </p:txBody>
      </p:sp>
    </p:spTree>
    <p:extLst>
      <p:ext uri="{BB962C8B-B14F-4D97-AF65-F5344CB8AC3E}">
        <p14:creationId xmlns:p14="http://schemas.microsoft.com/office/powerpoint/2010/main" val="2663399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15209-551F-6EC1-A54B-79D9B4608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279" y="1784567"/>
            <a:ext cx="5009721" cy="3481826"/>
          </a:xfrm>
        </p:spPr>
        <p:txBody>
          <a:bodyPr/>
          <a:lstStyle/>
          <a:p>
            <a:r>
              <a:rPr lang="en-US" sz="5400" b="1" dirty="0"/>
              <a:t>Introduction to the market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D30A01-D93D-8F12-EBCB-EFA04DB56D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0" y="2571320"/>
            <a:ext cx="5488692" cy="3630099"/>
          </a:xfrm>
        </p:spPr>
        <p:txBody>
          <a:bodyPr/>
          <a:lstStyle/>
          <a:p>
            <a:r>
              <a:rPr lang="en-US" dirty="0"/>
              <a:t>Annual sales of battery electric vehicles are surging, with a remarkable </a:t>
            </a:r>
            <a:r>
              <a:rPr lang="en-US" b="1" dirty="0">
                <a:solidFill>
                  <a:srgbClr val="00B050"/>
                </a:solidFill>
              </a:rPr>
              <a:t>50%+ </a:t>
            </a:r>
            <a:r>
              <a:rPr lang="en-US" dirty="0"/>
              <a:t>year-on-year </a:t>
            </a:r>
            <a:r>
              <a:rPr lang="en-US" dirty="0">
                <a:solidFill>
                  <a:srgbClr val="00B050"/>
                </a:solidFill>
              </a:rPr>
              <a:t>increase</a:t>
            </a:r>
          </a:p>
          <a:p>
            <a:r>
              <a:rPr lang="en-US" dirty="0"/>
              <a:t>Europe has emerged as a </a:t>
            </a:r>
            <a:r>
              <a:rPr lang="en-US" dirty="0">
                <a:solidFill>
                  <a:srgbClr val="00B050"/>
                </a:solidFill>
              </a:rPr>
              <a:t>strong market</a:t>
            </a:r>
            <a:r>
              <a:rPr lang="en-US" dirty="0"/>
              <a:t>, selling over </a:t>
            </a:r>
            <a:r>
              <a:rPr lang="en-US" dirty="0">
                <a:solidFill>
                  <a:srgbClr val="00B050"/>
                </a:solidFill>
              </a:rPr>
              <a:t>1.3 million </a:t>
            </a:r>
            <a:r>
              <a:rPr lang="en-US" dirty="0"/>
              <a:t>electric cars within </a:t>
            </a:r>
            <a:r>
              <a:rPr lang="en-US" dirty="0">
                <a:solidFill>
                  <a:srgbClr val="00B050"/>
                </a:solidFill>
              </a:rPr>
              <a:t>eight years</a:t>
            </a:r>
            <a:r>
              <a:rPr lang="en-US" dirty="0"/>
              <a:t>.</a:t>
            </a:r>
          </a:p>
          <a:p>
            <a:r>
              <a:rPr lang="en-US" dirty="0"/>
              <a:t>Romania's electric vehicle market is in its </a:t>
            </a:r>
            <a:r>
              <a:rPr lang="en-US" dirty="0">
                <a:solidFill>
                  <a:srgbClr val="00B050"/>
                </a:solidFill>
              </a:rPr>
              <a:t>early stages</a:t>
            </a:r>
            <a:r>
              <a:rPr lang="en-US" dirty="0"/>
              <a:t>, with only </a:t>
            </a:r>
            <a:r>
              <a:rPr lang="en-US" dirty="0">
                <a:solidFill>
                  <a:srgbClr val="00B050"/>
                </a:solidFill>
              </a:rPr>
              <a:t>40,000</a:t>
            </a:r>
            <a:r>
              <a:rPr lang="en-US" dirty="0"/>
              <a:t> registered electric automobiles.</a:t>
            </a:r>
          </a:p>
          <a:p>
            <a:r>
              <a:rPr lang="en-US" dirty="0"/>
              <a:t>Compared to the 2022 the registered number of EVs have </a:t>
            </a:r>
            <a:r>
              <a:rPr lang="en-US" dirty="0">
                <a:solidFill>
                  <a:srgbClr val="00B050"/>
                </a:solidFill>
              </a:rPr>
              <a:t>increased</a:t>
            </a:r>
            <a:r>
              <a:rPr lang="en-US" dirty="0"/>
              <a:t> by </a:t>
            </a:r>
            <a:r>
              <a:rPr lang="en-US" dirty="0">
                <a:solidFill>
                  <a:srgbClr val="00B050"/>
                </a:solidFill>
              </a:rPr>
              <a:t>60% in 2023</a:t>
            </a:r>
            <a:r>
              <a:rPr lang="en-US" dirty="0"/>
              <a:t>, which shows huge room for improvement.</a:t>
            </a:r>
          </a:p>
          <a:p>
            <a:r>
              <a:rPr lang="en-US" dirty="0"/>
              <a:t>Electric vehicle adoption is </a:t>
            </a:r>
            <a:r>
              <a:rPr lang="en-US" dirty="0">
                <a:solidFill>
                  <a:srgbClr val="00B050"/>
                </a:solidFill>
              </a:rPr>
              <a:t>accelerating</a:t>
            </a:r>
            <a:r>
              <a:rPr lang="en-US" dirty="0"/>
              <a:t> globally, driven by </a:t>
            </a:r>
            <a:r>
              <a:rPr lang="en-US" dirty="0">
                <a:solidFill>
                  <a:srgbClr val="00B050"/>
                </a:solidFill>
              </a:rPr>
              <a:t>sustainability awareness </a:t>
            </a:r>
            <a:r>
              <a:rPr lang="en-US" dirty="0"/>
              <a:t>and </a:t>
            </a:r>
            <a:r>
              <a:rPr lang="en-US" dirty="0">
                <a:solidFill>
                  <a:srgbClr val="00B050"/>
                </a:solidFill>
              </a:rPr>
              <a:t>technological advancements</a:t>
            </a:r>
            <a:r>
              <a:rPr lang="en-US" dirty="0"/>
              <a:t>.</a:t>
            </a:r>
          </a:p>
          <a:p>
            <a:r>
              <a:rPr lang="en-US" dirty="0"/>
              <a:t>Romania shows </a:t>
            </a:r>
            <a:r>
              <a:rPr lang="en-US" dirty="0">
                <a:solidFill>
                  <a:srgbClr val="00B050"/>
                </a:solidFill>
              </a:rPr>
              <a:t>promising potential </a:t>
            </a:r>
            <a:r>
              <a:rPr lang="en-US" dirty="0"/>
              <a:t>for electric vehicle growth, with </a:t>
            </a:r>
            <a:r>
              <a:rPr lang="en-US" dirty="0">
                <a:solidFill>
                  <a:srgbClr val="00B050"/>
                </a:solidFill>
              </a:rPr>
              <a:t>significant increases </a:t>
            </a:r>
            <a:r>
              <a:rPr lang="en-US" dirty="0"/>
              <a:t>in registrations over recent years.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DC670D-F077-3C94-D042-1AB9347AE82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34886" y="1473816"/>
            <a:ext cx="5658458" cy="621503"/>
          </a:xfrm>
        </p:spPr>
        <p:txBody>
          <a:bodyPr/>
          <a:lstStyle/>
          <a:p>
            <a:r>
              <a:rPr lang="en-US" sz="4000" b="1" i="0" dirty="0">
                <a:effectLst/>
                <a:latin typeface="MS PMincho (Headings)"/>
              </a:rPr>
              <a:t>Global </a:t>
            </a:r>
            <a:r>
              <a:rPr lang="en-US" sz="4000" b="1" i="0" dirty="0">
                <a:solidFill>
                  <a:srgbClr val="00B050"/>
                </a:solidFill>
                <a:effectLst/>
                <a:latin typeface="MS PMincho (Headings)"/>
              </a:rPr>
              <a:t>Growth</a:t>
            </a:r>
            <a:r>
              <a:rPr lang="en-US" sz="4000" b="1" i="0" dirty="0">
                <a:effectLst/>
                <a:latin typeface="MS PMincho (Headings)"/>
              </a:rPr>
              <a:t>:</a:t>
            </a:r>
            <a:br>
              <a:rPr lang="en-US" b="1" dirty="0">
                <a:latin typeface="MS PMincho (Headings)"/>
              </a:rPr>
            </a:br>
            <a:endParaRPr lang="en-US" b="1" dirty="0">
              <a:latin typeface="MS PMincho (Headings)"/>
            </a:endParaRPr>
          </a:p>
        </p:txBody>
      </p:sp>
    </p:spTree>
    <p:extLst>
      <p:ext uri="{BB962C8B-B14F-4D97-AF65-F5344CB8AC3E}">
        <p14:creationId xmlns:p14="http://schemas.microsoft.com/office/powerpoint/2010/main" val="1499560737"/>
      </p:ext>
    </p:extLst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AF5E16D3-4028-AA0C-A7D9-8AB40A055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9704" y="890014"/>
            <a:ext cx="3091684" cy="1273636"/>
          </a:xfrm>
        </p:spPr>
        <p:txBody>
          <a:bodyPr/>
          <a:lstStyle/>
          <a:p>
            <a:r>
              <a:rPr lang="en-US" b="1" dirty="0"/>
              <a:t>Market </a:t>
            </a:r>
            <a:r>
              <a:rPr lang="en-US" b="1" dirty="0">
                <a:solidFill>
                  <a:srgbClr val="00B050"/>
                </a:solidFill>
              </a:rPr>
              <a:t>analysis</a:t>
            </a:r>
            <a:r>
              <a:rPr lang="en-US" b="1" dirty="0"/>
              <a:t>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D79044-2F18-3B35-893C-0B36C71E5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2009849" y="3308393"/>
            <a:ext cx="5170509" cy="333752"/>
          </a:xfrm>
        </p:spPr>
        <p:txBody>
          <a:bodyPr/>
          <a:lstStyle/>
          <a:p>
            <a:r>
              <a:rPr lang="en-US" sz="1000" dirty="0"/>
              <a:t>Charging Ahead</a:t>
            </a:r>
            <a:endParaRPr lang="en-US" dirty="0"/>
          </a:p>
        </p:txBody>
      </p:sp>
      <p:pic>
        <p:nvPicPr>
          <p:cNvPr id="26" name="Picture Placeholder 25" descr="Rear view of Tesla roadster">
            <a:extLst>
              <a:ext uri="{FF2B5EF4-FFF2-40B4-BE49-F238E27FC236}">
                <a16:creationId xmlns:a16="http://schemas.microsoft.com/office/drawing/2014/main" id="{48CFDE13-56C4-ACF3-502E-B4820DCC5B75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/>
          <a:srcRect l="24624" r="24624"/>
          <a:stretch/>
        </p:blipFill>
        <p:spPr>
          <a:xfrm>
            <a:off x="1168782" y="1"/>
            <a:ext cx="4927218" cy="6857999"/>
          </a:xfrm>
        </p:spPr>
      </p:pic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EA95D66-07D4-B718-7442-747FF09438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22501" y="2533794"/>
            <a:ext cx="4164114" cy="3526730"/>
          </a:xfrm>
        </p:spPr>
        <p:txBody>
          <a:bodyPr/>
          <a:lstStyle/>
          <a:p>
            <a:r>
              <a:rPr lang="en-US" dirty="0"/>
              <a:t>Battery Electric Vehicles experienced a remarkable </a:t>
            </a:r>
            <a:r>
              <a:rPr lang="en-US" dirty="0">
                <a:solidFill>
                  <a:srgbClr val="00B050"/>
                </a:solidFill>
              </a:rPr>
              <a:t>increase</a:t>
            </a:r>
            <a:r>
              <a:rPr lang="en-US" dirty="0"/>
              <a:t> of </a:t>
            </a:r>
            <a:r>
              <a:rPr lang="en-US" dirty="0">
                <a:solidFill>
                  <a:srgbClr val="00B050"/>
                </a:solidFill>
              </a:rPr>
              <a:t>14.2% </a:t>
            </a:r>
            <a:r>
              <a:rPr lang="en-US" dirty="0"/>
              <a:t>compared to the previous year.</a:t>
            </a:r>
          </a:p>
          <a:p>
            <a:r>
              <a:rPr lang="en-US" dirty="0"/>
              <a:t>Full electric cars held a </a:t>
            </a:r>
            <a:r>
              <a:rPr lang="en-US" dirty="0">
                <a:solidFill>
                  <a:srgbClr val="00B050"/>
                </a:solidFill>
              </a:rPr>
              <a:t>24.4% </a:t>
            </a:r>
            <a:r>
              <a:rPr lang="en-US" b="1" dirty="0"/>
              <a:t>market share </a:t>
            </a:r>
            <a:r>
              <a:rPr lang="en-US" dirty="0"/>
              <a:t>in 2023, up from 10.7% the previous year, representing a </a:t>
            </a:r>
            <a:r>
              <a:rPr lang="en-US" dirty="0">
                <a:solidFill>
                  <a:srgbClr val="00B050"/>
                </a:solidFill>
              </a:rPr>
              <a:t>significant increase </a:t>
            </a:r>
            <a:r>
              <a:rPr lang="en-US" dirty="0"/>
              <a:t>of </a:t>
            </a:r>
            <a:r>
              <a:rPr lang="en-US" dirty="0">
                <a:solidFill>
                  <a:srgbClr val="00B050"/>
                </a:solidFill>
              </a:rPr>
              <a:t>13.7% </a:t>
            </a:r>
            <a:r>
              <a:rPr lang="en-US" dirty="0"/>
              <a:t>in purchases compared to 2022.</a:t>
            </a:r>
          </a:p>
          <a:p>
            <a:r>
              <a:rPr lang="en-US" dirty="0"/>
              <a:t>The data also reveals substantial growth in electrified cars: 100% electric cars increased by </a:t>
            </a:r>
            <a:r>
              <a:rPr lang="en-US" dirty="0">
                <a:solidFill>
                  <a:srgbClr val="00B050"/>
                </a:solidFill>
              </a:rPr>
              <a:t>31.9%</a:t>
            </a:r>
          </a:p>
          <a:p>
            <a:r>
              <a:rPr lang="en-US" dirty="0"/>
              <a:t>Despite challenges, electrified cars are expected to remain in focus with an estimated overall </a:t>
            </a:r>
            <a:r>
              <a:rPr lang="en-US" dirty="0">
                <a:solidFill>
                  <a:srgbClr val="00B050"/>
                </a:solidFill>
              </a:rPr>
              <a:t>growth</a:t>
            </a:r>
            <a:r>
              <a:rPr lang="en-US" dirty="0"/>
              <a:t> of </a:t>
            </a:r>
            <a:r>
              <a:rPr lang="en-US" dirty="0">
                <a:solidFill>
                  <a:srgbClr val="00B050"/>
                </a:solidFill>
              </a:rPr>
              <a:t>24.4%.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0139FC-6BF8-0C24-E11A-B01D1A7DD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8350" y="6243403"/>
            <a:ext cx="720499" cy="279400"/>
          </a:xfrm>
        </p:spPr>
        <p:txBody>
          <a:bodyPr/>
          <a:lstStyle/>
          <a:p>
            <a:fld id="{330EA680-D336-4FF7-8B7A-9848BB0A1C3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452192"/>
      </p:ext>
    </p:extLst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D131FF3E-8B83-45E5-7D13-8E68E49A8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105" y="663115"/>
            <a:ext cx="4768721" cy="1870124"/>
          </a:xfrm>
        </p:spPr>
        <p:txBody>
          <a:bodyPr/>
          <a:lstStyle/>
          <a:p>
            <a:r>
              <a:rPr lang="en-US" sz="6000" b="1" dirty="0"/>
              <a:t>Analyzing </a:t>
            </a:r>
            <a:r>
              <a:rPr lang="en-US" sz="6000" b="1" dirty="0">
                <a:solidFill>
                  <a:srgbClr val="00B050"/>
                </a:solidFill>
              </a:rPr>
              <a:t>tesla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7EE5DA-05D1-2E58-80CE-8724BB3E3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2009849" y="3308393"/>
            <a:ext cx="5170509" cy="333752"/>
          </a:xfrm>
        </p:spPr>
        <p:txBody>
          <a:bodyPr/>
          <a:lstStyle/>
          <a:p>
            <a:r>
              <a:rPr lang="en-US" sz="1000" dirty="0"/>
              <a:t>Charging Ahead</a:t>
            </a:r>
            <a:endParaRPr lang="en-US" dirty="0"/>
          </a:p>
        </p:txBody>
      </p:sp>
      <p:pic>
        <p:nvPicPr>
          <p:cNvPr id="13" name="Picture Placeholder 12" descr="Electric car charger">
            <a:extLst>
              <a:ext uri="{FF2B5EF4-FFF2-40B4-BE49-F238E27FC236}">
                <a16:creationId xmlns:a16="http://schemas.microsoft.com/office/drawing/2014/main" id="{8372C50A-A7F7-8ECB-6291-DD327D24DA99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/>
          <a:srcRect l="5352" r="5352"/>
          <a:stretch/>
        </p:blipFill>
        <p:spPr>
          <a:xfrm>
            <a:off x="4740648" y="335195"/>
            <a:ext cx="4106850" cy="2597812"/>
          </a:xfrm>
        </p:spPr>
      </p:pic>
      <p:pic>
        <p:nvPicPr>
          <p:cNvPr id="19" name="Picture Placeholder 18">
            <a:extLst>
              <a:ext uri="{FF2B5EF4-FFF2-40B4-BE49-F238E27FC236}">
                <a16:creationId xmlns:a16="http://schemas.microsoft.com/office/drawing/2014/main" id="{8D75CD61-F42C-13E7-1CB0-CCF67143DE84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745" r="1745"/>
          <a:stretch/>
        </p:blipFill>
        <p:spPr>
          <a:xfrm>
            <a:off x="4964860" y="3082045"/>
            <a:ext cx="2262279" cy="1465065"/>
          </a:xfrm>
        </p:spPr>
      </p:pic>
      <p:pic>
        <p:nvPicPr>
          <p:cNvPr id="21" name="Picture Placeholder 20" descr="Aerial view of freeway with traffic moving both ways">
            <a:extLst>
              <a:ext uri="{FF2B5EF4-FFF2-40B4-BE49-F238E27FC236}">
                <a16:creationId xmlns:a16="http://schemas.microsoft.com/office/drawing/2014/main" id="{5C13C5F8-87F2-A510-AD01-5C4963442873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5"/>
          <a:srcRect l="10315" r="10315"/>
          <a:stretch/>
        </p:blipFill>
        <p:spPr>
          <a:xfrm>
            <a:off x="4740648" y="4547110"/>
            <a:ext cx="2596827" cy="2310890"/>
          </a:xfrm>
        </p:spPr>
      </p:pic>
      <p:pic>
        <p:nvPicPr>
          <p:cNvPr id="15" name="Picture Placeholder 14" descr="Close-up of fuel gauge">
            <a:extLst>
              <a:ext uri="{FF2B5EF4-FFF2-40B4-BE49-F238E27FC236}">
                <a16:creationId xmlns:a16="http://schemas.microsoft.com/office/drawing/2014/main" id="{D385F181-063E-10F7-BC70-63B1A6F310BC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6"/>
          <a:srcRect l="16778" r="16778"/>
          <a:stretch/>
        </p:blipFill>
        <p:spPr>
          <a:xfrm>
            <a:off x="8996534" y="0"/>
            <a:ext cx="2453184" cy="2933007"/>
          </a:xfrm>
        </p:spPr>
      </p:pic>
      <p:pic>
        <p:nvPicPr>
          <p:cNvPr id="17" name="Picture Placeholder 16" descr="Electric car being charged">
            <a:extLst>
              <a:ext uri="{FF2B5EF4-FFF2-40B4-BE49-F238E27FC236}">
                <a16:creationId xmlns:a16="http://schemas.microsoft.com/office/drawing/2014/main" id="{89CAF019-11FE-DA1A-28FE-990E40083F88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7"/>
          <a:srcRect t="3984" b="3984"/>
          <a:stretch/>
        </p:blipFill>
        <p:spPr>
          <a:xfrm>
            <a:off x="7337475" y="3082045"/>
            <a:ext cx="4854525" cy="3102370"/>
          </a:xfr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B2AC724-E220-9B34-1FFB-2EBD1C374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8350" y="6243403"/>
            <a:ext cx="720499" cy="279400"/>
          </a:xfrm>
        </p:spPr>
        <p:txBody>
          <a:bodyPr/>
          <a:lstStyle/>
          <a:p>
            <a:fld id="{330EA680-D336-4FF7-8B7A-9848BB0A1C3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1C0253C0-F1CD-CF5A-8E4F-921427240E45}"/>
              </a:ext>
            </a:extLst>
          </p:cNvPr>
          <p:cNvSpPr txBox="1">
            <a:spLocks/>
          </p:cNvSpPr>
          <p:nvPr/>
        </p:nvSpPr>
        <p:spPr>
          <a:xfrm>
            <a:off x="742282" y="2533239"/>
            <a:ext cx="4026439" cy="339609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1"/>
              </a:buClr>
              <a:buSzPct val="115000"/>
              <a:buFont typeface="Courier New" panose="02070309020205020404" pitchFamily="49" charset="0"/>
              <a:buNone/>
              <a:defRPr sz="1400" b="0" i="0" kern="1200" cap="none">
                <a:solidFill>
                  <a:schemeClr val="bg1"/>
                </a:solidFill>
                <a:effectLst/>
                <a:latin typeface="+mn-lt"/>
                <a:ea typeface="+mn-ea"/>
                <a:cs typeface="Mangal" panose="02040503050203030202" pitchFamily="18" charset="0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1"/>
              </a:buClr>
              <a:buSzPct val="115000"/>
              <a:buFont typeface="Courier New" panose="02070309020205020404" pitchFamily="49" charset="0"/>
              <a:buNone/>
              <a:defRPr sz="1400" b="0" i="0" kern="1200" cap="none">
                <a:solidFill>
                  <a:schemeClr val="bg1"/>
                </a:solidFill>
                <a:effectLst/>
                <a:latin typeface="+mn-lt"/>
                <a:ea typeface="+mn-ea"/>
                <a:cs typeface="Mangal" panose="02040503050203030202" pitchFamily="18" charset="0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1"/>
              </a:buClr>
              <a:buSzPct val="115000"/>
              <a:buFont typeface="Courier New" panose="02070309020205020404" pitchFamily="49" charset="0"/>
              <a:buNone/>
              <a:defRPr sz="1400" b="0" i="0" kern="1200" cap="none">
                <a:solidFill>
                  <a:schemeClr val="bg1"/>
                </a:solidFill>
                <a:effectLst/>
                <a:latin typeface="+mn-lt"/>
                <a:ea typeface="+mn-ea"/>
                <a:cs typeface="Mangal" panose="02040503050203030202" pitchFamily="18" charset="0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1"/>
              </a:buClr>
              <a:buSzPct val="115000"/>
              <a:buFont typeface="Courier New" panose="02070309020205020404" pitchFamily="49" charset="0"/>
              <a:buNone/>
              <a:defRPr sz="1400" b="0" i="0" kern="1200" cap="none">
                <a:solidFill>
                  <a:schemeClr val="bg1"/>
                </a:solidFill>
                <a:effectLst/>
                <a:latin typeface="+mn-lt"/>
                <a:ea typeface="+mn-ea"/>
                <a:cs typeface="Mangal" panose="02040503050203030202" pitchFamily="18" charset="0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1"/>
              </a:buClr>
              <a:buSzPct val="115000"/>
              <a:buFont typeface="Courier New" panose="02070309020205020404" pitchFamily="49" charset="0"/>
              <a:buChar char="o"/>
              <a:defRPr sz="1400" b="0" i="0" kern="1200" cap="none">
                <a:solidFill>
                  <a:schemeClr val="bg1"/>
                </a:solidFill>
                <a:effectLst/>
                <a:latin typeface="Mangal" panose="02040503050203030202" pitchFamily="18" charset="0"/>
                <a:ea typeface="+mn-ea"/>
                <a:cs typeface="Mangal" panose="02040503050203030202" pitchFamily="18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b="1" dirty="0"/>
              <a:t>Tesla</a:t>
            </a:r>
            <a:r>
              <a:rPr lang="en-US" dirty="0"/>
              <a:t> is a </a:t>
            </a:r>
            <a:r>
              <a:rPr lang="en-US" dirty="0">
                <a:solidFill>
                  <a:srgbClr val="00B050"/>
                </a:solidFill>
              </a:rPr>
              <a:t>leading</a:t>
            </a:r>
            <a:r>
              <a:rPr lang="en-US" dirty="0"/>
              <a:t> player in the EV sector worldwide however not in </a:t>
            </a:r>
            <a:r>
              <a:rPr lang="en-US" dirty="0">
                <a:solidFill>
                  <a:srgbClr val="00B050"/>
                </a:solidFill>
              </a:rPr>
              <a:t>Romania</a:t>
            </a:r>
            <a:r>
              <a:rPr lang="en-US" dirty="0"/>
              <a:t>, renowned for its </a:t>
            </a:r>
            <a:r>
              <a:rPr lang="en-US" dirty="0">
                <a:solidFill>
                  <a:srgbClr val="00B050"/>
                </a:solidFill>
              </a:rPr>
              <a:t>cutting-edge technology</a:t>
            </a:r>
            <a:r>
              <a:rPr lang="en-US" dirty="0"/>
              <a:t> and </a:t>
            </a:r>
            <a:r>
              <a:rPr lang="en-US" dirty="0">
                <a:solidFill>
                  <a:srgbClr val="00B050"/>
                </a:solidFill>
              </a:rPr>
              <a:t>sleek designs</a:t>
            </a:r>
            <a:r>
              <a:rPr lang="en-US" dirty="0"/>
              <a:t>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Key </a:t>
            </a:r>
            <a:r>
              <a:rPr lang="en-US" b="1" dirty="0"/>
              <a:t>Tesla</a:t>
            </a:r>
            <a:r>
              <a:rPr lang="en-US" dirty="0"/>
              <a:t> models making an impact in Romania include the </a:t>
            </a:r>
            <a:r>
              <a:rPr lang="en-US" dirty="0">
                <a:solidFill>
                  <a:srgbClr val="00B050"/>
                </a:solidFill>
              </a:rPr>
              <a:t>Tesla Model Y </a:t>
            </a:r>
            <a:r>
              <a:rPr lang="en-US" dirty="0"/>
              <a:t>and </a:t>
            </a:r>
            <a:r>
              <a:rPr lang="en-US" dirty="0">
                <a:solidFill>
                  <a:srgbClr val="00B050"/>
                </a:solidFill>
              </a:rPr>
              <a:t>Tesla Model 3</a:t>
            </a:r>
            <a:r>
              <a:rPr lang="en-US" dirty="0"/>
              <a:t>, reflecting strong sales figures in the </a:t>
            </a:r>
            <a:r>
              <a:rPr lang="en-US" dirty="0">
                <a:solidFill>
                  <a:srgbClr val="00B050"/>
                </a:solidFill>
              </a:rPr>
              <a:t>Romania</a:t>
            </a:r>
            <a:r>
              <a:rPr lang="en-US" dirty="0"/>
              <a:t>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Despite being a newcomer in Romania's automotive scene, </a:t>
            </a:r>
            <a:r>
              <a:rPr lang="en-US" b="1" dirty="0">
                <a:solidFill>
                  <a:srgbClr val="00B050"/>
                </a:solidFill>
              </a:rPr>
              <a:t>Tesla</a:t>
            </a:r>
            <a:r>
              <a:rPr lang="en-US" dirty="0"/>
              <a:t> has </a:t>
            </a:r>
            <a:r>
              <a:rPr lang="en-US" dirty="0">
                <a:solidFill>
                  <a:srgbClr val="00B050"/>
                </a:solidFill>
              </a:rPr>
              <a:t>quickly</a:t>
            </a:r>
            <a:r>
              <a:rPr lang="en-US" dirty="0"/>
              <a:t> </a:t>
            </a:r>
            <a:r>
              <a:rPr lang="en-US" dirty="0">
                <a:solidFill>
                  <a:srgbClr val="00B050"/>
                </a:solidFill>
              </a:rPr>
              <a:t>gained traction</a:t>
            </a:r>
            <a:r>
              <a:rPr lang="en-US" dirty="0"/>
              <a:t>, offering compelling alternatives to traditional combustion vehicles.</a:t>
            </a:r>
          </a:p>
        </p:txBody>
      </p:sp>
    </p:spTree>
    <p:extLst>
      <p:ext uri="{BB962C8B-B14F-4D97-AF65-F5344CB8AC3E}">
        <p14:creationId xmlns:p14="http://schemas.microsoft.com/office/powerpoint/2010/main" val="2728099267"/>
      </p:ext>
    </p:extLst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1A7655-F5CF-8E37-FAB8-42724BCB6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2009849" y="3308393"/>
            <a:ext cx="5170509" cy="333752"/>
          </a:xfrm>
        </p:spPr>
        <p:txBody>
          <a:bodyPr/>
          <a:lstStyle/>
          <a:p>
            <a:r>
              <a:rPr lang="en-US" sz="1000" dirty="0"/>
              <a:t>Charging Ahead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1720DC6-C0DE-14D5-81B7-C213DFFB2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8350" y="6243403"/>
            <a:ext cx="720499" cy="279400"/>
          </a:xfrm>
        </p:spPr>
        <p:txBody>
          <a:bodyPr/>
          <a:lstStyle/>
          <a:p>
            <a:fld id="{330EA680-D336-4FF7-8B7A-9848BB0A1C32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42421320-F535-7275-A1FD-D0B423385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58" y="1559800"/>
            <a:ext cx="4281283" cy="3738399"/>
          </a:xfrm>
          <a:prstGeom prst="rect">
            <a:avLst/>
          </a:prstGeom>
        </p:spPr>
      </p:pic>
      <p:sp>
        <p:nvSpPr>
          <p:cNvPr id="21" name="Title 8">
            <a:extLst>
              <a:ext uri="{FF2B5EF4-FFF2-40B4-BE49-F238E27FC236}">
                <a16:creationId xmlns:a16="http://schemas.microsoft.com/office/drawing/2014/main" id="{B4092D6B-E137-FE3A-EC2E-0D480A9AA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7368" y="465739"/>
            <a:ext cx="4717262" cy="848549"/>
          </a:xfrm>
        </p:spPr>
        <p:txBody>
          <a:bodyPr/>
          <a:lstStyle/>
          <a:p>
            <a:r>
              <a:rPr lang="en-US" sz="6000" b="1" dirty="0"/>
              <a:t>tesla</a:t>
            </a:r>
            <a:r>
              <a:rPr lang="en-US" sz="6000" b="1" dirty="0">
                <a:solidFill>
                  <a:srgbClr val="00B050"/>
                </a:solidFill>
              </a:rPr>
              <a:t> swot </a:t>
            </a:r>
          </a:p>
        </p:txBody>
      </p:sp>
      <p:sp>
        <p:nvSpPr>
          <p:cNvPr id="24" name="Text Placeholder 21">
            <a:extLst>
              <a:ext uri="{FF2B5EF4-FFF2-40B4-BE49-F238E27FC236}">
                <a16:creationId xmlns:a16="http://schemas.microsoft.com/office/drawing/2014/main" id="{60B70350-DB33-0EC9-82CC-914660220AD6}"/>
              </a:ext>
            </a:extLst>
          </p:cNvPr>
          <p:cNvSpPr txBox="1">
            <a:spLocks/>
          </p:cNvSpPr>
          <p:nvPr/>
        </p:nvSpPr>
        <p:spPr>
          <a:xfrm>
            <a:off x="742280" y="1559799"/>
            <a:ext cx="3528512" cy="206289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1"/>
              </a:buClr>
              <a:buSzPct val="115000"/>
              <a:buFont typeface="Courier New" panose="02070309020205020404" pitchFamily="49" charset="0"/>
              <a:buNone/>
              <a:defRPr sz="1400" b="0" i="0" kern="1200" cap="none">
                <a:solidFill>
                  <a:schemeClr val="bg1"/>
                </a:solidFill>
                <a:effectLst/>
                <a:latin typeface="+mn-lt"/>
                <a:ea typeface="+mn-ea"/>
                <a:cs typeface="Mangal" panose="02040503050203030202" pitchFamily="18" charset="0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1"/>
              </a:buClr>
              <a:buSzPct val="115000"/>
              <a:buFont typeface="Courier New" panose="02070309020205020404" pitchFamily="49" charset="0"/>
              <a:buNone/>
              <a:defRPr sz="1400" b="0" i="0" kern="1200" cap="none">
                <a:solidFill>
                  <a:schemeClr val="bg1"/>
                </a:solidFill>
                <a:effectLst/>
                <a:latin typeface="+mn-lt"/>
                <a:ea typeface="+mn-ea"/>
                <a:cs typeface="Mangal" panose="02040503050203030202" pitchFamily="18" charset="0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1"/>
              </a:buClr>
              <a:buSzPct val="115000"/>
              <a:buFont typeface="Courier New" panose="02070309020205020404" pitchFamily="49" charset="0"/>
              <a:buNone/>
              <a:defRPr sz="1400" b="0" i="0" kern="1200" cap="none">
                <a:solidFill>
                  <a:schemeClr val="bg1"/>
                </a:solidFill>
                <a:effectLst/>
                <a:latin typeface="+mn-lt"/>
                <a:ea typeface="+mn-ea"/>
                <a:cs typeface="Mangal" panose="02040503050203030202" pitchFamily="18" charset="0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1"/>
              </a:buClr>
              <a:buSzPct val="115000"/>
              <a:buFont typeface="Courier New" panose="02070309020205020404" pitchFamily="49" charset="0"/>
              <a:buNone/>
              <a:defRPr sz="1400" b="0" i="0" kern="1200" cap="none">
                <a:solidFill>
                  <a:schemeClr val="bg1"/>
                </a:solidFill>
                <a:effectLst/>
                <a:latin typeface="+mn-lt"/>
                <a:ea typeface="+mn-ea"/>
                <a:cs typeface="Mangal" panose="02040503050203030202" pitchFamily="18" charset="0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1"/>
              </a:buClr>
              <a:buSzPct val="115000"/>
              <a:buFont typeface="Courier New" panose="02070309020205020404" pitchFamily="49" charset="0"/>
              <a:buChar char="o"/>
              <a:defRPr sz="1400" b="0" i="0" kern="1200" cap="none">
                <a:solidFill>
                  <a:schemeClr val="bg1"/>
                </a:solidFill>
                <a:effectLst/>
                <a:latin typeface="Mangal" panose="02040503050203030202" pitchFamily="18" charset="0"/>
                <a:ea typeface="+mn-ea"/>
                <a:cs typeface="Mangal" panose="02040503050203030202" pitchFamily="18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A top employer company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Most valuable automotive company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b="1" dirty="0"/>
              <a:t>Tesla</a:t>
            </a:r>
            <a:r>
              <a:rPr lang="en-US" dirty="0"/>
              <a:t> doubles its electric vehicle delivery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Innovative company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Better positioned</a:t>
            </a:r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98550F7A-F8FE-B8DB-4FAF-BF8BB11EC47C}"/>
              </a:ext>
            </a:extLst>
          </p:cNvPr>
          <p:cNvSpPr txBox="1">
            <a:spLocks/>
          </p:cNvSpPr>
          <p:nvPr/>
        </p:nvSpPr>
        <p:spPr>
          <a:xfrm>
            <a:off x="742279" y="3748342"/>
            <a:ext cx="3528513" cy="240815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1"/>
              </a:buClr>
              <a:buSzPct val="115000"/>
              <a:buFont typeface="Courier New" panose="02070309020205020404" pitchFamily="49" charset="0"/>
              <a:buNone/>
              <a:defRPr sz="1400" b="0" i="0" kern="1200" cap="none">
                <a:solidFill>
                  <a:schemeClr val="bg1"/>
                </a:solidFill>
                <a:effectLst/>
                <a:latin typeface="+mn-lt"/>
                <a:ea typeface="+mn-ea"/>
                <a:cs typeface="Mangal" panose="02040503050203030202" pitchFamily="18" charset="0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1"/>
              </a:buClr>
              <a:buSzPct val="115000"/>
              <a:buFont typeface="Courier New" panose="02070309020205020404" pitchFamily="49" charset="0"/>
              <a:buNone/>
              <a:defRPr sz="1400" b="0" i="0" kern="1200" cap="none">
                <a:solidFill>
                  <a:schemeClr val="bg1"/>
                </a:solidFill>
                <a:effectLst/>
                <a:latin typeface="+mn-lt"/>
                <a:ea typeface="+mn-ea"/>
                <a:cs typeface="Mangal" panose="02040503050203030202" pitchFamily="18" charset="0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1"/>
              </a:buClr>
              <a:buSzPct val="115000"/>
              <a:buFont typeface="Courier New" panose="02070309020205020404" pitchFamily="49" charset="0"/>
              <a:buNone/>
              <a:defRPr sz="1400" b="0" i="0" kern="1200" cap="none">
                <a:solidFill>
                  <a:schemeClr val="bg1"/>
                </a:solidFill>
                <a:effectLst/>
                <a:latin typeface="+mn-lt"/>
                <a:ea typeface="+mn-ea"/>
                <a:cs typeface="Mangal" panose="02040503050203030202" pitchFamily="18" charset="0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1"/>
              </a:buClr>
              <a:buSzPct val="115000"/>
              <a:buFont typeface="Courier New" panose="02070309020205020404" pitchFamily="49" charset="0"/>
              <a:buNone/>
              <a:defRPr sz="1400" b="0" i="0" kern="1200" cap="none">
                <a:solidFill>
                  <a:schemeClr val="bg1"/>
                </a:solidFill>
                <a:effectLst/>
                <a:latin typeface="+mn-lt"/>
                <a:ea typeface="+mn-ea"/>
                <a:cs typeface="Mangal" panose="02040503050203030202" pitchFamily="18" charset="0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1"/>
              </a:buClr>
              <a:buSzPct val="115000"/>
              <a:buFont typeface="Courier New" panose="02070309020205020404" pitchFamily="49" charset="0"/>
              <a:buChar char="o"/>
              <a:defRPr sz="1400" b="0" i="0" kern="1200" cap="none">
                <a:solidFill>
                  <a:schemeClr val="bg1"/>
                </a:solidFill>
                <a:effectLst/>
                <a:latin typeface="Mangal" panose="02040503050203030202" pitchFamily="18" charset="0"/>
                <a:ea typeface="+mn-ea"/>
                <a:cs typeface="Mangal" panose="02040503050203030202" pitchFamily="18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Sales expansion in untapped market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Less expensive car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Bringing battery production technology in-house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Introduction of pick-up truck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Market confidence in </a:t>
            </a:r>
            <a:r>
              <a:rPr lang="en-US" b="1" dirty="0"/>
              <a:t>Tesla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642AA9DB-7F5E-A938-4BDD-7C3C29C9F189}"/>
              </a:ext>
            </a:extLst>
          </p:cNvPr>
          <p:cNvSpPr txBox="1">
            <a:spLocks/>
          </p:cNvSpPr>
          <p:nvPr/>
        </p:nvSpPr>
        <p:spPr>
          <a:xfrm>
            <a:off x="7935534" y="3800304"/>
            <a:ext cx="3514186" cy="235619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1"/>
              </a:buClr>
              <a:buSzPct val="115000"/>
              <a:buFont typeface="Courier New" panose="02070309020205020404" pitchFamily="49" charset="0"/>
              <a:buNone/>
              <a:defRPr sz="1400" b="0" i="0" kern="1200" cap="none">
                <a:solidFill>
                  <a:schemeClr val="bg1"/>
                </a:solidFill>
                <a:effectLst/>
                <a:latin typeface="+mn-lt"/>
                <a:ea typeface="+mn-ea"/>
                <a:cs typeface="Mangal" panose="02040503050203030202" pitchFamily="18" charset="0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1"/>
              </a:buClr>
              <a:buSzPct val="115000"/>
              <a:buFont typeface="Courier New" panose="02070309020205020404" pitchFamily="49" charset="0"/>
              <a:buNone/>
              <a:defRPr sz="1400" b="0" i="0" kern="1200" cap="none">
                <a:solidFill>
                  <a:schemeClr val="bg1"/>
                </a:solidFill>
                <a:effectLst/>
                <a:latin typeface="+mn-lt"/>
                <a:ea typeface="+mn-ea"/>
                <a:cs typeface="Mangal" panose="02040503050203030202" pitchFamily="18" charset="0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1"/>
              </a:buClr>
              <a:buSzPct val="115000"/>
              <a:buFont typeface="Courier New" panose="02070309020205020404" pitchFamily="49" charset="0"/>
              <a:buNone/>
              <a:defRPr sz="1400" b="0" i="0" kern="1200" cap="none">
                <a:solidFill>
                  <a:schemeClr val="bg1"/>
                </a:solidFill>
                <a:effectLst/>
                <a:latin typeface="+mn-lt"/>
                <a:ea typeface="+mn-ea"/>
                <a:cs typeface="Mangal" panose="02040503050203030202" pitchFamily="18" charset="0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1"/>
              </a:buClr>
              <a:buSzPct val="115000"/>
              <a:buFont typeface="Courier New" panose="02070309020205020404" pitchFamily="49" charset="0"/>
              <a:buNone/>
              <a:defRPr sz="1400" b="0" i="0" kern="1200" cap="none">
                <a:solidFill>
                  <a:schemeClr val="bg1"/>
                </a:solidFill>
                <a:effectLst/>
                <a:latin typeface="+mn-lt"/>
                <a:ea typeface="+mn-ea"/>
                <a:cs typeface="Mangal" panose="02040503050203030202" pitchFamily="18" charset="0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1"/>
              </a:buClr>
              <a:buSzPct val="115000"/>
              <a:buFont typeface="Courier New" panose="02070309020205020404" pitchFamily="49" charset="0"/>
              <a:buChar char="o"/>
              <a:defRPr sz="1400" b="0" i="0" kern="1200" cap="none">
                <a:solidFill>
                  <a:schemeClr val="bg1"/>
                </a:solidFill>
                <a:effectLst/>
                <a:latin typeface="Mangal" panose="02040503050203030202" pitchFamily="18" charset="0"/>
                <a:ea typeface="+mn-ea"/>
                <a:cs typeface="Mangal" panose="02040503050203030202" pitchFamily="18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Product liability claims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Extensive competition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Self-driving cars are still a concern for pedestrians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High-risk factor due to usage of Lithium-ion</a:t>
            </a:r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DC541944-5682-12D2-AA50-3088DF2B6140}"/>
              </a:ext>
            </a:extLst>
          </p:cNvPr>
          <p:cNvSpPr txBox="1">
            <a:spLocks/>
          </p:cNvSpPr>
          <p:nvPr/>
        </p:nvSpPr>
        <p:spPr>
          <a:xfrm>
            <a:off x="7935534" y="1559799"/>
            <a:ext cx="3514183" cy="206289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1"/>
              </a:buClr>
              <a:buSzPct val="115000"/>
              <a:buFont typeface="Courier New" panose="02070309020205020404" pitchFamily="49" charset="0"/>
              <a:buNone/>
              <a:defRPr sz="1400" b="0" i="0" kern="1200" cap="none">
                <a:solidFill>
                  <a:schemeClr val="bg1"/>
                </a:solidFill>
                <a:effectLst/>
                <a:latin typeface="+mn-lt"/>
                <a:ea typeface="+mn-ea"/>
                <a:cs typeface="Mangal" panose="02040503050203030202" pitchFamily="18" charset="0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1"/>
              </a:buClr>
              <a:buSzPct val="115000"/>
              <a:buFont typeface="Courier New" panose="02070309020205020404" pitchFamily="49" charset="0"/>
              <a:buNone/>
              <a:defRPr sz="1400" b="0" i="0" kern="1200" cap="none">
                <a:solidFill>
                  <a:schemeClr val="bg1"/>
                </a:solidFill>
                <a:effectLst/>
                <a:latin typeface="+mn-lt"/>
                <a:ea typeface="+mn-ea"/>
                <a:cs typeface="Mangal" panose="02040503050203030202" pitchFamily="18" charset="0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1"/>
              </a:buClr>
              <a:buSzPct val="115000"/>
              <a:buFont typeface="Courier New" panose="02070309020205020404" pitchFamily="49" charset="0"/>
              <a:buNone/>
              <a:defRPr sz="1400" b="0" i="0" kern="1200" cap="none">
                <a:solidFill>
                  <a:schemeClr val="bg1"/>
                </a:solidFill>
                <a:effectLst/>
                <a:latin typeface="+mn-lt"/>
                <a:ea typeface="+mn-ea"/>
                <a:cs typeface="Mangal" panose="02040503050203030202" pitchFamily="18" charset="0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1"/>
              </a:buClr>
              <a:buSzPct val="115000"/>
              <a:buFont typeface="Courier New" panose="02070309020205020404" pitchFamily="49" charset="0"/>
              <a:buNone/>
              <a:defRPr sz="1400" b="0" i="0" kern="1200" cap="none">
                <a:solidFill>
                  <a:schemeClr val="bg1"/>
                </a:solidFill>
                <a:effectLst/>
                <a:latin typeface="+mn-lt"/>
                <a:ea typeface="+mn-ea"/>
                <a:cs typeface="Mangal" panose="02040503050203030202" pitchFamily="18" charset="0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1"/>
              </a:buClr>
              <a:buSzPct val="115000"/>
              <a:buFont typeface="Courier New" panose="02070309020205020404" pitchFamily="49" charset="0"/>
              <a:buChar char="o"/>
              <a:defRPr sz="1400" b="0" i="0" kern="1200" cap="none">
                <a:solidFill>
                  <a:schemeClr val="bg1"/>
                </a:solidFill>
                <a:effectLst/>
                <a:latin typeface="Mangal" panose="02040503050203030202" pitchFamily="18" charset="0"/>
                <a:ea typeface="+mn-ea"/>
                <a:cs typeface="Mangal" panose="02040503050203030202" pitchFamily="18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Manufacturing complications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Unable to meet demand might affect brand value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Lack of high volume production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Shortage of batteries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Financial uncertainty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4777C8-9B32-1210-EB47-22D51112C310}"/>
              </a:ext>
            </a:extLst>
          </p:cNvPr>
          <p:cNvSpPr txBox="1"/>
          <p:nvPr/>
        </p:nvSpPr>
        <p:spPr>
          <a:xfrm>
            <a:off x="4270792" y="1559800"/>
            <a:ext cx="14077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Strengths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879726-63B7-EDB6-28EF-32444AE087EB}"/>
              </a:ext>
            </a:extLst>
          </p:cNvPr>
          <p:cNvSpPr txBox="1"/>
          <p:nvPr/>
        </p:nvSpPr>
        <p:spPr>
          <a:xfrm>
            <a:off x="4270793" y="5298199"/>
            <a:ext cx="19030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Opportunities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E81612-BDC8-4AD4-6811-78A3A38DDDCF}"/>
              </a:ext>
            </a:extLst>
          </p:cNvPr>
          <p:cNvSpPr txBox="1"/>
          <p:nvPr/>
        </p:nvSpPr>
        <p:spPr>
          <a:xfrm>
            <a:off x="6755403" y="5298199"/>
            <a:ext cx="11801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 dirty="0">
                <a:solidFill>
                  <a:schemeClr val="bg1"/>
                </a:solidFill>
              </a:rPr>
              <a:t>Threats</a:t>
            </a:r>
            <a:r>
              <a:rPr lang="en-US" sz="20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AF88B8-C6B6-CC47-6273-AEE1A5A45FA1}"/>
              </a:ext>
            </a:extLst>
          </p:cNvPr>
          <p:cNvSpPr txBox="1"/>
          <p:nvPr/>
        </p:nvSpPr>
        <p:spPr>
          <a:xfrm>
            <a:off x="6096000" y="1559800"/>
            <a:ext cx="18395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>
                <a:solidFill>
                  <a:schemeClr val="bg1"/>
                </a:solidFill>
              </a:rPr>
              <a:t>Weaknesses</a:t>
            </a:r>
            <a:r>
              <a:rPr lang="en-US" sz="2000" b="1" dirty="0">
                <a:solidFill>
                  <a:srgbClr val="00B050"/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2364766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9">
            <a:extLst>
              <a:ext uri="{FF2B5EF4-FFF2-40B4-BE49-F238E27FC236}">
                <a16:creationId xmlns:a16="http://schemas.microsoft.com/office/drawing/2014/main" id="{F4087CD6-E867-BF82-DE7A-05CC4D9C019D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6209" t="-583" r="12537" b="583"/>
          <a:stretch/>
        </p:blipFill>
        <p:spPr>
          <a:xfrm>
            <a:off x="844045" y="1294328"/>
            <a:ext cx="6171008" cy="5228476"/>
          </a:xfr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ACB1996B-08DB-F511-A9DF-1C8F164AB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8362" y="335196"/>
            <a:ext cx="4975027" cy="1625406"/>
          </a:xfrm>
        </p:spPr>
        <p:txBody>
          <a:bodyPr/>
          <a:lstStyle/>
          <a:p>
            <a:r>
              <a:rPr lang="en-US" b="1" dirty="0"/>
              <a:t>Product  </a:t>
            </a:r>
            <a:r>
              <a:rPr lang="en-US" b="1" dirty="0">
                <a:solidFill>
                  <a:schemeClr val="bg2">
                    <a:lumMod val="10000"/>
                  </a:schemeClr>
                </a:solidFill>
              </a:rPr>
              <a:t>offerings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9F76FD-99B6-B800-89C1-F93735D12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2009849" y="3308393"/>
            <a:ext cx="5170509" cy="333752"/>
          </a:xfrm>
        </p:spPr>
        <p:txBody>
          <a:bodyPr/>
          <a:lstStyle/>
          <a:p>
            <a:r>
              <a:rPr lang="en-US" sz="1000" dirty="0"/>
              <a:t>Charging Ahead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D0C2A9D-C7EB-4CEC-E3F9-F9BB96258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8350" y="6243403"/>
            <a:ext cx="720499" cy="279400"/>
          </a:xfrm>
        </p:spPr>
        <p:txBody>
          <a:bodyPr/>
          <a:lstStyle/>
          <a:p>
            <a:fld id="{330EA680-D336-4FF7-8B7A-9848BB0A1C3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1" name="Text Placeholder 21">
            <a:extLst>
              <a:ext uri="{FF2B5EF4-FFF2-40B4-BE49-F238E27FC236}">
                <a16:creationId xmlns:a16="http://schemas.microsoft.com/office/drawing/2014/main" id="{A915C829-F302-8CBF-7AA7-CD4072E82BFD}"/>
              </a:ext>
            </a:extLst>
          </p:cNvPr>
          <p:cNvSpPr txBox="1">
            <a:spLocks/>
          </p:cNvSpPr>
          <p:nvPr/>
        </p:nvSpPr>
        <p:spPr>
          <a:xfrm>
            <a:off x="7178868" y="1147899"/>
            <a:ext cx="3843223" cy="537490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1"/>
              </a:buClr>
              <a:buSzPct val="115000"/>
              <a:buFont typeface="Courier New" panose="02070309020205020404" pitchFamily="49" charset="0"/>
              <a:buNone/>
              <a:defRPr sz="1400" b="0" i="0" kern="1200" cap="none">
                <a:solidFill>
                  <a:schemeClr val="bg1"/>
                </a:solidFill>
                <a:effectLst/>
                <a:latin typeface="+mn-lt"/>
                <a:ea typeface="+mn-ea"/>
                <a:cs typeface="Mangal" panose="02040503050203030202" pitchFamily="18" charset="0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1"/>
              </a:buClr>
              <a:buSzPct val="115000"/>
              <a:buFont typeface="Courier New" panose="02070309020205020404" pitchFamily="49" charset="0"/>
              <a:buNone/>
              <a:defRPr sz="1400" b="0" i="0" kern="1200" cap="none">
                <a:solidFill>
                  <a:schemeClr val="bg1"/>
                </a:solidFill>
                <a:effectLst/>
                <a:latin typeface="+mn-lt"/>
                <a:ea typeface="+mn-ea"/>
                <a:cs typeface="Mangal" panose="02040503050203030202" pitchFamily="18" charset="0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1"/>
              </a:buClr>
              <a:buSzPct val="115000"/>
              <a:buFont typeface="Courier New" panose="02070309020205020404" pitchFamily="49" charset="0"/>
              <a:buNone/>
              <a:defRPr sz="1400" b="0" i="0" kern="1200" cap="none">
                <a:solidFill>
                  <a:schemeClr val="bg1"/>
                </a:solidFill>
                <a:effectLst/>
                <a:latin typeface="+mn-lt"/>
                <a:ea typeface="+mn-ea"/>
                <a:cs typeface="Mangal" panose="02040503050203030202" pitchFamily="18" charset="0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1"/>
              </a:buClr>
              <a:buSzPct val="115000"/>
              <a:buFont typeface="Courier New" panose="02070309020205020404" pitchFamily="49" charset="0"/>
              <a:buNone/>
              <a:defRPr sz="1400" b="0" i="0" kern="1200" cap="none">
                <a:solidFill>
                  <a:schemeClr val="bg1"/>
                </a:solidFill>
                <a:effectLst/>
                <a:latin typeface="+mn-lt"/>
                <a:ea typeface="+mn-ea"/>
                <a:cs typeface="Mangal" panose="02040503050203030202" pitchFamily="18" charset="0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bg1"/>
              </a:buClr>
              <a:buSzPct val="115000"/>
              <a:buFont typeface="Courier New" panose="02070309020205020404" pitchFamily="49" charset="0"/>
              <a:buChar char="o"/>
              <a:defRPr sz="1400" b="0" i="0" kern="1200" cap="none">
                <a:solidFill>
                  <a:schemeClr val="bg1"/>
                </a:solidFill>
                <a:effectLst/>
                <a:latin typeface="Mangal" panose="02040503050203030202" pitchFamily="18" charset="0"/>
                <a:ea typeface="+mn-ea"/>
                <a:cs typeface="Mangal" panose="02040503050203030202" pitchFamily="18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en-US" sz="1600" dirty="0"/>
              <a:t>Continuously improve existing models with updates such as </a:t>
            </a:r>
            <a:r>
              <a:rPr lang="en-US" sz="1600" b="1" dirty="0">
                <a:solidFill>
                  <a:srgbClr val="00B050"/>
                </a:solidFill>
              </a:rPr>
              <a:t>longer battery life</a:t>
            </a:r>
            <a:r>
              <a:rPr lang="en-US" sz="1600" dirty="0"/>
              <a:t>, </a:t>
            </a:r>
            <a:r>
              <a:rPr lang="en-US" sz="1600" b="1" dirty="0">
                <a:solidFill>
                  <a:srgbClr val="00B050"/>
                </a:solidFill>
              </a:rPr>
              <a:t>faster charging times</a:t>
            </a:r>
            <a:r>
              <a:rPr lang="en-US" sz="1600" dirty="0"/>
              <a:t>, and </a:t>
            </a:r>
            <a:r>
              <a:rPr lang="en-US" sz="1600" b="1" dirty="0">
                <a:solidFill>
                  <a:srgbClr val="00B050"/>
                </a:solidFill>
              </a:rPr>
              <a:t>enhanced autonomous driving features</a:t>
            </a:r>
            <a:r>
              <a:rPr lang="en-US" sz="1600" dirty="0"/>
              <a:t>. This leverages </a:t>
            </a:r>
            <a:r>
              <a:rPr lang="en-US" sz="1600" b="1" dirty="0"/>
              <a:t>Tesla’s</a:t>
            </a:r>
            <a:r>
              <a:rPr lang="en-US" sz="1600" dirty="0"/>
              <a:t> </a:t>
            </a:r>
            <a:r>
              <a:rPr lang="en-US" sz="1600" dirty="0">
                <a:solidFill>
                  <a:srgbClr val="00B050"/>
                </a:solidFill>
              </a:rPr>
              <a:t>strength</a:t>
            </a:r>
            <a:r>
              <a:rPr lang="en-US" sz="1600" dirty="0"/>
              <a:t> in </a:t>
            </a:r>
            <a:r>
              <a:rPr lang="en-US" sz="1600" dirty="0">
                <a:solidFill>
                  <a:srgbClr val="00B050"/>
                </a:solidFill>
              </a:rPr>
              <a:t>innovation and technology.</a:t>
            </a:r>
          </a:p>
          <a:p>
            <a:pPr marL="342900" indent="-342900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en-US" sz="1600" dirty="0"/>
              <a:t>Introduce new vehicle types, such as </a:t>
            </a:r>
            <a:r>
              <a:rPr lang="en-US" sz="1600" b="1" dirty="0">
                <a:solidFill>
                  <a:srgbClr val="00B050"/>
                </a:solidFill>
              </a:rPr>
              <a:t>compact SUVs </a:t>
            </a:r>
            <a:r>
              <a:rPr lang="en-US" sz="1600" dirty="0"/>
              <a:t>or </a:t>
            </a:r>
            <a:r>
              <a:rPr lang="en-US" sz="1600" b="1" dirty="0">
                <a:solidFill>
                  <a:srgbClr val="00B050"/>
                </a:solidFill>
              </a:rPr>
              <a:t>electric pickup trucks</a:t>
            </a:r>
            <a:r>
              <a:rPr lang="en-US" sz="1600" b="1" dirty="0"/>
              <a:t>,</a:t>
            </a:r>
            <a:r>
              <a:rPr lang="en-US" sz="1600" dirty="0"/>
              <a:t> to tap into different market segments and address weaknesses like limited vehicle variety.</a:t>
            </a:r>
          </a:p>
          <a:p>
            <a:pPr marL="342900" indent="-342900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en-US" sz="1600" dirty="0"/>
              <a:t>Continue investing in cutting-edge technologies like </a:t>
            </a:r>
            <a:r>
              <a:rPr lang="en-US" sz="1600" b="1" dirty="0">
                <a:solidFill>
                  <a:srgbClr val="00B050"/>
                </a:solidFill>
              </a:rPr>
              <a:t>AI-driven driving assistance</a:t>
            </a:r>
            <a:r>
              <a:rPr lang="en-US" sz="1600" b="1" dirty="0"/>
              <a:t>,</a:t>
            </a:r>
            <a:r>
              <a:rPr lang="en-US" sz="1600" dirty="0"/>
              <a:t> </a:t>
            </a:r>
            <a:r>
              <a:rPr lang="en-US" sz="1600" b="1" dirty="0">
                <a:solidFill>
                  <a:srgbClr val="00B050"/>
                </a:solidFill>
              </a:rPr>
              <a:t>renewable energy integration for homes</a:t>
            </a:r>
            <a:r>
              <a:rPr lang="en-US" sz="1600" dirty="0"/>
              <a:t>, and </a:t>
            </a:r>
            <a:r>
              <a:rPr lang="en-US" sz="1600" b="1" dirty="0">
                <a:solidFill>
                  <a:srgbClr val="00B050"/>
                </a:solidFill>
              </a:rPr>
              <a:t>advancements in battery technology</a:t>
            </a:r>
            <a:r>
              <a:rPr lang="en-US" sz="1600" dirty="0"/>
              <a:t> to maintain </a:t>
            </a:r>
            <a:r>
              <a:rPr lang="en-US" sz="1600" b="1" dirty="0"/>
              <a:t>Tesla’s</a:t>
            </a:r>
            <a:r>
              <a:rPr lang="en-US" sz="1600" dirty="0"/>
              <a:t> reputation as an industry leader.</a:t>
            </a:r>
          </a:p>
        </p:txBody>
      </p:sp>
    </p:spTree>
    <p:extLst>
      <p:ext uri="{BB962C8B-B14F-4D97-AF65-F5344CB8AC3E}">
        <p14:creationId xmlns:p14="http://schemas.microsoft.com/office/powerpoint/2010/main" val="2004288490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9">
            <a:extLst>
              <a:ext uri="{FF2B5EF4-FFF2-40B4-BE49-F238E27FC236}">
                <a16:creationId xmlns:a16="http://schemas.microsoft.com/office/drawing/2014/main" id="{F4087CD6-E867-BF82-DE7A-05CC4D9C019D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1329" r="11329"/>
          <a:stretch/>
        </p:blipFill>
        <p:spPr>
          <a:xfrm>
            <a:off x="844044" y="1294328"/>
            <a:ext cx="6160327" cy="5228476"/>
          </a:xfr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ACB1996B-08DB-F511-A9DF-1C8F164AB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8362" y="335196"/>
            <a:ext cx="4975027" cy="1625406"/>
          </a:xfrm>
        </p:spPr>
        <p:txBody>
          <a:bodyPr/>
          <a:lstStyle/>
          <a:p>
            <a:r>
              <a:rPr lang="en-US" b="1" dirty="0"/>
              <a:t>Target</a:t>
            </a:r>
            <a:br>
              <a:rPr lang="en-US" b="1" dirty="0"/>
            </a:br>
            <a:r>
              <a:rPr lang="en-US" b="1" dirty="0">
                <a:solidFill>
                  <a:schemeClr val="bg2">
                    <a:lumMod val="10000"/>
                  </a:schemeClr>
                </a:solidFill>
              </a:rPr>
              <a:t>market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9F76FD-99B6-B800-89C1-F93735D12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2009849" y="3308393"/>
            <a:ext cx="5170509" cy="333752"/>
          </a:xfrm>
        </p:spPr>
        <p:txBody>
          <a:bodyPr/>
          <a:lstStyle/>
          <a:p>
            <a:r>
              <a:rPr lang="en-US" sz="1000" dirty="0"/>
              <a:t>Charging Ahead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D0C2A9D-C7EB-4CEC-E3F9-F9BB96258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8350" y="6243403"/>
            <a:ext cx="720499" cy="279400"/>
          </a:xfrm>
        </p:spPr>
        <p:txBody>
          <a:bodyPr/>
          <a:lstStyle/>
          <a:p>
            <a:fld id="{330EA680-D336-4FF7-8B7A-9848BB0A1C3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4A00E5-4C61-FB11-1585-8D53B7726E7F}"/>
              </a:ext>
            </a:extLst>
          </p:cNvPr>
          <p:cNvSpPr txBox="1"/>
          <p:nvPr/>
        </p:nvSpPr>
        <p:spPr>
          <a:xfrm>
            <a:off x="7004372" y="1231339"/>
            <a:ext cx="4218685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bg1"/>
                </a:solidFill>
              </a:rPr>
              <a:t>Focus on affluent </a:t>
            </a:r>
            <a:r>
              <a:rPr lang="en-US" b="1" dirty="0">
                <a:solidFill>
                  <a:srgbClr val="00B050"/>
                </a:solidFill>
              </a:rPr>
              <a:t>eco-conscious consumers</a:t>
            </a:r>
            <a:r>
              <a:rPr lang="en-US" dirty="0">
                <a:solidFill>
                  <a:schemeClr val="bg1"/>
                </a:solidFill>
              </a:rPr>
              <a:t> who value sustainability and </a:t>
            </a:r>
            <a:r>
              <a:rPr lang="en-US" b="1" dirty="0">
                <a:solidFill>
                  <a:srgbClr val="00B050"/>
                </a:solidFill>
              </a:rPr>
              <a:t>cutting-edge technology</a:t>
            </a:r>
            <a:r>
              <a:rPr lang="en-US" dirty="0">
                <a:solidFill>
                  <a:schemeClr val="bg1"/>
                </a:solidFill>
              </a:rPr>
              <a:t>, aligning with </a:t>
            </a:r>
            <a:r>
              <a:rPr lang="en-US" b="1" dirty="0">
                <a:solidFill>
                  <a:schemeClr val="bg1"/>
                </a:solidFill>
              </a:rPr>
              <a:t>Tesla’s </a:t>
            </a:r>
            <a:r>
              <a:rPr lang="en-US" dirty="0">
                <a:solidFill>
                  <a:schemeClr val="bg1"/>
                </a:solidFill>
              </a:rPr>
              <a:t>brand image and strengths in innovation.</a:t>
            </a:r>
          </a:p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rgbClr val="00B050"/>
                </a:solidFill>
              </a:rPr>
              <a:t>Target emerging markets </a:t>
            </a:r>
            <a:r>
              <a:rPr lang="en-US" dirty="0">
                <a:solidFill>
                  <a:schemeClr val="bg1"/>
                </a:solidFill>
              </a:rPr>
              <a:t>aggressively, leveraging </a:t>
            </a:r>
            <a:r>
              <a:rPr lang="en-US" b="1" dirty="0">
                <a:solidFill>
                  <a:srgbClr val="00B050"/>
                </a:solidFill>
              </a:rPr>
              <a:t>opportunities</a:t>
            </a:r>
            <a:r>
              <a:rPr lang="en-US" dirty="0">
                <a:solidFill>
                  <a:schemeClr val="bg1"/>
                </a:solidFill>
              </a:rPr>
              <a:t> for </a:t>
            </a:r>
            <a:r>
              <a:rPr lang="en-US" b="1" dirty="0">
                <a:solidFill>
                  <a:srgbClr val="00B050"/>
                </a:solidFill>
              </a:rPr>
              <a:t>growth</a:t>
            </a:r>
            <a:r>
              <a:rPr lang="en-US" dirty="0">
                <a:solidFill>
                  <a:schemeClr val="bg1"/>
                </a:solidFill>
              </a:rPr>
              <a:t> in regions with increasing awareness and demand for electric vehicles.</a:t>
            </a:r>
          </a:p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bg1"/>
                </a:solidFill>
              </a:rPr>
              <a:t>Tailor marketing campaigns for specific segments such as </a:t>
            </a:r>
            <a:r>
              <a:rPr lang="en-US" b="1" dirty="0">
                <a:solidFill>
                  <a:srgbClr val="00B050"/>
                </a:solidFill>
              </a:rPr>
              <a:t>urban commuters</a:t>
            </a:r>
            <a:r>
              <a:rPr lang="en-US" dirty="0">
                <a:solidFill>
                  <a:srgbClr val="00B050"/>
                </a:solidFill>
              </a:rPr>
              <a:t>, </a:t>
            </a:r>
            <a:r>
              <a:rPr lang="en-US" b="1" dirty="0">
                <a:solidFill>
                  <a:srgbClr val="00B050"/>
                </a:solidFill>
              </a:rPr>
              <a:t>families</a:t>
            </a:r>
            <a:r>
              <a:rPr lang="en-US" dirty="0">
                <a:solidFill>
                  <a:schemeClr val="bg1"/>
                </a:solidFill>
              </a:rPr>
              <a:t>, and </a:t>
            </a:r>
            <a:r>
              <a:rPr lang="en-US" b="1" dirty="0">
                <a:solidFill>
                  <a:srgbClr val="00B050"/>
                </a:solidFill>
              </a:rPr>
              <a:t>luxury car enthusiasts</a:t>
            </a:r>
            <a:r>
              <a:rPr lang="en-US" dirty="0">
                <a:solidFill>
                  <a:schemeClr val="bg1"/>
                </a:solidFill>
              </a:rPr>
              <a:t>, highlighting unique features and benefits that resonate with each group.</a:t>
            </a:r>
          </a:p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q"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074286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9">
            <a:extLst>
              <a:ext uri="{FF2B5EF4-FFF2-40B4-BE49-F238E27FC236}">
                <a16:creationId xmlns:a16="http://schemas.microsoft.com/office/drawing/2014/main" id="{F4087CD6-E867-BF82-DE7A-05CC4D9C019D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7410" r="17410"/>
          <a:stretch/>
        </p:blipFill>
        <p:spPr>
          <a:xfrm>
            <a:off x="844044" y="1294328"/>
            <a:ext cx="6160327" cy="5228476"/>
          </a:xfr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ACB1996B-08DB-F511-A9DF-1C8F164AB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8362" y="335196"/>
            <a:ext cx="4975027" cy="1625406"/>
          </a:xfrm>
        </p:spPr>
        <p:txBody>
          <a:bodyPr/>
          <a:lstStyle/>
          <a:p>
            <a:r>
              <a:rPr lang="en-US" b="1" dirty="0"/>
              <a:t>Pricing  </a:t>
            </a:r>
            <a:r>
              <a:rPr lang="en-US" b="1" dirty="0">
                <a:solidFill>
                  <a:schemeClr val="bg2">
                    <a:lumMod val="10000"/>
                  </a:schemeClr>
                </a:solidFill>
              </a:rPr>
              <a:t>strategies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9F76FD-99B6-B800-89C1-F93735D12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2009849" y="3308393"/>
            <a:ext cx="5170509" cy="333752"/>
          </a:xfrm>
        </p:spPr>
        <p:txBody>
          <a:bodyPr/>
          <a:lstStyle/>
          <a:p>
            <a:r>
              <a:rPr lang="en-US" sz="1000" dirty="0"/>
              <a:t>Charging Ahead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D0C2A9D-C7EB-4CEC-E3F9-F9BB96258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8350" y="6243403"/>
            <a:ext cx="720499" cy="279400"/>
          </a:xfrm>
        </p:spPr>
        <p:txBody>
          <a:bodyPr/>
          <a:lstStyle/>
          <a:p>
            <a:fld id="{330EA680-D336-4FF7-8B7A-9848BB0A1C3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4F8A558-ED3E-B5DB-87D7-064E9B4AAE03}"/>
              </a:ext>
            </a:extLst>
          </p:cNvPr>
          <p:cNvSpPr txBox="1"/>
          <p:nvPr/>
        </p:nvSpPr>
        <p:spPr>
          <a:xfrm>
            <a:off x="7004372" y="1231339"/>
            <a:ext cx="4218685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bg1"/>
                </a:solidFill>
              </a:rPr>
              <a:t>Maintain </a:t>
            </a:r>
            <a:r>
              <a:rPr lang="en-US" b="1" dirty="0">
                <a:solidFill>
                  <a:srgbClr val="00B050"/>
                </a:solidFill>
              </a:rPr>
              <a:t>competitive prices </a:t>
            </a:r>
            <a:r>
              <a:rPr lang="en-US" dirty="0">
                <a:solidFill>
                  <a:schemeClr val="bg1"/>
                </a:solidFill>
              </a:rPr>
              <a:t>compared to other high-end EV manufacturers while continuing the </a:t>
            </a:r>
            <a:r>
              <a:rPr lang="en-US" b="1" dirty="0">
                <a:solidFill>
                  <a:srgbClr val="00B050"/>
                </a:solidFill>
              </a:rPr>
              <a:t>high end performance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bg1"/>
                </a:solidFill>
              </a:rPr>
              <a:t>Emphasize the long-term cost savings of owning an electric vehicle to </a:t>
            </a:r>
            <a:r>
              <a:rPr lang="en-US" b="1" dirty="0">
                <a:solidFill>
                  <a:srgbClr val="00B050"/>
                </a:solidFill>
              </a:rPr>
              <a:t>justify premium pricing</a:t>
            </a:r>
            <a:r>
              <a:rPr lang="en-US" dirty="0">
                <a:solidFill>
                  <a:schemeClr val="bg1"/>
                </a:solidFill>
              </a:rPr>
              <a:t>, aligning with opportunities in the market shift towards</a:t>
            </a:r>
            <a:r>
              <a:rPr lang="en-US" b="1" dirty="0">
                <a:solidFill>
                  <a:srgbClr val="00B050"/>
                </a:solidFill>
              </a:rPr>
              <a:t> sustainable practices.</a:t>
            </a:r>
          </a:p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bg1"/>
                </a:solidFill>
              </a:rPr>
              <a:t>Offer incentives such as </a:t>
            </a:r>
            <a:r>
              <a:rPr lang="en-US" b="1" dirty="0">
                <a:solidFill>
                  <a:srgbClr val="00B050"/>
                </a:solidFill>
              </a:rPr>
              <a:t>tax credits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b="1" dirty="0">
                <a:solidFill>
                  <a:srgbClr val="00B050"/>
                </a:solidFill>
              </a:rPr>
              <a:t>referral bonuses</a:t>
            </a:r>
            <a:r>
              <a:rPr lang="en-US" dirty="0">
                <a:solidFill>
                  <a:schemeClr val="bg1"/>
                </a:solidFill>
              </a:rPr>
              <a:t>, and </a:t>
            </a:r>
            <a:r>
              <a:rPr lang="en-US" b="1" dirty="0">
                <a:solidFill>
                  <a:srgbClr val="00B050"/>
                </a:solidFill>
              </a:rPr>
              <a:t>financing options</a:t>
            </a:r>
            <a:r>
              <a:rPr lang="en-US" dirty="0">
                <a:solidFill>
                  <a:schemeClr val="bg1"/>
                </a:solidFill>
              </a:rPr>
              <a:t> to make </a:t>
            </a:r>
            <a:r>
              <a:rPr lang="en-US" b="1" dirty="0">
                <a:solidFill>
                  <a:schemeClr val="bg1"/>
                </a:solidFill>
              </a:rPr>
              <a:t>Tesla</a:t>
            </a:r>
            <a:r>
              <a:rPr lang="en-US" dirty="0">
                <a:solidFill>
                  <a:schemeClr val="bg1"/>
                </a:solidFill>
              </a:rPr>
              <a:t> vehicles more </a:t>
            </a:r>
            <a:r>
              <a:rPr lang="en-US" b="1" dirty="0">
                <a:solidFill>
                  <a:srgbClr val="00B050"/>
                </a:solidFill>
              </a:rPr>
              <a:t>accessible</a:t>
            </a:r>
            <a:r>
              <a:rPr lang="en-US" dirty="0">
                <a:solidFill>
                  <a:schemeClr val="bg1"/>
                </a:solidFill>
              </a:rPr>
              <a:t>, addressing potential threats like competition from traditional automakers entering the EV market.</a:t>
            </a:r>
          </a:p>
        </p:txBody>
      </p:sp>
    </p:spTree>
    <p:extLst>
      <p:ext uri="{BB962C8B-B14F-4D97-AF65-F5344CB8AC3E}">
        <p14:creationId xmlns:p14="http://schemas.microsoft.com/office/powerpoint/2010/main" val="1206422430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9">
            <a:extLst>
              <a:ext uri="{FF2B5EF4-FFF2-40B4-BE49-F238E27FC236}">
                <a16:creationId xmlns:a16="http://schemas.microsoft.com/office/drawing/2014/main" id="{F4087CD6-E867-BF82-DE7A-05CC4D9C019D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7411" r="17411"/>
          <a:stretch/>
        </p:blipFill>
        <p:spPr>
          <a:xfrm>
            <a:off x="844044" y="1294328"/>
            <a:ext cx="6160327" cy="5228476"/>
          </a:xfr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ACB1996B-08DB-F511-A9DF-1C8F164AB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8362" y="335196"/>
            <a:ext cx="4975027" cy="1625406"/>
          </a:xfrm>
        </p:spPr>
        <p:txBody>
          <a:bodyPr/>
          <a:lstStyle/>
          <a:p>
            <a:r>
              <a:rPr lang="en-US" b="1" dirty="0"/>
              <a:t>distribution </a:t>
            </a:r>
            <a:r>
              <a:rPr lang="en-US" b="1" dirty="0">
                <a:solidFill>
                  <a:schemeClr val="tx1"/>
                </a:solidFill>
              </a:rPr>
              <a:t>channels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9F76FD-99B6-B800-89C1-F93735D12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2009849" y="3308393"/>
            <a:ext cx="5170509" cy="333752"/>
          </a:xfrm>
        </p:spPr>
        <p:txBody>
          <a:bodyPr/>
          <a:lstStyle/>
          <a:p>
            <a:r>
              <a:rPr lang="en-US" sz="1000" dirty="0"/>
              <a:t>Charging Ahead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D0C2A9D-C7EB-4CEC-E3F9-F9BB96258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8350" y="6243403"/>
            <a:ext cx="720499" cy="279400"/>
          </a:xfrm>
        </p:spPr>
        <p:txBody>
          <a:bodyPr/>
          <a:lstStyle/>
          <a:p>
            <a:fld id="{330EA680-D336-4FF7-8B7A-9848BB0A1C3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4CFEDC-77C1-8798-D200-17081DCDC715}"/>
              </a:ext>
            </a:extLst>
          </p:cNvPr>
          <p:cNvSpPr txBox="1"/>
          <p:nvPr/>
        </p:nvSpPr>
        <p:spPr>
          <a:xfrm>
            <a:off x="7004372" y="1231339"/>
            <a:ext cx="4218685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rgbClr val="00B050"/>
                </a:solidFill>
              </a:rPr>
              <a:t>Increase presence </a:t>
            </a:r>
            <a:r>
              <a:rPr lang="en-US" dirty="0">
                <a:solidFill>
                  <a:schemeClr val="bg1"/>
                </a:solidFill>
              </a:rPr>
              <a:t>in key markets globally by expanding </a:t>
            </a:r>
            <a:r>
              <a:rPr lang="en-US" b="1" dirty="0">
                <a:solidFill>
                  <a:srgbClr val="00B050"/>
                </a:solidFill>
              </a:rPr>
              <a:t>physical stores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b="1" dirty="0">
                <a:solidFill>
                  <a:srgbClr val="00B050"/>
                </a:solidFill>
              </a:rPr>
              <a:t>service centers</a:t>
            </a:r>
            <a:r>
              <a:rPr lang="en-US" dirty="0">
                <a:solidFill>
                  <a:schemeClr val="bg1"/>
                </a:solidFill>
              </a:rPr>
              <a:t>, and </a:t>
            </a:r>
            <a:r>
              <a:rPr lang="en-US" b="1" dirty="0">
                <a:solidFill>
                  <a:srgbClr val="00B050"/>
                </a:solidFill>
              </a:rPr>
              <a:t>Supercharger networks</a:t>
            </a:r>
            <a:r>
              <a:rPr lang="en-US" dirty="0">
                <a:solidFill>
                  <a:schemeClr val="bg1"/>
                </a:solidFill>
              </a:rPr>
              <a:t>, leveraging opportunities for global market penetration.</a:t>
            </a:r>
          </a:p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rgbClr val="00B050"/>
                </a:solidFill>
              </a:rPr>
              <a:t>Optimize distribution channels </a:t>
            </a:r>
            <a:r>
              <a:rPr lang="en-US" dirty="0">
                <a:solidFill>
                  <a:schemeClr val="bg1"/>
                </a:solidFill>
              </a:rPr>
              <a:t>based on market demand and consumer behavior data, ensuring </a:t>
            </a:r>
            <a:r>
              <a:rPr lang="en-US" b="1" dirty="0">
                <a:solidFill>
                  <a:srgbClr val="00B050"/>
                </a:solidFill>
              </a:rPr>
              <a:t>efficient inventory </a:t>
            </a:r>
            <a:r>
              <a:rPr lang="en-US" dirty="0">
                <a:solidFill>
                  <a:schemeClr val="bg1"/>
                </a:solidFill>
              </a:rPr>
              <a:t>management and timely product availability.</a:t>
            </a:r>
          </a:p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rgbClr val="00B050"/>
                </a:solidFill>
              </a:rPr>
              <a:t>Strengthen online sales </a:t>
            </a:r>
            <a:r>
              <a:rPr lang="en-US" dirty="0">
                <a:solidFill>
                  <a:schemeClr val="bg1"/>
                </a:solidFill>
              </a:rPr>
              <a:t>channels, offering </a:t>
            </a:r>
            <a:r>
              <a:rPr lang="en-US" b="1" dirty="0">
                <a:solidFill>
                  <a:srgbClr val="00B050"/>
                </a:solidFill>
              </a:rPr>
              <a:t>customization options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b="1" dirty="0">
                <a:solidFill>
                  <a:srgbClr val="00B050"/>
                </a:solidFill>
              </a:rPr>
              <a:t>virtual test drives</a:t>
            </a:r>
            <a:r>
              <a:rPr lang="en-US" dirty="0">
                <a:solidFill>
                  <a:schemeClr val="bg1"/>
                </a:solidFill>
              </a:rPr>
              <a:t>, and </a:t>
            </a:r>
            <a:r>
              <a:rPr lang="en-US" b="1" dirty="0">
                <a:solidFill>
                  <a:srgbClr val="00B050"/>
                </a:solidFill>
              </a:rPr>
              <a:t>seamless purchasing processes </a:t>
            </a:r>
            <a:r>
              <a:rPr lang="en-US" dirty="0">
                <a:solidFill>
                  <a:schemeClr val="bg1"/>
                </a:solidFill>
              </a:rPr>
              <a:t>to cater to digital-savvy customers, aligning with strengths in technology and innovation.</a:t>
            </a:r>
          </a:p>
        </p:txBody>
      </p:sp>
    </p:spTree>
    <p:extLst>
      <p:ext uri="{BB962C8B-B14F-4D97-AF65-F5344CB8AC3E}">
        <p14:creationId xmlns:p14="http://schemas.microsoft.com/office/powerpoint/2010/main" val="1388186739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9">
            <a:extLst>
              <a:ext uri="{FF2B5EF4-FFF2-40B4-BE49-F238E27FC236}">
                <a16:creationId xmlns:a16="http://schemas.microsoft.com/office/drawing/2014/main" id="{F4087CD6-E867-BF82-DE7A-05CC4D9C019D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8019" r="19559"/>
          <a:stretch/>
        </p:blipFill>
        <p:spPr>
          <a:xfrm>
            <a:off x="844044" y="1294328"/>
            <a:ext cx="6160327" cy="5228476"/>
          </a:xfr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ACB1996B-08DB-F511-A9DF-1C8F164AB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8362" y="335196"/>
            <a:ext cx="4975027" cy="1625406"/>
          </a:xfrm>
        </p:spPr>
        <p:txBody>
          <a:bodyPr/>
          <a:lstStyle/>
          <a:p>
            <a:r>
              <a:rPr lang="en-US" b="1" dirty="0"/>
              <a:t>promotional </a:t>
            </a:r>
            <a:r>
              <a:rPr lang="en-US" b="1" dirty="0">
                <a:solidFill>
                  <a:schemeClr val="bg2">
                    <a:lumMod val="10000"/>
                  </a:schemeClr>
                </a:solidFill>
              </a:rPr>
              <a:t>activities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9F76FD-99B6-B800-89C1-F93735D12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2009849" y="3308393"/>
            <a:ext cx="5170509" cy="333752"/>
          </a:xfrm>
        </p:spPr>
        <p:txBody>
          <a:bodyPr/>
          <a:lstStyle/>
          <a:p>
            <a:r>
              <a:rPr lang="en-US" sz="1000" dirty="0"/>
              <a:t>Charging Ahead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D0C2A9D-C7EB-4CEC-E3F9-F9BB96258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8350" y="6243403"/>
            <a:ext cx="720499" cy="279400"/>
          </a:xfrm>
        </p:spPr>
        <p:txBody>
          <a:bodyPr/>
          <a:lstStyle/>
          <a:p>
            <a:fld id="{330EA680-D336-4FF7-8B7A-9848BB0A1C3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C1E6AF-0971-E215-F2EF-253D8667C287}"/>
              </a:ext>
            </a:extLst>
          </p:cNvPr>
          <p:cNvSpPr txBox="1"/>
          <p:nvPr/>
        </p:nvSpPr>
        <p:spPr>
          <a:xfrm>
            <a:off x="7004372" y="1231339"/>
            <a:ext cx="4218685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bg1"/>
                </a:solidFill>
              </a:rPr>
              <a:t>Utilize a mix of </a:t>
            </a:r>
            <a:r>
              <a:rPr lang="en-US" b="1" dirty="0">
                <a:solidFill>
                  <a:srgbClr val="00B050"/>
                </a:solidFill>
              </a:rPr>
              <a:t>traditional media and digital platforms</a:t>
            </a:r>
            <a:r>
              <a:rPr lang="en-US" dirty="0">
                <a:solidFill>
                  <a:schemeClr val="bg1"/>
                </a:solidFill>
              </a:rPr>
              <a:t> to showcase </a:t>
            </a:r>
            <a:r>
              <a:rPr lang="en-US" b="1" dirty="0">
                <a:solidFill>
                  <a:schemeClr val="bg1"/>
                </a:solidFill>
              </a:rPr>
              <a:t>Tesla’s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b="1" dirty="0">
                <a:solidFill>
                  <a:srgbClr val="00B050"/>
                </a:solidFill>
              </a:rPr>
              <a:t>technological advancements</a:t>
            </a:r>
            <a:r>
              <a:rPr lang="en-US" dirty="0">
                <a:solidFill>
                  <a:schemeClr val="bg1"/>
                </a:solidFill>
              </a:rPr>
              <a:t>, and </a:t>
            </a:r>
            <a:r>
              <a:rPr lang="en-US" b="1" dirty="0">
                <a:solidFill>
                  <a:srgbClr val="00B050"/>
                </a:solidFill>
              </a:rPr>
              <a:t>sustainability efforts</a:t>
            </a:r>
            <a:r>
              <a:rPr lang="en-US" b="1" dirty="0">
                <a:solidFill>
                  <a:schemeClr val="bg1"/>
                </a:solidFill>
              </a:rPr>
              <a:t> leveraging their strengths.</a:t>
            </a: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bg1"/>
                </a:solidFill>
              </a:rPr>
              <a:t>Launch </a:t>
            </a:r>
            <a:r>
              <a:rPr lang="en-US" b="1" dirty="0">
                <a:solidFill>
                  <a:srgbClr val="00B050"/>
                </a:solidFill>
              </a:rPr>
              <a:t>engaging campaigns </a:t>
            </a:r>
            <a:r>
              <a:rPr lang="en-US" dirty="0">
                <a:solidFill>
                  <a:schemeClr val="bg1"/>
                </a:solidFill>
              </a:rPr>
              <a:t>on platforms like </a:t>
            </a:r>
            <a:r>
              <a:rPr lang="en-US" b="1" dirty="0">
                <a:solidFill>
                  <a:srgbClr val="00B050"/>
                </a:solidFill>
              </a:rPr>
              <a:t>Instagram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b="1" dirty="0">
                <a:solidFill>
                  <a:srgbClr val="00B050"/>
                </a:solidFill>
              </a:rPr>
              <a:t>TikTok</a:t>
            </a:r>
            <a:r>
              <a:rPr lang="en-US" dirty="0">
                <a:solidFill>
                  <a:schemeClr val="bg1"/>
                </a:solidFill>
              </a:rPr>
              <a:t>, and </a:t>
            </a:r>
            <a:r>
              <a:rPr lang="en-US" b="1" dirty="0">
                <a:solidFill>
                  <a:srgbClr val="00B050"/>
                </a:solidFill>
              </a:rPr>
              <a:t>Twitter (x)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to build </a:t>
            </a:r>
            <a:r>
              <a:rPr lang="en-US" b="1" dirty="0">
                <a:solidFill>
                  <a:srgbClr val="00B050"/>
                </a:solidFill>
              </a:rPr>
              <a:t>brand awareness</a:t>
            </a:r>
            <a:r>
              <a:rPr lang="en-US" dirty="0">
                <a:solidFill>
                  <a:schemeClr val="bg1"/>
                </a:solidFill>
              </a:rPr>
              <a:t>, engage with </a:t>
            </a:r>
            <a:r>
              <a:rPr lang="en-US" b="1" dirty="0">
                <a:solidFill>
                  <a:srgbClr val="00B050"/>
                </a:solidFill>
              </a:rPr>
              <a:t>younger demographics</a:t>
            </a:r>
            <a:r>
              <a:rPr lang="en-US" dirty="0">
                <a:solidFill>
                  <a:schemeClr val="bg1"/>
                </a:solidFill>
              </a:rPr>
              <a:t>, and highlight user-generated content and testimonials.</a:t>
            </a:r>
          </a:p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bg1"/>
                </a:solidFill>
              </a:rPr>
              <a:t>Collaborate with </a:t>
            </a:r>
            <a:r>
              <a:rPr lang="en-US" b="1" dirty="0">
                <a:solidFill>
                  <a:srgbClr val="00B050"/>
                </a:solidFill>
              </a:rPr>
              <a:t>eco-friendly brands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b="1" dirty="0">
                <a:solidFill>
                  <a:srgbClr val="00B050"/>
                </a:solidFill>
              </a:rPr>
              <a:t>tech companies</a:t>
            </a:r>
            <a:r>
              <a:rPr lang="en-US" dirty="0">
                <a:solidFill>
                  <a:schemeClr val="bg1"/>
                </a:solidFill>
              </a:rPr>
              <a:t>, and </a:t>
            </a:r>
            <a:r>
              <a:rPr lang="en-US" b="1" dirty="0">
                <a:solidFill>
                  <a:srgbClr val="00B050"/>
                </a:solidFill>
              </a:rPr>
              <a:t>influencers</a:t>
            </a:r>
            <a:r>
              <a:rPr lang="en-US" dirty="0">
                <a:solidFill>
                  <a:schemeClr val="bg1"/>
                </a:solidFill>
              </a:rPr>
              <a:t> to reach new audiences, showcase product integration opportunities, and strengthen Tesla’s positioning as a lifestyle brand.</a:t>
            </a:r>
          </a:p>
        </p:txBody>
      </p:sp>
    </p:spTree>
    <p:extLst>
      <p:ext uri="{BB962C8B-B14F-4D97-AF65-F5344CB8AC3E}">
        <p14:creationId xmlns:p14="http://schemas.microsoft.com/office/powerpoint/2010/main" val="638611213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9">
            <a:extLst>
              <a:ext uri="{FF2B5EF4-FFF2-40B4-BE49-F238E27FC236}">
                <a16:creationId xmlns:a16="http://schemas.microsoft.com/office/drawing/2014/main" id="{F4087CD6-E867-BF82-DE7A-05CC4D9C019D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1375" r="11375"/>
          <a:stretch/>
        </p:blipFill>
        <p:spPr>
          <a:xfrm>
            <a:off x="844044" y="1294328"/>
            <a:ext cx="6160327" cy="5228476"/>
          </a:xfr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ACB1996B-08DB-F511-A9DF-1C8F164AB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8362" y="335196"/>
            <a:ext cx="4975027" cy="1625406"/>
          </a:xfrm>
        </p:spPr>
        <p:txBody>
          <a:bodyPr/>
          <a:lstStyle/>
          <a:p>
            <a:r>
              <a:rPr lang="en-US" b="1" dirty="0"/>
              <a:t>customer </a:t>
            </a:r>
            <a:r>
              <a:rPr lang="en-US" b="1" dirty="0">
                <a:solidFill>
                  <a:schemeClr val="bg2">
                    <a:lumMod val="10000"/>
                  </a:schemeClr>
                </a:solidFill>
              </a:rPr>
              <a:t>relationship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9F76FD-99B6-B800-89C1-F93735D12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2009849" y="3308393"/>
            <a:ext cx="5170509" cy="333752"/>
          </a:xfrm>
        </p:spPr>
        <p:txBody>
          <a:bodyPr/>
          <a:lstStyle/>
          <a:p>
            <a:r>
              <a:rPr lang="en-US" sz="1000" dirty="0"/>
              <a:t>Charging Ahead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D0C2A9D-C7EB-4CEC-E3F9-F9BB96258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8350" y="6243403"/>
            <a:ext cx="720499" cy="279400"/>
          </a:xfrm>
        </p:spPr>
        <p:txBody>
          <a:bodyPr/>
          <a:lstStyle/>
          <a:p>
            <a:fld id="{330EA680-D336-4FF7-8B7A-9848BB0A1C3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168DDB-FD7E-A842-F30C-F6F9F5839DBF}"/>
              </a:ext>
            </a:extLst>
          </p:cNvPr>
          <p:cNvSpPr txBox="1"/>
          <p:nvPr/>
        </p:nvSpPr>
        <p:spPr>
          <a:xfrm>
            <a:off x="7004372" y="1231339"/>
            <a:ext cx="4218685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en-US" b="1" dirty="0">
                <a:solidFill>
                  <a:srgbClr val="00B050"/>
                </a:solidFill>
              </a:rPr>
              <a:t>Enhance post-purchase support, </a:t>
            </a:r>
            <a:r>
              <a:rPr lang="en-US" dirty="0">
                <a:solidFill>
                  <a:schemeClr val="bg1"/>
                </a:solidFill>
              </a:rPr>
              <a:t>streamline service processes, and invest in </a:t>
            </a:r>
            <a:r>
              <a:rPr lang="en-US" b="1" dirty="0">
                <a:solidFill>
                  <a:srgbClr val="00B050"/>
                </a:solidFill>
              </a:rPr>
              <a:t>training for service staff </a:t>
            </a:r>
            <a:r>
              <a:rPr lang="en-US" dirty="0">
                <a:solidFill>
                  <a:schemeClr val="bg1"/>
                </a:solidFill>
              </a:rPr>
              <a:t>to ensure exceptional customer experiences, </a:t>
            </a:r>
            <a:r>
              <a:rPr lang="en-US" b="1" dirty="0">
                <a:solidFill>
                  <a:srgbClr val="00B050"/>
                </a:solidFill>
              </a:rPr>
              <a:t>addressing weaknesses</a:t>
            </a:r>
            <a:r>
              <a:rPr lang="en-US" dirty="0">
                <a:solidFill>
                  <a:schemeClr val="bg1"/>
                </a:solidFill>
              </a:rPr>
              <a:t> in </a:t>
            </a:r>
            <a:r>
              <a:rPr lang="en-US" b="1" dirty="0">
                <a:solidFill>
                  <a:srgbClr val="00B050"/>
                </a:solidFill>
              </a:rPr>
              <a:t>service quality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bg1"/>
                </a:solidFill>
              </a:rPr>
              <a:t>Introduce </a:t>
            </a:r>
            <a:r>
              <a:rPr lang="en-US" b="1" dirty="0">
                <a:solidFill>
                  <a:srgbClr val="00B050"/>
                </a:solidFill>
              </a:rPr>
              <a:t>rewards programs </a:t>
            </a:r>
            <a:r>
              <a:rPr lang="en-US" dirty="0">
                <a:solidFill>
                  <a:schemeClr val="bg1"/>
                </a:solidFill>
              </a:rPr>
              <a:t>for </a:t>
            </a:r>
            <a:r>
              <a:rPr lang="en-US" b="1" dirty="0">
                <a:solidFill>
                  <a:srgbClr val="00B050"/>
                </a:solidFill>
              </a:rPr>
              <a:t>repeat customers</a:t>
            </a:r>
            <a:r>
              <a:rPr lang="en-US" dirty="0">
                <a:solidFill>
                  <a:schemeClr val="bg1"/>
                </a:solidFill>
              </a:rPr>
              <a:t>, offering perks like exclusive events, early access to new features, and discounts on accessories or service packages, </a:t>
            </a:r>
            <a:r>
              <a:rPr lang="en-US" b="1" dirty="0">
                <a:solidFill>
                  <a:srgbClr val="00B050"/>
                </a:solidFill>
              </a:rPr>
              <a:t>fostering customer loyalty and retention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60388803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2FC7B-7008-CF79-CA61-501AE40EF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0925" y="1582977"/>
            <a:ext cx="4305075" cy="1846023"/>
          </a:xfrm>
        </p:spPr>
        <p:txBody>
          <a:bodyPr/>
          <a:lstStyle/>
          <a:p>
            <a:r>
              <a:rPr lang="en-US" sz="6000" dirty="0"/>
              <a:t>Charging </a:t>
            </a:r>
            <a:r>
              <a:rPr lang="en-US" sz="6000" b="1" dirty="0"/>
              <a:t>Ahead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4C9233-DE4C-C574-F235-B08205E3D8A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sz="2000" b="1" dirty="0">
                <a:solidFill>
                  <a:srgbClr val="00B050"/>
                </a:solidFill>
                <a:latin typeface="MS PMincho (Headings)"/>
              </a:rPr>
              <a:t>A marketing study by</a:t>
            </a:r>
          </a:p>
          <a:p>
            <a:r>
              <a:rPr lang="en-US" dirty="0">
                <a:latin typeface="MS PMincho (Headings)"/>
              </a:rPr>
              <a:t> al Sammarraie Nooruldeen,</a:t>
            </a:r>
          </a:p>
          <a:p>
            <a:r>
              <a:rPr lang="en-US" dirty="0">
                <a:latin typeface="MS PMincho (Headings)"/>
              </a:rPr>
              <a:t> Litescu David Adrian,</a:t>
            </a:r>
          </a:p>
          <a:p>
            <a:r>
              <a:rPr lang="en-US" dirty="0">
                <a:latin typeface="MS PMincho (Headings)"/>
              </a:rPr>
              <a:t>Gagiu Casandra</a:t>
            </a:r>
          </a:p>
          <a:p>
            <a:endParaRPr lang="en-US" dirty="0">
              <a:latin typeface="MS PMincho (Headings)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D665746-0EF8-C138-1E76-3EB3F344316F}"/>
              </a:ext>
            </a:extLst>
          </p:cNvPr>
          <p:cNvSpPr txBox="1">
            <a:spLocks/>
          </p:cNvSpPr>
          <p:nvPr/>
        </p:nvSpPr>
        <p:spPr>
          <a:xfrm>
            <a:off x="6096000" y="2455696"/>
            <a:ext cx="4608668" cy="1962741"/>
          </a:xfrm>
          <a:prstGeom prst="rect">
            <a:avLst/>
          </a:prstGeom>
          <a:effectLst/>
        </p:spPr>
        <p:txBody>
          <a:bodyPr vert="horz" lIns="0" tIns="0" rIns="0" bIns="0" rtlCol="0" anchor="ctr">
            <a:noAutofit/>
          </a:bodyPr>
          <a:lstStyle>
            <a:lvl1pPr algn="l" defTabSz="457200" rtl="0" eaLnBrk="1" latinLnBrk="0" hangingPunct="1">
              <a:lnSpc>
                <a:spcPct val="75000"/>
              </a:lnSpc>
              <a:spcBef>
                <a:spcPct val="0"/>
              </a:spcBef>
              <a:buNone/>
              <a:defRPr sz="8000" b="0" i="0" kern="1200" cap="all" spc="-150" baseline="0">
                <a:ln w="3175" cmpd="sng">
                  <a:noFill/>
                </a:ln>
                <a:solidFill>
                  <a:schemeClr val="bg1"/>
                </a:solidFill>
                <a:effectLst/>
                <a:latin typeface="+mj-lt"/>
                <a:ea typeface="MS PMincho" panose="02020600040205080304" pitchFamily="18" charset="-128"/>
                <a:cs typeface="Mangal" panose="02040503050203030202" pitchFamily="18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US" sz="4000" b="1" dirty="0"/>
              <a:t>A road towards </a:t>
            </a:r>
            <a:r>
              <a:rPr lang="en-US" sz="4000" b="1" dirty="0">
                <a:solidFill>
                  <a:srgbClr val="00B050"/>
                </a:solidFill>
              </a:rPr>
              <a:t>the future </a:t>
            </a:r>
          </a:p>
        </p:txBody>
      </p:sp>
    </p:spTree>
    <p:extLst>
      <p:ext uri="{BB962C8B-B14F-4D97-AF65-F5344CB8AC3E}">
        <p14:creationId xmlns:p14="http://schemas.microsoft.com/office/powerpoint/2010/main" val="37332891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stom">
  <a:themeElements>
    <a:clrScheme name="TM66931312">
      <a:dk1>
        <a:srgbClr val="000000"/>
      </a:dk1>
      <a:lt1>
        <a:srgbClr val="FFFFFF"/>
      </a:lt1>
      <a:dk2>
        <a:srgbClr val="212121"/>
      </a:dk2>
      <a:lt2>
        <a:srgbClr val="DADADA"/>
      </a:lt2>
      <a:accent1>
        <a:srgbClr val="FF0000"/>
      </a:accent1>
      <a:accent2>
        <a:srgbClr val="F5EFE7"/>
      </a:accent2>
      <a:accent3>
        <a:srgbClr val="7B49E1"/>
      </a:accent3>
      <a:accent4>
        <a:srgbClr val="9AD7C7"/>
      </a:accent4>
      <a:accent5>
        <a:srgbClr val="237BFB"/>
      </a:accent5>
      <a:accent6>
        <a:srgbClr val="E9D7E7"/>
      </a:accent6>
      <a:hlink>
        <a:srgbClr val="FFFF00"/>
      </a:hlink>
      <a:folHlink>
        <a:srgbClr val="6BF0CD"/>
      </a:folHlink>
    </a:clrScheme>
    <a:fontScheme name="Custom 60">
      <a:majorFont>
        <a:latin typeface="MS PMincho"/>
        <a:ea typeface=""/>
        <a:cs typeface=""/>
      </a:majorFont>
      <a:minorFont>
        <a:latin typeface="Mangal"/>
        <a:ea typeface=""/>
        <a:cs typeface="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66931312_Win32_SL_V3" id="{95AE7881-AB7F-4307-BAFF-D002B22B1082}" vid="{F008C54E-045F-456B-B872-F8E3CAF3103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81D4CC6-3580-4AFF-ADAD-40005A217EE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C48AA7B-8093-4312-9C92-093E87B9931D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0A8E5EEF-D939-4E9B-B588-5A9B9A07F3C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Digital time capsule</Template>
  <TotalTime>0</TotalTime>
  <Words>905</Words>
  <Application>Microsoft Office PowerPoint</Application>
  <PresentationFormat>Widescreen</PresentationFormat>
  <Paragraphs>100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MS PMincho</vt:lpstr>
      <vt:lpstr>Arial</vt:lpstr>
      <vt:lpstr>Calibri</vt:lpstr>
      <vt:lpstr>Courier New</vt:lpstr>
      <vt:lpstr>Mangal</vt:lpstr>
      <vt:lpstr>MS PMincho (Headings)</vt:lpstr>
      <vt:lpstr>Wingdings</vt:lpstr>
      <vt:lpstr>Custom</vt:lpstr>
      <vt:lpstr>Charging Ahead</vt:lpstr>
      <vt:lpstr>Introduction to the market</vt:lpstr>
      <vt:lpstr>Market analysis </vt:lpstr>
      <vt:lpstr>Analyzing tesla</vt:lpstr>
      <vt:lpstr>tesla swot </vt:lpstr>
      <vt:lpstr>Product  offerings </vt:lpstr>
      <vt:lpstr>Target market</vt:lpstr>
      <vt:lpstr>Pricing  strategies</vt:lpstr>
      <vt:lpstr>distribution channels</vt:lpstr>
      <vt:lpstr>promotional activities</vt:lpstr>
      <vt:lpstr>customer relationship</vt:lpstr>
      <vt:lpstr>Charging Ahead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Charging Ahead</dc:title>
  <dc:creator>Nooruldeen Al Sammarraie</dc:creator>
  <cp:lastModifiedBy>Nooruldeen Al Sammarraie</cp:lastModifiedBy>
  <cp:revision>3</cp:revision>
  <dcterms:created xsi:type="dcterms:W3CDTF">2024-05-08T21:09:09Z</dcterms:created>
  <dcterms:modified xsi:type="dcterms:W3CDTF">2024-05-09T13:16:54Z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