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8"/>
  </p:notesMasterIdLst>
  <p:sldIdLst>
    <p:sldId id="256" r:id="rId2"/>
    <p:sldId id="259" r:id="rId3"/>
    <p:sldId id="318" r:id="rId4"/>
    <p:sldId id="260" r:id="rId5"/>
    <p:sldId id="261" r:id="rId6"/>
    <p:sldId id="266" r:id="rId7"/>
    <p:sldId id="271" r:id="rId8"/>
    <p:sldId id="313" r:id="rId9"/>
    <p:sldId id="283" r:id="rId10"/>
    <p:sldId id="272" r:id="rId11"/>
    <p:sldId id="314" r:id="rId12"/>
    <p:sldId id="315" r:id="rId13"/>
    <p:sldId id="316" r:id="rId14"/>
    <p:sldId id="317" r:id="rId15"/>
    <p:sldId id="285" r:id="rId16"/>
    <p:sldId id="312" r:id="rId17"/>
  </p:sldIdLst>
  <p:sldSz cx="9144000" cy="5143500" type="screen16x9"/>
  <p:notesSz cx="6858000" cy="9144000"/>
  <p:embeddedFontLst>
    <p:embeddedFont>
      <p:font typeface="Baskerville Old Face" panose="02020602080505020303" pitchFamily="18" charset="0"/>
      <p:regular r:id="rId19"/>
    </p:embeddedFont>
    <p:embeddedFont>
      <p:font typeface="Croissant One" panose="020B0604020202020204" charset="0"/>
      <p:regular r:id="rId20"/>
    </p:embeddedFont>
    <p:embeddedFont>
      <p:font typeface="Franklin Gothic Heavy" panose="020B0903020102020204" pitchFamily="34" charset="0"/>
      <p:regular r:id="rId21"/>
      <p:italic r:id="rId22"/>
    </p:embeddedFont>
    <p:embeddedFont>
      <p:font typeface="Lexend Deca" panose="020B0604020202020204" charset="0"/>
      <p:regular r:id="rId23"/>
      <p:bold r:id="rId24"/>
    </p:embeddedFont>
    <p:embeddedFont>
      <p:font typeface="Roboto" panose="020000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2222"/>
    <a:srgbClr val="2E2A2A"/>
    <a:srgbClr val="C9C4C1"/>
    <a:srgbClr val="B71C1C"/>
    <a:srgbClr val="7D1D1D"/>
    <a:srgbClr val="8B1A1A"/>
    <a:srgbClr val="AF2D2D"/>
    <a:srgbClr val="A32626"/>
    <a:srgbClr val="6D2626"/>
    <a:srgbClr val="8938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F8101B3-24E2-451E-96A7-27442E252D21}">
  <a:tblStyle styleId="{AF8101B3-24E2-451E-96A7-27442E252D2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36" autoAdjust="0"/>
    <p:restoredTop sz="93901" autoAdjust="0"/>
  </p:normalViewPr>
  <p:slideViewPr>
    <p:cSldViewPr snapToGrid="0">
      <p:cViewPr>
        <p:scale>
          <a:sx n="66" d="100"/>
          <a:sy n="66" d="100"/>
        </p:scale>
        <p:origin x="3256" y="3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3b6bcf1c8f_0_6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13b6bcf1c8f_0_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a715632f6c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a715632f6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a:extLst>
            <a:ext uri="{FF2B5EF4-FFF2-40B4-BE49-F238E27FC236}">
              <a16:creationId xmlns:a16="http://schemas.microsoft.com/office/drawing/2014/main" id="{DC7DD511-3A60-592C-59F2-D7770AA35989}"/>
            </a:ext>
          </a:extLst>
        </p:cNvPr>
        <p:cNvGrpSpPr/>
        <p:nvPr/>
      </p:nvGrpSpPr>
      <p:grpSpPr>
        <a:xfrm>
          <a:off x="0" y="0"/>
          <a:ext cx="0" cy="0"/>
          <a:chOff x="0" y="0"/>
          <a:chExt cx="0" cy="0"/>
        </a:xfrm>
      </p:grpSpPr>
      <p:sp>
        <p:nvSpPr>
          <p:cNvPr id="1372" name="Google Shape;1372;g1339c9b4127_0_292:notes">
            <a:extLst>
              <a:ext uri="{FF2B5EF4-FFF2-40B4-BE49-F238E27FC236}">
                <a16:creationId xmlns:a16="http://schemas.microsoft.com/office/drawing/2014/main" id="{735B1FE0-460E-6E55-3AD7-8A2759CC23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3" name="Google Shape;1373;g1339c9b4127_0_292:notes">
            <a:extLst>
              <a:ext uri="{FF2B5EF4-FFF2-40B4-BE49-F238E27FC236}">
                <a16:creationId xmlns:a16="http://schemas.microsoft.com/office/drawing/2014/main" id="{07E0D460-F8B5-0C0A-286B-41130E1DF3B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30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13b6bcf1c8f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13b6bcf1c8f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3365f1d918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13365f1d918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3365f1d918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2" name="Google Shape;602;g13365f1d918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13365f1d918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13365f1d918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a:extLst>
            <a:ext uri="{FF2B5EF4-FFF2-40B4-BE49-F238E27FC236}">
              <a16:creationId xmlns:a16="http://schemas.microsoft.com/office/drawing/2014/main" id="{2DB9E16C-1087-2977-7C55-435CD383AFF6}"/>
            </a:ext>
          </a:extLst>
        </p:cNvPr>
        <p:cNvGrpSpPr/>
        <p:nvPr/>
      </p:nvGrpSpPr>
      <p:grpSpPr>
        <a:xfrm>
          <a:off x="0" y="0"/>
          <a:ext cx="0" cy="0"/>
          <a:chOff x="0" y="0"/>
          <a:chExt cx="0" cy="0"/>
        </a:xfrm>
      </p:grpSpPr>
      <p:sp>
        <p:nvSpPr>
          <p:cNvPr id="693" name="Google Shape;693;g13365f1d918_0_111:notes">
            <a:extLst>
              <a:ext uri="{FF2B5EF4-FFF2-40B4-BE49-F238E27FC236}">
                <a16:creationId xmlns:a16="http://schemas.microsoft.com/office/drawing/2014/main" id="{4D34B014-4EE6-606E-FCA2-FE8BD3F73AD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13365f1d918_0_111:notes">
            <a:extLst>
              <a:ext uri="{FF2B5EF4-FFF2-40B4-BE49-F238E27FC236}">
                <a16:creationId xmlns:a16="http://schemas.microsoft.com/office/drawing/2014/main" id="{37B8B7BF-0277-B9F4-CE9C-FA56E5C34D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4241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p:cNvGrpSpPr/>
        <p:nvPr/>
      </p:nvGrpSpPr>
      <p:grpSpPr>
        <a:xfrm>
          <a:off x="0" y="0"/>
          <a:ext cx="0" cy="0"/>
          <a:chOff x="0" y="0"/>
          <a:chExt cx="0" cy="0"/>
        </a:xfrm>
      </p:grpSpPr>
      <p:sp>
        <p:nvSpPr>
          <p:cNvPr id="1291" name="Google Shape;1291;g1368933bdcf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2" name="Google Shape;1292;g1368933bdcf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g13365f1d918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13365f1d918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a:extLst>
            <a:ext uri="{FF2B5EF4-FFF2-40B4-BE49-F238E27FC236}">
              <a16:creationId xmlns:a16="http://schemas.microsoft.com/office/drawing/2014/main" id="{BC992855-7D4A-8FD8-D244-93826257E318}"/>
            </a:ext>
          </a:extLst>
        </p:cNvPr>
        <p:cNvGrpSpPr/>
        <p:nvPr/>
      </p:nvGrpSpPr>
      <p:grpSpPr>
        <a:xfrm>
          <a:off x="0" y="0"/>
          <a:ext cx="0" cy="0"/>
          <a:chOff x="0" y="0"/>
          <a:chExt cx="0" cy="0"/>
        </a:xfrm>
      </p:grpSpPr>
      <p:sp>
        <p:nvSpPr>
          <p:cNvPr id="721" name="Google Shape;721;g13365f1d918_0_82:notes">
            <a:extLst>
              <a:ext uri="{FF2B5EF4-FFF2-40B4-BE49-F238E27FC236}">
                <a16:creationId xmlns:a16="http://schemas.microsoft.com/office/drawing/2014/main" id="{14E987F5-B2D7-88A6-3FC5-2821D5A7C1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13365f1d918_0_82:notes">
            <a:extLst>
              <a:ext uri="{FF2B5EF4-FFF2-40B4-BE49-F238E27FC236}">
                <a16:creationId xmlns:a16="http://schemas.microsoft.com/office/drawing/2014/main" id="{C6BA345B-D142-AAAA-8908-74D9807F03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60405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a:extLst>
            <a:ext uri="{FF2B5EF4-FFF2-40B4-BE49-F238E27FC236}">
              <a16:creationId xmlns:a16="http://schemas.microsoft.com/office/drawing/2014/main" id="{372AD73D-E308-E5B7-DD67-F01F08D29C6A}"/>
            </a:ext>
          </a:extLst>
        </p:cNvPr>
        <p:cNvGrpSpPr/>
        <p:nvPr/>
      </p:nvGrpSpPr>
      <p:grpSpPr>
        <a:xfrm>
          <a:off x="0" y="0"/>
          <a:ext cx="0" cy="0"/>
          <a:chOff x="0" y="0"/>
          <a:chExt cx="0" cy="0"/>
        </a:xfrm>
      </p:grpSpPr>
      <p:sp>
        <p:nvSpPr>
          <p:cNvPr id="721" name="Google Shape;721;g13365f1d918_0_82:notes">
            <a:extLst>
              <a:ext uri="{FF2B5EF4-FFF2-40B4-BE49-F238E27FC236}">
                <a16:creationId xmlns:a16="http://schemas.microsoft.com/office/drawing/2014/main" id="{D98EDB85-2A59-BD9B-9FBE-10A1407E57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13365f1d918_0_82:notes">
            <a:extLst>
              <a:ext uri="{FF2B5EF4-FFF2-40B4-BE49-F238E27FC236}">
                <a16:creationId xmlns:a16="http://schemas.microsoft.com/office/drawing/2014/main" id="{EC2C1A1B-156B-4A3E-AAC9-3F8FB665B26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which may have lower crime rates themselves but are adjacent to urban regions with more opportunities for criminal activity.</a:t>
            </a:r>
            <a:endParaRPr dirty="0"/>
          </a:p>
        </p:txBody>
      </p:sp>
    </p:spTree>
    <p:extLst>
      <p:ext uri="{BB962C8B-B14F-4D97-AF65-F5344CB8AC3E}">
        <p14:creationId xmlns:p14="http://schemas.microsoft.com/office/powerpoint/2010/main" val="3110737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a:extLst>
            <a:ext uri="{FF2B5EF4-FFF2-40B4-BE49-F238E27FC236}">
              <a16:creationId xmlns:a16="http://schemas.microsoft.com/office/drawing/2014/main" id="{6DEC8348-1A27-4B5C-6362-90B4BFC1A082}"/>
            </a:ext>
          </a:extLst>
        </p:cNvPr>
        <p:cNvGrpSpPr/>
        <p:nvPr/>
      </p:nvGrpSpPr>
      <p:grpSpPr>
        <a:xfrm>
          <a:off x="0" y="0"/>
          <a:ext cx="0" cy="0"/>
          <a:chOff x="0" y="0"/>
          <a:chExt cx="0" cy="0"/>
        </a:xfrm>
      </p:grpSpPr>
      <p:sp>
        <p:nvSpPr>
          <p:cNvPr id="721" name="Google Shape;721;g13365f1d918_0_82:notes">
            <a:extLst>
              <a:ext uri="{FF2B5EF4-FFF2-40B4-BE49-F238E27FC236}">
                <a16:creationId xmlns:a16="http://schemas.microsoft.com/office/drawing/2014/main" id="{07720470-D46B-7336-0BFB-0DC2EB6D2D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2" name="Google Shape;722;g13365f1d918_0_82:notes">
            <a:extLst>
              <a:ext uri="{FF2B5EF4-FFF2-40B4-BE49-F238E27FC236}">
                <a16:creationId xmlns:a16="http://schemas.microsoft.com/office/drawing/2014/main" id="{ACD8FEC8-D71D-CBDD-A86F-D7437E5818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which may have lower crime rates themselves but are adjacent to urban regions with more opportunities for criminal activity.</a:t>
            </a:r>
            <a:endParaRPr dirty="0"/>
          </a:p>
        </p:txBody>
      </p:sp>
    </p:spTree>
    <p:extLst>
      <p:ext uri="{BB962C8B-B14F-4D97-AF65-F5344CB8AC3E}">
        <p14:creationId xmlns:p14="http://schemas.microsoft.com/office/powerpoint/2010/main" val="1704674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g1339c9b4127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3" name="Google Shape;1373;g1339c9b4127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g1339c9b4127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3" name="Google Shape;1373;g1339c9b4127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0">
          <a:extLst>
            <a:ext uri="{FF2B5EF4-FFF2-40B4-BE49-F238E27FC236}">
              <a16:creationId xmlns:a16="http://schemas.microsoft.com/office/drawing/2014/main" id="{43C9F0BB-5AE8-1610-328B-B2C02F1B772C}"/>
            </a:ext>
          </a:extLst>
        </p:cNvPr>
        <p:cNvGrpSpPr/>
        <p:nvPr/>
      </p:nvGrpSpPr>
      <p:grpSpPr>
        <a:xfrm>
          <a:off x="0" y="0"/>
          <a:ext cx="0" cy="0"/>
          <a:chOff x="0" y="0"/>
          <a:chExt cx="0" cy="0"/>
        </a:xfrm>
      </p:grpSpPr>
      <p:sp>
        <p:nvSpPr>
          <p:cNvPr id="1291" name="Google Shape;1291;g1368933bdcf_0_212:notes">
            <a:extLst>
              <a:ext uri="{FF2B5EF4-FFF2-40B4-BE49-F238E27FC236}">
                <a16:creationId xmlns:a16="http://schemas.microsoft.com/office/drawing/2014/main" id="{9E7E07BF-1E60-A783-61FC-C72F001E123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2" name="Google Shape;1292;g1368933bdcf_0_212:notes">
            <a:extLst>
              <a:ext uri="{FF2B5EF4-FFF2-40B4-BE49-F238E27FC236}">
                <a16:creationId xmlns:a16="http://schemas.microsoft.com/office/drawing/2014/main" id="{427F34B5-6781-72FC-4325-23AA848249F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31546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no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1404" y="0"/>
            <a:ext cx="9142593" cy="5143500"/>
          </a:xfrm>
          <a:prstGeom prst="rect">
            <a:avLst/>
          </a:prstGeom>
          <a:noFill/>
          <a:ln>
            <a:noFill/>
          </a:ln>
        </p:spPr>
      </p:pic>
      <p:sp>
        <p:nvSpPr>
          <p:cNvPr id="10" name="Google Shape;10;p2"/>
          <p:cNvSpPr/>
          <p:nvPr/>
        </p:nvSpPr>
        <p:spPr>
          <a:xfrm rot="10800000" flipH="1">
            <a:off x="5175" y="7800"/>
            <a:ext cx="9121500" cy="5135700"/>
          </a:xfrm>
          <a:prstGeom prst="rect">
            <a:avLst/>
          </a:prstGeom>
          <a:gradFill>
            <a:gsLst>
              <a:gs pos="0">
                <a:srgbClr val="696969">
                  <a:alpha val="10196"/>
                  <a:alpha val="44050"/>
                </a:srgbClr>
              </a:gs>
              <a:gs pos="50000">
                <a:srgbClr val="4B4242">
                  <a:alpha val="38039"/>
                  <a:alpha val="44050"/>
                </a:srgbClr>
              </a:gs>
              <a:gs pos="100000">
                <a:srgbClr val="1D1D1D">
                  <a:alpha val="17254"/>
                  <a:alpha val="4405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Google Shape;11;p2"/>
          <p:cNvPicPr preferRelativeResize="0"/>
          <p:nvPr/>
        </p:nvPicPr>
        <p:blipFill rotWithShape="1">
          <a:blip r:embed="rId3">
            <a:alphaModFix/>
          </a:blip>
          <a:srcRect b="47112"/>
          <a:stretch/>
        </p:blipFill>
        <p:spPr>
          <a:xfrm>
            <a:off x="725" y="2300"/>
            <a:ext cx="9142550" cy="2720300"/>
          </a:xfrm>
          <a:prstGeom prst="rect">
            <a:avLst/>
          </a:prstGeom>
          <a:noFill/>
          <a:ln w="19050" cap="flat" cmpd="sng">
            <a:solidFill>
              <a:srgbClr val="FFFFFF"/>
            </a:solidFill>
            <a:prstDash val="solid"/>
            <a:round/>
            <a:headEnd type="none" w="sm" len="sm"/>
            <a:tailEnd type="none" w="sm" len="sm"/>
          </a:ln>
        </p:spPr>
      </p:pic>
      <p:sp>
        <p:nvSpPr>
          <p:cNvPr id="12" name="Google Shape;12;p2"/>
          <p:cNvSpPr txBox="1">
            <a:spLocks noGrp="1"/>
          </p:cNvSpPr>
          <p:nvPr>
            <p:ph type="ctrTitle"/>
          </p:nvPr>
        </p:nvSpPr>
        <p:spPr>
          <a:xfrm>
            <a:off x="2522100" y="1294875"/>
            <a:ext cx="5855700" cy="2093100"/>
          </a:xfrm>
          <a:prstGeom prst="rect">
            <a:avLst/>
          </a:prstGeom>
        </p:spPr>
        <p:txBody>
          <a:bodyPr spcFirstLastPara="1" wrap="square" lIns="91425" tIns="91425" rIns="91425" bIns="91425" anchor="b" anchorCtr="0">
            <a:noAutofit/>
          </a:bodyPr>
          <a:lstStyle>
            <a:lvl1pPr marR="63500" lvl="0" algn="l">
              <a:lnSpc>
                <a:spcPct val="95000"/>
              </a:lnSpc>
              <a:spcBef>
                <a:spcPts val="0"/>
              </a:spcBef>
              <a:spcAft>
                <a:spcPts val="0"/>
              </a:spcAft>
              <a:buSzPts val="6000"/>
              <a:buNone/>
              <a:defRPr sz="6000" b="1">
                <a:solidFill>
                  <a:srgbClr val="000000"/>
                </a:solidFill>
              </a:defRPr>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
        <p:nvSpPr>
          <p:cNvPr id="13" name="Google Shape;13;p2"/>
          <p:cNvSpPr txBox="1">
            <a:spLocks noGrp="1"/>
          </p:cNvSpPr>
          <p:nvPr>
            <p:ph type="subTitle" idx="1"/>
          </p:nvPr>
        </p:nvSpPr>
        <p:spPr>
          <a:xfrm>
            <a:off x="2522100" y="3387963"/>
            <a:ext cx="4772100" cy="278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sz="1800">
                <a:solidFill>
                  <a:srgbClr val="FFFFFF"/>
                </a:solidFill>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noFill/>
        <a:effectLst/>
      </p:bgPr>
    </p:bg>
    <p:spTree>
      <p:nvGrpSpPr>
        <p:cNvPr id="1" name="Shape 14"/>
        <p:cNvGrpSpPr/>
        <p:nvPr/>
      </p:nvGrpSpPr>
      <p:grpSpPr>
        <a:xfrm>
          <a:off x="0" y="0"/>
          <a:ext cx="0" cy="0"/>
          <a:chOff x="0" y="0"/>
          <a:chExt cx="0" cy="0"/>
        </a:xfrm>
      </p:grpSpPr>
      <p:pic>
        <p:nvPicPr>
          <p:cNvPr id="15" name="Google Shape;15;p3"/>
          <p:cNvPicPr preferRelativeResize="0"/>
          <p:nvPr/>
        </p:nvPicPr>
        <p:blipFill>
          <a:blip r:embed="rId2">
            <a:alphaModFix/>
          </a:blip>
          <a:stretch>
            <a:fillRect/>
          </a:stretch>
        </p:blipFill>
        <p:spPr>
          <a:xfrm rot="10800000" flipH="1">
            <a:off x="1404" y="0"/>
            <a:ext cx="9142593" cy="5143500"/>
          </a:xfrm>
          <a:prstGeom prst="rect">
            <a:avLst/>
          </a:prstGeom>
          <a:noFill/>
          <a:ln>
            <a:noFill/>
          </a:ln>
        </p:spPr>
      </p:pic>
      <p:sp>
        <p:nvSpPr>
          <p:cNvPr id="16" name="Google Shape;16;p3"/>
          <p:cNvSpPr/>
          <p:nvPr/>
        </p:nvSpPr>
        <p:spPr>
          <a:xfrm rot="10800000" flipH="1">
            <a:off x="5175" y="7800"/>
            <a:ext cx="9121500" cy="5135700"/>
          </a:xfrm>
          <a:prstGeom prst="rect">
            <a:avLst/>
          </a:prstGeom>
          <a:gradFill>
            <a:gsLst>
              <a:gs pos="0">
                <a:srgbClr val="696969">
                  <a:alpha val="10196"/>
                  <a:alpha val="44050"/>
                </a:srgbClr>
              </a:gs>
              <a:gs pos="50000">
                <a:srgbClr val="4B4242">
                  <a:alpha val="38039"/>
                  <a:alpha val="44050"/>
                </a:srgbClr>
              </a:gs>
              <a:gs pos="100000">
                <a:srgbClr val="1D1D1D">
                  <a:alpha val="17254"/>
                  <a:alpha val="4405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 name="Google Shape;17;p3"/>
          <p:cNvPicPr preferRelativeResize="0"/>
          <p:nvPr/>
        </p:nvPicPr>
        <p:blipFill rotWithShape="1">
          <a:blip r:embed="rId3">
            <a:alphaModFix/>
          </a:blip>
          <a:srcRect b="54046"/>
          <a:stretch/>
        </p:blipFill>
        <p:spPr>
          <a:xfrm>
            <a:off x="725" y="2300"/>
            <a:ext cx="9142550" cy="2363700"/>
          </a:xfrm>
          <a:prstGeom prst="rect">
            <a:avLst/>
          </a:prstGeom>
          <a:noFill/>
          <a:ln w="19050" cap="flat" cmpd="sng">
            <a:solidFill>
              <a:srgbClr val="FFFFFF"/>
            </a:solidFill>
            <a:prstDash val="solid"/>
            <a:round/>
            <a:headEnd type="none" w="sm" len="sm"/>
            <a:tailEnd type="none" w="sm" len="sm"/>
          </a:ln>
        </p:spPr>
      </p:pic>
      <p:sp>
        <p:nvSpPr>
          <p:cNvPr id="18" name="Google Shape;18;p3"/>
          <p:cNvSpPr txBox="1">
            <a:spLocks noGrp="1"/>
          </p:cNvSpPr>
          <p:nvPr>
            <p:ph type="title"/>
          </p:nvPr>
        </p:nvSpPr>
        <p:spPr>
          <a:xfrm>
            <a:off x="1400550" y="2442200"/>
            <a:ext cx="6342900" cy="926100"/>
          </a:xfrm>
          <a:prstGeom prst="rect">
            <a:avLst/>
          </a:prstGeom>
        </p:spPr>
        <p:txBody>
          <a:bodyPr spcFirstLastPara="1" wrap="square" lIns="91425" tIns="91425" rIns="91425" bIns="91425" anchor="t" anchorCtr="0">
            <a:noAutofit/>
          </a:bodyPr>
          <a:lstStyle>
            <a:lvl1pPr lvl="0" algn="l">
              <a:spcBef>
                <a:spcPts val="0"/>
              </a:spcBef>
              <a:spcAft>
                <a:spcPts val="0"/>
              </a:spcAft>
              <a:buSzPts val="3600"/>
              <a:buNone/>
              <a:defRPr sz="46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title" idx="2" hasCustomPrompt="1"/>
          </p:nvPr>
        </p:nvSpPr>
        <p:spPr>
          <a:xfrm>
            <a:off x="1707775" y="1102775"/>
            <a:ext cx="1079100" cy="818400"/>
          </a:xfrm>
          <a:prstGeom prst="rect">
            <a:avLst/>
          </a:prstGeom>
        </p:spPr>
        <p:txBody>
          <a:bodyPr spcFirstLastPara="1" wrap="square" lIns="91425" tIns="91425" rIns="91425" bIns="91425" anchor="ctr" anchorCtr="0">
            <a:noAutofit/>
          </a:bodyPr>
          <a:lstStyle>
            <a:lvl1pPr lvl="0" rtl="0">
              <a:spcBef>
                <a:spcPts val="0"/>
              </a:spcBef>
              <a:spcAft>
                <a:spcPts val="0"/>
              </a:spcAft>
              <a:buSzPts val="7200"/>
              <a:buNone/>
              <a:defRPr sz="4700">
                <a:solidFill>
                  <a:srgbClr val="F3F3F3"/>
                </a:solidFill>
              </a:defRPr>
            </a:lvl1pPr>
            <a:lvl2pPr lvl="1" algn="ctr" rtl="0">
              <a:spcBef>
                <a:spcPts val="0"/>
              </a:spcBef>
              <a:spcAft>
                <a:spcPts val="0"/>
              </a:spcAft>
              <a:buSzPts val="7200"/>
              <a:buNone/>
              <a:defRPr sz="7200"/>
            </a:lvl2pPr>
            <a:lvl3pPr lvl="2" algn="ctr" rtl="0">
              <a:spcBef>
                <a:spcPts val="0"/>
              </a:spcBef>
              <a:spcAft>
                <a:spcPts val="0"/>
              </a:spcAft>
              <a:buSzPts val="7200"/>
              <a:buNone/>
              <a:defRPr sz="7200"/>
            </a:lvl3pPr>
            <a:lvl4pPr lvl="3" algn="ctr" rtl="0">
              <a:spcBef>
                <a:spcPts val="0"/>
              </a:spcBef>
              <a:spcAft>
                <a:spcPts val="0"/>
              </a:spcAft>
              <a:buSzPts val="7200"/>
              <a:buNone/>
              <a:defRPr sz="7200"/>
            </a:lvl4pPr>
            <a:lvl5pPr lvl="4" algn="ctr" rtl="0">
              <a:spcBef>
                <a:spcPts val="0"/>
              </a:spcBef>
              <a:spcAft>
                <a:spcPts val="0"/>
              </a:spcAft>
              <a:buSzPts val="7200"/>
              <a:buNone/>
              <a:defRPr sz="7200"/>
            </a:lvl5pPr>
            <a:lvl6pPr lvl="5" algn="ctr" rtl="0">
              <a:spcBef>
                <a:spcPts val="0"/>
              </a:spcBef>
              <a:spcAft>
                <a:spcPts val="0"/>
              </a:spcAft>
              <a:buSzPts val="7200"/>
              <a:buNone/>
              <a:defRPr sz="7200"/>
            </a:lvl6pPr>
            <a:lvl7pPr lvl="6" algn="ctr" rtl="0">
              <a:spcBef>
                <a:spcPts val="0"/>
              </a:spcBef>
              <a:spcAft>
                <a:spcPts val="0"/>
              </a:spcAft>
              <a:buSzPts val="7200"/>
              <a:buNone/>
              <a:defRPr sz="7200"/>
            </a:lvl7pPr>
            <a:lvl8pPr lvl="7" algn="ctr" rtl="0">
              <a:spcBef>
                <a:spcPts val="0"/>
              </a:spcBef>
              <a:spcAft>
                <a:spcPts val="0"/>
              </a:spcAft>
              <a:buSzPts val="7200"/>
              <a:buNone/>
              <a:defRPr sz="7200"/>
            </a:lvl8pPr>
            <a:lvl9pPr lvl="8" algn="ctr" rtl="0">
              <a:spcBef>
                <a:spcPts val="0"/>
              </a:spcBef>
              <a:spcAft>
                <a:spcPts val="0"/>
              </a:spcAft>
              <a:buSzPts val="7200"/>
              <a:buNone/>
              <a:defRPr sz="7200"/>
            </a:lvl9pPr>
          </a:lstStyle>
          <a:p>
            <a:r>
              <a:t>xx%</a:t>
            </a:r>
          </a:p>
        </p:txBody>
      </p:sp>
      <p:sp>
        <p:nvSpPr>
          <p:cNvPr id="20" name="Google Shape;20;p3"/>
          <p:cNvSpPr txBox="1">
            <a:spLocks noGrp="1"/>
          </p:cNvSpPr>
          <p:nvPr>
            <p:ph type="subTitle" idx="1"/>
          </p:nvPr>
        </p:nvSpPr>
        <p:spPr>
          <a:xfrm>
            <a:off x="1400550" y="3304050"/>
            <a:ext cx="4533300" cy="609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1800">
                <a:solidFill>
                  <a:schemeClr val="lt1"/>
                </a:solidFill>
              </a:defRPr>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noFill/>
        <a:effectLst/>
      </p:bgPr>
    </p:bg>
    <p:spTree>
      <p:nvGrpSpPr>
        <p:cNvPr id="1" name="Shape 44"/>
        <p:cNvGrpSpPr/>
        <p:nvPr/>
      </p:nvGrpSpPr>
      <p:grpSpPr>
        <a:xfrm>
          <a:off x="0" y="0"/>
          <a:ext cx="0" cy="0"/>
          <a:chOff x="0" y="0"/>
          <a:chExt cx="0" cy="0"/>
        </a:xfrm>
      </p:grpSpPr>
      <p:pic>
        <p:nvPicPr>
          <p:cNvPr id="45" name="Google Shape;45;p7"/>
          <p:cNvPicPr preferRelativeResize="0"/>
          <p:nvPr/>
        </p:nvPicPr>
        <p:blipFill>
          <a:blip r:embed="rId2">
            <a:alphaModFix/>
          </a:blip>
          <a:stretch>
            <a:fillRect/>
          </a:stretch>
        </p:blipFill>
        <p:spPr>
          <a:xfrm>
            <a:off x="0" y="0"/>
            <a:ext cx="9144000" cy="5144324"/>
          </a:xfrm>
          <a:prstGeom prst="rect">
            <a:avLst/>
          </a:prstGeom>
          <a:noFill/>
          <a:ln>
            <a:noFill/>
          </a:ln>
        </p:spPr>
      </p:pic>
      <p:sp>
        <p:nvSpPr>
          <p:cNvPr id="46" name="Google Shape;46;p7"/>
          <p:cNvSpPr/>
          <p:nvPr/>
        </p:nvSpPr>
        <p:spPr>
          <a:xfrm rot="10800000" flipH="1">
            <a:off x="5175" y="7800"/>
            <a:ext cx="9140400" cy="51357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7" name="Google Shape;47;p7"/>
          <p:cNvPicPr preferRelativeResize="0"/>
          <p:nvPr/>
        </p:nvPicPr>
        <p:blipFill rotWithShape="1">
          <a:blip r:embed="rId3">
            <a:alphaModFix/>
          </a:blip>
          <a:srcRect l="69283"/>
          <a:stretch/>
        </p:blipFill>
        <p:spPr>
          <a:xfrm>
            <a:off x="6335725" y="3900"/>
            <a:ext cx="2808276" cy="5135700"/>
          </a:xfrm>
          <a:prstGeom prst="rect">
            <a:avLst/>
          </a:prstGeom>
          <a:noFill/>
          <a:ln w="19050" cap="flat" cmpd="sng">
            <a:solidFill>
              <a:srgbClr val="FFFFFF"/>
            </a:solidFill>
            <a:prstDash val="solid"/>
            <a:round/>
            <a:headEnd type="none" w="sm" len="sm"/>
            <a:tailEnd type="none" w="sm" len="sm"/>
          </a:ln>
        </p:spPr>
      </p:pic>
      <p:sp>
        <p:nvSpPr>
          <p:cNvPr id="48" name="Google Shape;48;p7"/>
          <p:cNvSpPr txBox="1">
            <a:spLocks noGrp="1"/>
          </p:cNvSpPr>
          <p:nvPr>
            <p:ph type="title"/>
          </p:nvPr>
        </p:nvSpPr>
        <p:spPr>
          <a:xfrm>
            <a:off x="713225" y="539500"/>
            <a:ext cx="5254200" cy="1284600"/>
          </a:xfrm>
          <a:prstGeom prst="rect">
            <a:avLst/>
          </a:prstGeom>
        </p:spPr>
        <p:txBody>
          <a:bodyPr spcFirstLastPara="1" wrap="square" lIns="91425" tIns="91425" rIns="91425" bIns="91425" anchor="t" anchorCtr="0">
            <a:noAutofit/>
          </a:bodyPr>
          <a:lstStyle>
            <a:lvl1pPr lvl="0" algn="l" rtl="0">
              <a:spcBef>
                <a:spcPts val="0"/>
              </a:spcBef>
              <a:spcAft>
                <a:spcPts val="0"/>
              </a:spcAft>
              <a:buSzPts val="3400"/>
              <a:buNone/>
              <a:defRPr b="1">
                <a:solidFill>
                  <a:srgbClr val="F3F3F3"/>
                </a:solidFill>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49" name="Google Shape;49;p7"/>
          <p:cNvSpPr txBox="1">
            <a:spLocks noGrp="1"/>
          </p:cNvSpPr>
          <p:nvPr>
            <p:ph type="subTitle" idx="1"/>
          </p:nvPr>
        </p:nvSpPr>
        <p:spPr>
          <a:xfrm>
            <a:off x="713225" y="1987625"/>
            <a:ext cx="3597900" cy="24369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noFill/>
        <a:effectLst/>
      </p:bgPr>
    </p:bg>
    <p:spTree>
      <p:nvGrpSpPr>
        <p:cNvPr id="1" name="Shape 50"/>
        <p:cNvGrpSpPr/>
        <p:nvPr/>
      </p:nvGrpSpPr>
      <p:grpSpPr>
        <a:xfrm>
          <a:off x="0" y="0"/>
          <a:ext cx="0" cy="0"/>
          <a:chOff x="0" y="0"/>
          <a:chExt cx="0" cy="0"/>
        </a:xfrm>
      </p:grpSpPr>
      <p:pic>
        <p:nvPicPr>
          <p:cNvPr id="51" name="Google Shape;51;p8"/>
          <p:cNvPicPr preferRelativeResize="0"/>
          <p:nvPr/>
        </p:nvPicPr>
        <p:blipFill rotWithShape="1">
          <a:blip r:embed="rId2">
            <a:alphaModFix/>
          </a:blip>
          <a:srcRect r="-10" b="49977"/>
          <a:stretch/>
        </p:blipFill>
        <p:spPr>
          <a:xfrm>
            <a:off x="725" y="3900"/>
            <a:ext cx="9144000" cy="2572800"/>
          </a:xfrm>
          <a:prstGeom prst="rect">
            <a:avLst/>
          </a:prstGeom>
          <a:noFill/>
          <a:ln>
            <a:noFill/>
          </a:ln>
        </p:spPr>
      </p:pic>
      <p:sp>
        <p:nvSpPr>
          <p:cNvPr id="52" name="Google Shape;52;p8"/>
          <p:cNvSpPr/>
          <p:nvPr/>
        </p:nvSpPr>
        <p:spPr>
          <a:xfrm rot="10800000" flipH="1">
            <a:off x="2650" y="-6275"/>
            <a:ext cx="9140400" cy="2581200"/>
          </a:xfrm>
          <a:prstGeom prst="rect">
            <a:avLst/>
          </a:prstGeom>
          <a:gradFill>
            <a:gsLst>
              <a:gs pos="0">
                <a:srgbClr val="FFFFFF">
                  <a:alpha val="58431"/>
                  <a:alpha val="44050"/>
                </a:srgbClr>
              </a:gs>
              <a:gs pos="50000">
                <a:srgbClr val="CCCCCC">
                  <a:alpha val="48627"/>
                  <a:alpha val="44050"/>
                </a:srgbClr>
              </a:gs>
              <a:gs pos="100000">
                <a:srgbClr val="FFFFFF">
                  <a:alpha val="58431"/>
                  <a:alpha val="4405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3" name="Google Shape;53;p8"/>
          <p:cNvPicPr preferRelativeResize="0"/>
          <p:nvPr/>
        </p:nvPicPr>
        <p:blipFill rotWithShape="1">
          <a:blip r:embed="rId3">
            <a:alphaModFix/>
          </a:blip>
          <a:srcRect b="49989"/>
          <a:stretch/>
        </p:blipFill>
        <p:spPr>
          <a:xfrm rot="10800000" flipH="1">
            <a:off x="1600" y="2565400"/>
            <a:ext cx="9142401" cy="2578100"/>
          </a:xfrm>
          <a:prstGeom prst="rect">
            <a:avLst/>
          </a:prstGeom>
          <a:noFill/>
          <a:ln>
            <a:noFill/>
          </a:ln>
        </p:spPr>
      </p:pic>
      <p:sp>
        <p:nvSpPr>
          <p:cNvPr id="54" name="Google Shape;54;p8"/>
          <p:cNvSpPr/>
          <p:nvPr/>
        </p:nvSpPr>
        <p:spPr>
          <a:xfrm>
            <a:off x="1600" y="2566650"/>
            <a:ext cx="9142500" cy="2572800"/>
          </a:xfrm>
          <a:prstGeom prst="rect">
            <a:avLst/>
          </a:prstGeom>
          <a:gradFill>
            <a:gsLst>
              <a:gs pos="0">
                <a:srgbClr val="696969">
                  <a:alpha val="10196"/>
                  <a:alpha val="44050"/>
                </a:srgbClr>
              </a:gs>
              <a:gs pos="50000">
                <a:srgbClr val="4B4242">
                  <a:alpha val="38039"/>
                  <a:alpha val="44050"/>
                </a:srgbClr>
              </a:gs>
              <a:gs pos="100000">
                <a:srgbClr val="1D1D1D">
                  <a:alpha val="17254"/>
                  <a:alpha val="44050"/>
                </a:srgbClr>
              </a:gs>
            </a:gsLst>
            <a:lin ang="2700006"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txBox="1">
            <a:spLocks noGrp="1"/>
          </p:cNvSpPr>
          <p:nvPr>
            <p:ph type="ctrTitle"/>
          </p:nvPr>
        </p:nvSpPr>
        <p:spPr>
          <a:xfrm>
            <a:off x="1717050" y="1443750"/>
            <a:ext cx="5709900" cy="2256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solidFill>
                  <a:schemeClr val="lt1"/>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noFill/>
        <a:effectLst/>
      </p:bgPr>
    </p:bg>
    <p:spTree>
      <p:nvGrpSpPr>
        <p:cNvPr id="1" name="Shape 56"/>
        <p:cNvGrpSpPr/>
        <p:nvPr/>
      </p:nvGrpSpPr>
      <p:grpSpPr>
        <a:xfrm>
          <a:off x="0" y="0"/>
          <a:ext cx="0" cy="0"/>
          <a:chOff x="0" y="0"/>
          <a:chExt cx="0" cy="0"/>
        </a:xfrm>
      </p:grpSpPr>
      <p:pic>
        <p:nvPicPr>
          <p:cNvPr id="57" name="Google Shape;57;p9"/>
          <p:cNvPicPr preferRelativeResize="0"/>
          <p:nvPr/>
        </p:nvPicPr>
        <p:blipFill rotWithShape="1">
          <a:blip r:embed="rId2">
            <a:alphaModFix/>
          </a:blip>
          <a:srcRect r="50010" b="149"/>
          <a:stretch/>
        </p:blipFill>
        <p:spPr>
          <a:xfrm>
            <a:off x="725" y="3900"/>
            <a:ext cx="4570400" cy="5135700"/>
          </a:xfrm>
          <a:prstGeom prst="rect">
            <a:avLst/>
          </a:prstGeom>
          <a:noFill/>
          <a:ln w="19050" cap="flat" cmpd="sng">
            <a:solidFill>
              <a:srgbClr val="FFFFFF"/>
            </a:solidFill>
            <a:prstDash val="solid"/>
            <a:round/>
            <a:headEnd type="none" w="sm" len="sm"/>
            <a:tailEnd type="none" w="sm" len="sm"/>
          </a:ln>
        </p:spPr>
      </p:pic>
      <p:sp>
        <p:nvSpPr>
          <p:cNvPr id="58" name="Google Shape;58;p9"/>
          <p:cNvSpPr/>
          <p:nvPr/>
        </p:nvSpPr>
        <p:spPr>
          <a:xfrm rot="10800000" flipH="1">
            <a:off x="5175" y="-4800"/>
            <a:ext cx="4568400" cy="5148300"/>
          </a:xfrm>
          <a:prstGeom prst="rect">
            <a:avLst/>
          </a:prstGeom>
          <a:gradFill>
            <a:gsLst>
              <a:gs pos="0">
                <a:srgbClr val="FFFFFF">
                  <a:alpha val="58431"/>
                  <a:alpha val="44050"/>
                </a:srgbClr>
              </a:gs>
              <a:gs pos="50000">
                <a:srgbClr val="CCCCCC">
                  <a:alpha val="48627"/>
                  <a:alpha val="44050"/>
                </a:srgbClr>
              </a:gs>
              <a:gs pos="100000">
                <a:srgbClr val="FFFFFF">
                  <a:alpha val="58431"/>
                  <a:alpha val="44050"/>
                </a:srgbClr>
              </a:gs>
            </a:gsLst>
            <a:path path="circle">
              <a:fillToRect r="100000" b="100000"/>
            </a:path>
            <a:tileRect l="-100000" t="-10000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9"/>
          <p:cNvPicPr preferRelativeResize="0"/>
          <p:nvPr/>
        </p:nvPicPr>
        <p:blipFill rotWithShape="1">
          <a:blip r:embed="rId3">
            <a:alphaModFix/>
          </a:blip>
          <a:srcRect l="50009"/>
          <a:stretch/>
        </p:blipFill>
        <p:spPr>
          <a:xfrm rot="10800000" flipH="1">
            <a:off x="4573598" y="0"/>
            <a:ext cx="4570400" cy="5143500"/>
          </a:xfrm>
          <a:prstGeom prst="rect">
            <a:avLst/>
          </a:prstGeom>
          <a:noFill/>
          <a:ln>
            <a:noFill/>
          </a:ln>
        </p:spPr>
      </p:pic>
      <p:sp>
        <p:nvSpPr>
          <p:cNvPr id="60" name="Google Shape;60;p9"/>
          <p:cNvSpPr/>
          <p:nvPr/>
        </p:nvSpPr>
        <p:spPr>
          <a:xfrm rot="10800000" flipH="1">
            <a:off x="4573600" y="3900"/>
            <a:ext cx="4559100" cy="5135700"/>
          </a:xfrm>
          <a:prstGeom prst="rect">
            <a:avLst/>
          </a:prstGeom>
          <a:gradFill>
            <a:gsLst>
              <a:gs pos="0">
                <a:srgbClr val="696969">
                  <a:alpha val="10196"/>
                  <a:alpha val="44050"/>
                </a:srgbClr>
              </a:gs>
              <a:gs pos="50000">
                <a:srgbClr val="4B4242">
                  <a:alpha val="38039"/>
                  <a:alpha val="44050"/>
                </a:srgbClr>
              </a:gs>
              <a:gs pos="100000">
                <a:srgbClr val="1D1D1D">
                  <a:alpha val="17254"/>
                  <a:alpha val="4405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9"/>
          <p:cNvSpPr txBox="1">
            <a:spLocks noGrp="1"/>
          </p:cNvSpPr>
          <p:nvPr>
            <p:ph type="subTitle" idx="1"/>
          </p:nvPr>
        </p:nvSpPr>
        <p:spPr>
          <a:xfrm flipH="1">
            <a:off x="835882" y="2568613"/>
            <a:ext cx="2900100" cy="1468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2" name="Google Shape;62;p9"/>
          <p:cNvSpPr txBox="1">
            <a:spLocks noGrp="1"/>
          </p:cNvSpPr>
          <p:nvPr>
            <p:ph type="title"/>
          </p:nvPr>
        </p:nvSpPr>
        <p:spPr>
          <a:xfrm flipH="1">
            <a:off x="835868" y="1745763"/>
            <a:ext cx="2900100" cy="852600"/>
          </a:xfrm>
          <a:prstGeom prst="rect">
            <a:avLst/>
          </a:prstGeom>
        </p:spPr>
        <p:txBody>
          <a:bodyPr spcFirstLastPara="1" wrap="square" lIns="91425" tIns="91425" rIns="91425" bIns="91425" anchor="ctr" anchorCtr="0">
            <a:noAutofit/>
          </a:bodyPr>
          <a:lstStyle>
            <a:lvl1pPr lvl="0" algn="l">
              <a:spcBef>
                <a:spcPts val="0"/>
              </a:spcBef>
              <a:spcAft>
                <a:spcPts val="0"/>
              </a:spcAft>
              <a:buSzPts val="3400"/>
              <a:buNone/>
              <a:defRPr sz="4800"/>
            </a:lvl1pPr>
            <a:lvl2pPr lvl="1" algn="ctr">
              <a:spcBef>
                <a:spcPts val="0"/>
              </a:spcBef>
              <a:spcAft>
                <a:spcPts val="0"/>
              </a:spcAft>
              <a:buSzPts val="3400"/>
              <a:buNone/>
              <a:defRPr/>
            </a:lvl2pPr>
            <a:lvl3pPr lvl="2" algn="ctr">
              <a:spcBef>
                <a:spcPts val="0"/>
              </a:spcBef>
              <a:spcAft>
                <a:spcPts val="0"/>
              </a:spcAft>
              <a:buSzPts val="3400"/>
              <a:buNone/>
              <a:defRPr/>
            </a:lvl3pPr>
            <a:lvl4pPr lvl="3" algn="ctr">
              <a:spcBef>
                <a:spcPts val="0"/>
              </a:spcBef>
              <a:spcAft>
                <a:spcPts val="0"/>
              </a:spcAft>
              <a:buSzPts val="3400"/>
              <a:buNone/>
              <a:defRPr/>
            </a:lvl4pPr>
            <a:lvl5pPr lvl="4" algn="ctr">
              <a:spcBef>
                <a:spcPts val="0"/>
              </a:spcBef>
              <a:spcAft>
                <a:spcPts val="0"/>
              </a:spcAft>
              <a:buSzPts val="3400"/>
              <a:buNone/>
              <a:defRPr/>
            </a:lvl5pPr>
            <a:lvl6pPr lvl="5" algn="ctr">
              <a:spcBef>
                <a:spcPts val="0"/>
              </a:spcBef>
              <a:spcAft>
                <a:spcPts val="0"/>
              </a:spcAft>
              <a:buSzPts val="3400"/>
              <a:buNone/>
              <a:defRPr/>
            </a:lvl6pPr>
            <a:lvl7pPr lvl="6" algn="ctr">
              <a:spcBef>
                <a:spcPts val="0"/>
              </a:spcBef>
              <a:spcAft>
                <a:spcPts val="0"/>
              </a:spcAft>
              <a:buSzPts val="3400"/>
              <a:buNone/>
              <a:defRPr/>
            </a:lvl7pPr>
            <a:lvl8pPr lvl="7" algn="ctr">
              <a:spcBef>
                <a:spcPts val="0"/>
              </a:spcBef>
              <a:spcAft>
                <a:spcPts val="0"/>
              </a:spcAft>
              <a:buSzPts val="3400"/>
              <a:buNone/>
              <a:defRPr/>
            </a:lvl8pPr>
            <a:lvl9pPr lvl="8" algn="ctr">
              <a:spcBef>
                <a:spcPts val="0"/>
              </a:spcBef>
              <a:spcAft>
                <a:spcPts val="0"/>
              </a:spcAft>
              <a:buSzPts val="3400"/>
              <a:buNone/>
              <a:defRPr/>
            </a:lvl9pPr>
          </a:lstStyle>
          <a:p>
            <a:endParaRPr/>
          </a:p>
        </p:txBody>
      </p:sp>
      <p:sp>
        <p:nvSpPr>
          <p:cNvPr id="63" name="Google Shape;63;p9"/>
          <p:cNvSpPr txBox="1">
            <a:spLocks noGrp="1"/>
          </p:cNvSpPr>
          <p:nvPr>
            <p:ph type="subTitle" idx="2"/>
          </p:nvPr>
        </p:nvSpPr>
        <p:spPr>
          <a:xfrm flipH="1">
            <a:off x="5403107" y="2568613"/>
            <a:ext cx="2900100" cy="1468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p9"/>
          <p:cNvSpPr txBox="1">
            <a:spLocks noGrp="1"/>
          </p:cNvSpPr>
          <p:nvPr>
            <p:ph type="title" idx="3"/>
          </p:nvPr>
        </p:nvSpPr>
        <p:spPr>
          <a:xfrm flipH="1">
            <a:off x="5403093" y="1745763"/>
            <a:ext cx="2900100" cy="8526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400"/>
              <a:buNone/>
              <a:defRPr sz="4800">
                <a:solidFill>
                  <a:schemeClr val="lt1"/>
                </a:solidFill>
              </a:defRPr>
            </a:lvl1pPr>
            <a:lvl2pPr lvl="1" algn="ctr" rtl="0">
              <a:spcBef>
                <a:spcPts val="0"/>
              </a:spcBef>
              <a:spcAft>
                <a:spcPts val="0"/>
              </a:spcAft>
              <a:buSzPts val="3400"/>
              <a:buNone/>
              <a:defRPr/>
            </a:lvl2pPr>
            <a:lvl3pPr lvl="2" algn="ctr" rtl="0">
              <a:spcBef>
                <a:spcPts val="0"/>
              </a:spcBef>
              <a:spcAft>
                <a:spcPts val="0"/>
              </a:spcAft>
              <a:buSzPts val="3400"/>
              <a:buNone/>
              <a:defRPr/>
            </a:lvl3pPr>
            <a:lvl4pPr lvl="3" algn="ctr" rtl="0">
              <a:spcBef>
                <a:spcPts val="0"/>
              </a:spcBef>
              <a:spcAft>
                <a:spcPts val="0"/>
              </a:spcAft>
              <a:buSzPts val="3400"/>
              <a:buNone/>
              <a:defRPr/>
            </a:lvl4pPr>
            <a:lvl5pPr lvl="4" algn="ctr" rtl="0">
              <a:spcBef>
                <a:spcPts val="0"/>
              </a:spcBef>
              <a:spcAft>
                <a:spcPts val="0"/>
              </a:spcAft>
              <a:buSzPts val="3400"/>
              <a:buNone/>
              <a:defRPr/>
            </a:lvl5pPr>
            <a:lvl6pPr lvl="5" algn="ctr" rtl="0">
              <a:spcBef>
                <a:spcPts val="0"/>
              </a:spcBef>
              <a:spcAft>
                <a:spcPts val="0"/>
              </a:spcAft>
              <a:buSzPts val="3400"/>
              <a:buNone/>
              <a:defRPr/>
            </a:lvl6pPr>
            <a:lvl7pPr lvl="6" algn="ctr" rtl="0">
              <a:spcBef>
                <a:spcPts val="0"/>
              </a:spcBef>
              <a:spcAft>
                <a:spcPts val="0"/>
              </a:spcAft>
              <a:buSzPts val="3400"/>
              <a:buNone/>
              <a:defRPr/>
            </a:lvl7pPr>
            <a:lvl8pPr lvl="7" algn="ctr" rtl="0">
              <a:spcBef>
                <a:spcPts val="0"/>
              </a:spcBef>
              <a:spcAft>
                <a:spcPts val="0"/>
              </a:spcAft>
              <a:buSzPts val="3400"/>
              <a:buNone/>
              <a:defRPr/>
            </a:lvl8pPr>
            <a:lvl9pPr lvl="8" algn="ctr" rtl="0">
              <a:spcBef>
                <a:spcPts val="0"/>
              </a:spcBef>
              <a:spcAft>
                <a:spcPts val="0"/>
              </a:spcAft>
              <a:buSzPts val="3400"/>
              <a:buNone/>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74"/>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p:cSld name="CUSTOM_6">
    <p:bg>
      <p:bgPr>
        <a:noFill/>
        <a:effectLst/>
      </p:bgPr>
    </p:bg>
    <p:spTree>
      <p:nvGrpSpPr>
        <p:cNvPr id="1" name="Shape 129"/>
        <p:cNvGrpSpPr/>
        <p:nvPr/>
      </p:nvGrpSpPr>
      <p:grpSpPr>
        <a:xfrm>
          <a:off x="0" y="0"/>
          <a:ext cx="0" cy="0"/>
          <a:chOff x="0" y="0"/>
          <a:chExt cx="0" cy="0"/>
        </a:xfrm>
      </p:grpSpPr>
      <p:pic>
        <p:nvPicPr>
          <p:cNvPr id="130" name="Google Shape;130;p19"/>
          <p:cNvPicPr preferRelativeResize="0"/>
          <p:nvPr/>
        </p:nvPicPr>
        <p:blipFill rotWithShape="1">
          <a:blip r:embed="rId2">
            <a:alphaModFix/>
          </a:blip>
          <a:srcRect t="18732"/>
          <a:stretch/>
        </p:blipFill>
        <p:spPr>
          <a:xfrm>
            <a:off x="1550" y="963600"/>
            <a:ext cx="9142550" cy="4179900"/>
          </a:xfrm>
          <a:prstGeom prst="rect">
            <a:avLst/>
          </a:prstGeom>
          <a:noFill/>
          <a:ln>
            <a:noFill/>
          </a:ln>
        </p:spPr>
      </p:pic>
      <p:sp>
        <p:nvSpPr>
          <p:cNvPr id="131" name="Google Shape;131;p19"/>
          <p:cNvSpPr/>
          <p:nvPr/>
        </p:nvSpPr>
        <p:spPr>
          <a:xfrm rot="10800000" flipH="1">
            <a:off x="5175" y="1309800"/>
            <a:ext cx="9135300" cy="3833700"/>
          </a:xfrm>
          <a:prstGeom prst="rect">
            <a:avLst/>
          </a:prstGeom>
          <a:gradFill>
            <a:gsLst>
              <a:gs pos="0">
                <a:srgbClr val="FFFFFF">
                  <a:alpha val="58431"/>
                  <a:alpha val="44050"/>
                </a:srgbClr>
              </a:gs>
              <a:gs pos="50000">
                <a:srgbClr val="CCCCCC">
                  <a:alpha val="48627"/>
                  <a:alpha val="44050"/>
                </a:srgbClr>
              </a:gs>
              <a:gs pos="100000">
                <a:srgbClr val="FFFFFF">
                  <a:alpha val="58431"/>
                  <a:alpha val="44050"/>
                </a:srgbClr>
              </a:gs>
            </a:gsLst>
            <a:path path="circle">
              <a:fillToRect r="100000" b="100000"/>
            </a:path>
            <a:tileRect l="-100000" t="-10000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2" name="Google Shape;132;p19"/>
          <p:cNvPicPr preferRelativeResize="0"/>
          <p:nvPr/>
        </p:nvPicPr>
        <p:blipFill rotWithShape="1">
          <a:blip r:embed="rId3">
            <a:alphaModFix/>
          </a:blip>
          <a:srcRect t="74536"/>
          <a:stretch/>
        </p:blipFill>
        <p:spPr>
          <a:xfrm rot="10800000">
            <a:off x="-2075" y="0"/>
            <a:ext cx="9142550" cy="1309700"/>
          </a:xfrm>
          <a:prstGeom prst="rect">
            <a:avLst/>
          </a:prstGeom>
          <a:noFill/>
          <a:ln>
            <a:noFill/>
          </a:ln>
        </p:spPr>
      </p:pic>
      <p:sp>
        <p:nvSpPr>
          <p:cNvPr id="133" name="Google Shape;133;p19"/>
          <p:cNvSpPr/>
          <p:nvPr/>
        </p:nvSpPr>
        <p:spPr>
          <a:xfrm rot="10800000" flipH="1">
            <a:off x="8450" y="-100"/>
            <a:ext cx="9121500" cy="1309800"/>
          </a:xfrm>
          <a:prstGeom prst="rect">
            <a:avLst/>
          </a:prstGeom>
          <a:gradFill>
            <a:gsLst>
              <a:gs pos="0">
                <a:srgbClr val="696969">
                  <a:alpha val="10196"/>
                  <a:alpha val="44050"/>
                </a:srgbClr>
              </a:gs>
              <a:gs pos="50000">
                <a:srgbClr val="4B4242">
                  <a:alpha val="38039"/>
                  <a:alpha val="44050"/>
                </a:srgbClr>
              </a:gs>
              <a:gs pos="100000">
                <a:srgbClr val="1D1D1D">
                  <a:alpha val="17254"/>
                  <a:alpha val="4405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9"/>
          <p:cNvSpPr txBox="1">
            <a:spLocks noGrp="1"/>
          </p:cNvSpPr>
          <p:nvPr>
            <p:ph type="title"/>
          </p:nvPr>
        </p:nvSpPr>
        <p:spPr>
          <a:xfrm>
            <a:off x="713225" y="2583925"/>
            <a:ext cx="5536800" cy="1195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4800"/>
              <a:buNone/>
              <a:defRPr sz="11000" b="1"/>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5" name="Google Shape;135;p19"/>
          <p:cNvSpPr txBox="1">
            <a:spLocks noGrp="1"/>
          </p:cNvSpPr>
          <p:nvPr>
            <p:ph type="subTitle" idx="1"/>
          </p:nvPr>
        </p:nvSpPr>
        <p:spPr>
          <a:xfrm>
            <a:off x="713225" y="3779725"/>
            <a:ext cx="5241600" cy="6498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sz="1800"/>
            </a:lvl1pPr>
            <a:lvl2pPr lvl="1" rtl="0">
              <a:spcBef>
                <a:spcPts val="0"/>
              </a:spcBef>
              <a:spcAft>
                <a:spcPts val="0"/>
              </a:spcAft>
              <a:buSzPts val="1600"/>
              <a:buNone/>
              <a:defRPr sz="1600"/>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1">
  <p:cSld name="CUSTOM_10">
    <p:bg>
      <p:bgPr>
        <a:noFill/>
        <a:effectLst/>
      </p:bgPr>
    </p:bg>
    <p:spTree>
      <p:nvGrpSpPr>
        <p:cNvPr id="1" name="Shape 136"/>
        <p:cNvGrpSpPr/>
        <p:nvPr/>
      </p:nvGrpSpPr>
      <p:grpSpPr>
        <a:xfrm>
          <a:off x="0" y="0"/>
          <a:ext cx="0" cy="0"/>
          <a:chOff x="0" y="0"/>
          <a:chExt cx="0" cy="0"/>
        </a:xfrm>
      </p:grpSpPr>
      <p:pic>
        <p:nvPicPr>
          <p:cNvPr id="137" name="Google Shape;137;p20"/>
          <p:cNvPicPr preferRelativeResize="0"/>
          <p:nvPr/>
        </p:nvPicPr>
        <p:blipFill rotWithShape="1">
          <a:blip r:embed="rId2">
            <a:alphaModFix/>
          </a:blip>
          <a:srcRect/>
          <a:stretch/>
        </p:blipFill>
        <p:spPr>
          <a:xfrm>
            <a:off x="1550" y="125"/>
            <a:ext cx="9142550" cy="5143376"/>
          </a:xfrm>
          <a:prstGeom prst="rect">
            <a:avLst/>
          </a:prstGeom>
          <a:noFill/>
          <a:ln>
            <a:noFill/>
          </a:ln>
        </p:spPr>
      </p:pic>
      <p:sp>
        <p:nvSpPr>
          <p:cNvPr id="138" name="Google Shape;138;p20"/>
          <p:cNvSpPr/>
          <p:nvPr/>
        </p:nvSpPr>
        <p:spPr>
          <a:xfrm rot="10800000" flipH="1">
            <a:off x="2625" y="-3175"/>
            <a:ext cx="9140400" cy="5143500"/>
          </a:xfrm>
          <a:prstGeom prst="rect">
            <a:avLst/>
          </a:prstGeom>
          <a:gradFill>
            <a:gsLst>
              <a:gs pos="0">
                <a:srgbClr val="FFFFFF">
                  <a:alpha val="58431"/>
                  <a:alpha val="44050"/>
                </a:srgbClr>
              </a:gs>
              <a:gs pos="50000">
                <a:srgbClr val="CCCCCC">
                  <a:alpha val="48627"/>
                  <a:alpha val="44050"/>
                </a:srgbClr>
              </a:gs>
              <a:gs pos="100000">
                <a:srgbClr val="FFFFFF">
                  <a:alpha val="58431"/>
                  <a:alpha val="44050"/>
                </a:srgbClr>
              </a:gs>
            </a:gsLst>
            <a:path path="circle">
              <a:fillToRect r="100000" b="100000"/>
            </a:path>
            <a:tileRect l="-100000" t="-10000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0"/>
          <p:cNvSpPr txBox="1">
            <a:spLocks noGrp="1"/>
          </p:cNvSpPr>
          <p:nvPr>
            <p:ph type="subTitle" idx="1"/>
          </p:nvPr>
        </p:nvSpPr>
        <p:spPr>
          <a:xfrm>
            <a:off x="2317350" y="2412389"/>
            <a:ext cx="2282100" cy="1116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 name="Google Shape;140;p20"/>
          <p:cNvSpPr txBox="1">
            <a:spLocks noGrp="1"/>
          </p:cNvSpPr>
          <p:nvPr>
            <p:ph type="subTitle" idx="2"/>
          </p:nvPr>
        </p:nvSpPr>
        <p:spPr>
          <a:xfrm>
            <a:off x="848973" y="2412254"/>
            <a:ext cx="1242900" cy="774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Croissant One"/>
              <a:buNone/>
              <a:defRPr sz="4800" b="1">
                <a:solidFill>
                  <a:schemeClr val="lt1"/>
                </a:solidFill>
                <a:latin typeface="Lexend Deca"/>
                <a:ea typeface="Lexend Deca"/>
                <a:cs typeface="Lexend Deca"/>
                <a:sym typeface="Lexend Deca"/>
              </a:defRPr>
            </a:lvl1pPr>
            <a:lvl2pPr lvl="1" rtl="0">
              <a:spcBef>
                <a:spcPts val="0"/>
              </a:spcBef>
              <a:spcAft>
                <a:spcPts val="0"/>
              </a:spcAft>
              <a:buSzPts val="2000"/>
              <a:buFont typeface="Croissant One"/>
              <a:buNone/>
              <a:defRPr sz="2000">
                <a:latin typeface="Croissant One"/>
                <a:ea typeface="Croissant One"/>
                <a:cs typeface="Croissant One"/>
                <a:sym typeface="Croissant One"/>
              </a:defRPr>
            </a:lvl2pPr>
            <a:lvl3pPr lvl="2" rtl="0">
              <a:spcBef>
                <a:spcPts val="0"/>
              </a:spcBef>
              <a:spcAft>
                <a:spcPts val="0"/>
              </a:spcAft>
              <a:buSzPts val="2000"/>
              <a:buFont typeface="Croissant One"/>
              <a:buNone/>
              <a:defRPr sz="2000">
                <a:latin typeface="Croissant One"/>
                <a:ea typeface="Croissant One"/>
                <a:cs typeface="Croissant One"/>
                <a:sym typeface="Croissant One"/>
              </a:defRPr>
            </a:lvl3pPr>
            <a:lvl4pPr lvl="3" rtl="0">
              <a:spcBef>
                <a:spcPts val="0"/>
              </a:spcBef>
              <a:spcAft>
                <a:spcPts val="0"/>
              </a:spcAft>
              <a:buSzPts val="2000"/>
              <a:buFont typeface="Croissant One"/>
              <a:buNone/>
              <a:defRPr sz="2000">
                <a:latin typeface="Croissant One"/>
                <a:ea typeface="Croissant One"/>
                <a:cs typeface="Croissant One"/>
                <a:sym typeface="Croissant One"/>
              </a:defRPr>
            </a:lvl4pPr>
            <a:lvl5pPr lvl="4" rtl="0">
              <a:spcBef>
                <a:spcPts val="0"/>
              </a:spcBef>
              <a:spcAft>
                <a:spcPts val="0"/>
              </a:spcAft>
              <a:buSzPts val="2000"/>
              <a:buFont typeface="Croissant One"/>
              <a:buNone/>
              <a:defRPr sz="2000">
                <a:latin typeface="Croissant One"/>
                <a:ea typeface="Croissant One"/>
                <a:cs typeface="Croissant One"/>
                <a:sym typeface="Croissant One"/>
              </a:defRPr>
            </a:lvl5pPr>
            <a:lvl6pPr lvl="5" rtl="0">
              <a:spcBef>
                <a:spcPts val="0"/>
              </a:spcBef>
              <a:spcAft>
                <a:spcPts val="0"/>
              </a:spcAft>
              <a:buSzPts val="2000"/>
              <a:buFont typeface="Croissant One"/>
              <a:buNone/>
              <a:defRPr sz="2000">
                <a:latin typeface="Croissant One"/>
                <a:ea typeface="Croissant One"/>
                <a:cs typeface="Croissant One"/>
                <a:sym typeface="Croissant One"/>
              </a:defRPr>
            </a:lvl6pPr>
            <a:lvl7pPr lvl="6" rtl="0">
              <a:spcBef>
                <a:spcPts val="0"/>
              </a:spcBef>
              <a:spcAft>
                <a:spcPts val="0"/>
              </a:spcAft>
              <a:buSzPts val="2000"/>
              <a:buFont typeface="Croissant One"/>
              <a:buNone/>
              <a:defRPr sz="2000">
                <a:latin typeface="Croissant One"/>
                <a:ea typeface="Croissant One"/>
                <a:cs typeface="Croissant One"/>
                <a:sym typeface="Croissant One"/>
              </a:defRPr>
            </a:lvl7pPr>
            <a:lvl8pPr lvl="7" rtl="0">
              <a:spcBef>
                <a:spcPts val="0"/>
              </a:spcBef>
              <a:spcAft>
                <a:spcPts val="0"/>
              </a:spcAft>
              <a:buSzPts val="2000"/>
              <a:buFont typeface="Croissant One"/>
              <a:buNone/>
              <a:defRPr sz="2000">
                <a:latin typeface="Croissant One"/>
                <a:ea typeface="Croissant One"/>
                <a:cs typeface="Croissant One"/>
                <a:sym typeface="Croissant One"/>
              </a:defRPr>
            </a:lvl8pPr>
            <a:lvl9pPr lvl="8" rtl="0">
              <a:spcBef>
                <a:spcPts val="0"/>
              </a:spcBef>
              <a:spcAft>
                <a:spcPts val="0"/>
              </a:spcAft>
              <a:buSzPts val="2000"/>
              <a:buFont typeface="Croissant One"/>
              <a:buNone/>
              <a:defRPr sz="2000">
                <a:latin typeface="Croissant One"/>
                <a:ea typeface="Croissant One"/>
                <a:cs typeface="Croissant One"/>
                <a:sym typeface="Croissant One"/>
              </a:defRPr>
            </a:lvl9pPr>
          </a:lstStyle>
          <a:p>
            <a:endParaRPr/>
          </a:p>
        </p:txBody>
      </p:sp>
      <p:sp>
        <p:nvSpPr>
          <p:cNvPr id="141" name="Google Shape;141;p20"/>
          <p:cNvSpPr txBox="1">
            <a:spLocks noGrp="1"/>
          </p:cNvSpPr>
          <p:nvPr>
            <p:ph type="title"/>
          </p:nvPr>
        </p:nvSpPr>
        <p:spPr>
          <a:xfrm>
            <a:off x="1122200" y="539500"/>
            <a:ext cx="6899400" cy="612900"/>
          </a:xfrm>
          <a:prstGeom prst="rect">
            <a:avLst/>
          </a:prstGeom>
        </p:spPr>
        <p:txBody>
          <a:bodyPr spcFirstLastPara="1" wrap="square" lIns="91425" tIns="91425" rIns="91425" bIns="91425" anchor="t"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142" name="Google Shape;142;p20"/>
          <p:cNvSpPr txBox="1">
            <a:spLocks noGrp="1"/>
          </p:cNvSpPr>
          <p:nvPr>
            <p:ph type="subTitle" idx="3"/>
          </p:nvPr>
        </p:nvSpPr>
        <p:spPr>
          <a:xfrm>
            <a:off x="6328950" y="2412250"/>
            <a:ext cx="2282100" cy="1116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3" name="Google Shape;143;p20"/>
          <p:cNvSpPr txBox="1">
            <a:spLocks noGrp="1"/>
          </p:cNvSpPr>
          <p:nvPr>
            <p:ph type="subTitle" idx="4"/>
          </p:nvPr>
        </p:nvSpPr>
        <p:spPr>
          <a:xfrm>
            <a:off x="6328950" y="2073100"/>
            <a:ext cx="2282100" cy="3393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Croissant One"/>
              <a:buNone/>
              <a:defRPr sz="2000" b="1">
                <a:latin typeface="Lexend Deca"/>
                <a:ea typeface="Lexend Deca"/>
                <a:cs typeface="Lexend Deca"/>
                <a:sym typeface="Lexend Deca"/>
              </a:defRPr>
            </a:lvl1pPr>
            <a:lvl2pPr lvl="1" rtl="0">
              <a:spcBef>
                <a:spcPts val="0"/>
              </a:spcBef>
              <a:spcAft>
                <a:spcPts val="0"/>
              </a:spcAft>
              <a:buSzPts val="2000"/>
              <a:buFont typeface="Croissant One"/>
              <a:buNone/>
              <a:defRPr sz="2000">
                <a:latin typeface="Croissant One"/>
                <a:ea typeface="Croissant One"/>
                <a:cs typeface="Croissant One"/>
                <a:sym typeface="Croissant One"/>
              </a:defRPr>
            </a:lvl2pPr>
            <a:lvl3pPr lvl="2" rtl="0">
              <a:spcBef>
                <a:spcPts val="0"/>
              </a:spcBef>
              <a:spcAft>
                <a:spcPts val="0"/>
              </a:spcAft>
              <a:buSzPts val="2000"/>
              <a:buFont typeface="Croissant One"/>
              <a:buNone/>
              <a:defRPr sz="2000">
                <a:latin typeface="Croissant One"/>
                <a:ea typeface="Croissant One"/>
                <a:cs typeface="Croissant One"/>
                <a:sym typeface="Croissant One"/>
              </a:defRPr>
            </a:lvl3pPr>
            <a:lvl4pPr lvl="3" rtl="0">
              <a:spcBef>
                <a:spcPts val="0"/>
              </a:spcBef>
              <a:spcAft>
                <a:spcPts val="0"/>
              </a:spcAft>
              <a:buSzPts val="2000"/>
              <a:buFont typeface="Croissant One"/>
              <a:buNone/>
              <a:defRPr sz="2000">
                <a:latin typeface="Croissant One"/>
                <a:ea typeface="Croissant One"/>
                <a:cs typeface="Croissant One"/>
                <a:sym typeface="Croissant One"/>
              </a:defRPr>
            </a:lvl4pPr>
            <a:lvl5pPr lvl="4" rtl="0">
              <a:spcBef>
                <a:spcPts val="0"/>
              </a:spcBef>
              <a:spcAft>
                <a:spcPts val="0"/>
              </a:spcAft>
              <a:buSzPts val="2000"/>
              <a:buFont typeface="Croissant One"/>
              <a:buNone/>
              <a:defRPr sz="2000">
                <a:latin typeface="Croissant One"/>
                <a:ea typeface="Croissant One"/>
                <a:cs typeface="Croissant One"/>
                <a:sym typeface="Croissant One"/>
              </a:defRPr>
            </a:lvl5pPr>
            <a:lvl6pPr lvl="5" rtl="0">
              <a:spcBef>
                <a:spcPts val="0"/>
              </a:spcBef>
              <a:spcAft>
                <a:spcPts val="0"/>
              </a:spcAft>
              <a:buSzPts val="2000"/>
              <a:buFont typeface="Croissant One"/>
              <a:buNone/>
              <a:defRPr sz="2000">
                <a:latin typeface="Croissant One"/>
                <a:ea typeface="Croissant One"/>
                <a:cs typeface="Croissant One"/>
                <a:sym typeface="Croissant One"/>
              </a:defRPr>
            </a:lvl6pPr>
            <a:lvl7pPr lvl="6" rtl="0">
              <a:spcBef>
                <a:spcPts val="0"/>
              </a:spcBef>
              <a:spcAft>
                <a:spcPts val="0"/>
              </a:spcAft>
              <a:buSzPts val="2000"/>
              <a:buFont typeface="Croissant One"/>
              <a:buNone/>
              <a:defRPr sz="2000">
                <a:latin typeface="Croissant One"/>
                <a:ea typeface="Croissant One"/>
                <a:cs typeface="Croissant One"/>
                <a:sym typeface="Croissant One"/>
              </a:defRPr>
            </a:lvl7pPr>
            <a:lvl8pPr lvl="7" rtl="0">
              <a:spcBef>
                <a:spcPts val="0"/>
              </a:spcBef>
              <a:spcAft>
                <a:spcPts val="0"/>
              </a:spcAft>
              <a:buSzPts val="2000"/>
              <a:buFont typeface="Croissant One"/>
              <a:buNone/>
              <a:defRPr sz="2000">
                <a:latin typeface="Croissant One"/>
                <a:ea typeface="Croissant One"/>
                <a:cs typeface="Croissant One"/>
                <a:sym typeface="Croissant One"/>
              </a:defRPr>
            </a:lvl8pPr>
            <a:lvl9pPr lvl="8" rtl="0">
              <a:spcBef>
                <a:spcPts val="0"/>
              </a:spcBef>
              <a:spcAft>
                <a:spcPts val="0"/>
              </a:spcAft>
              <a:buSzPts val="2000"/>
              <a:buFont typeface="Croissant One"/>
              <a:buNone/>
              <a:defRPr sz="2000">
                <a:latin typeface="Croissant One"/>
                <a:ea typeface="Croissant One"/>
                <a:cs typeface="Croissant One"/>
                <a:sym typeface="Croissant One"/>
              </a:defRPr>
            </a:lvl9pPr>
          </a:lstStyle>
          <a:p>
            <a:endParaRPr/>
          </a:p>
        </p:txBody>
      </p:sp>
      <p:pic>
        <p:nvPicPr>
          <p:cNvPr id="144" name="Google Shape;144;p20"/>
          <p:cNvPicPr preferRelativeResize="0"/>
          <p:nvPr/>
        </p:nvPicPr>
        <p:blipFill rotWithShape="1">
          <a:blip r:embed="rId3">
            <a:alphaModFix/>
          </a:blip>
          <a:srcRect t="89356" b="3838"/>
          <a:stretch/>
        </p:blipFill>
        <p:spPr>
          <a:xfrm>
            <a:off x="-25" y="4793425"/>
            <a:ext cx="9144000" cy="350074"/>
          </a:xfrm>
          <a:prstGeom prst="rect">
            <a:avLst/>
          </a:prstGeom>
          <a:noFill/>
          <a:ln w="19050" cap="flat" cmpd="sng">
            <a:solidFill>
              <a:schemeClr val="lt1"/>
            </a:solidFill>
            <a:prstDash val="solid"/>
            <a:round/>
            <a:headEnd type="none" w="sm" len="sm"/>
            <a:tailEnd type="none" w="sm" len="sm"/>
          </a:ln>
        </p:spPr>
      </p:pic>
      <p:sp>
        <p:nvSpPr>
          <p:cNvPr id="145" name="Google Shape;145;p20"/>
          <p:cNvSpPr/>
          <p:nvPr/>
        </p:nvSpPr>
        <p:spPr>
          <a:xfrm flipH="1">
            <a:off x="-26" y="4795825"/>
            <a:ext cx="9144000" cy="350100"/>
          </a:xfrm>
          <a:prstGeom prst="rect">
            <a:avLst/>
          </a:prstGeom>
          <a:gradFill>
            <a:gsLst>
              <a:gs pos="0">
                <a:srgbClr val="696969">
                  <a:alpha val="10196"/>
                  <a:alpha val="44050"/>
                </a:srgbClr>
              </a:gs>
              <a:gs pos="50000">
                <a:srgbClr val="4B4242">
                  <a:alpha val="38039"/>
                  <a:alpha val="44050"/>
                </a:srgbClr>
              </a:gs>
              <a:gs pos="100000">
                <a:srgbClr val="1D1D1D">
                  <a:alpha val="17254"/>
                  <a:alpha val="4405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0"/>
          <p:cNvSpPr txBox="1">
            <a:spLocks noGrp="1"/>
          </p:cNvSpPr>
          <p:nvPr>
            <p:ph type="subTitle" idx="5"/>
          </p:nvPr>
        </p:nvSpPr>
        <p:spPr>
          <a:xfrm>
            <a:off x="2317350" y="2073100"/>
            <a:ext cx="2282100" cy="3393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Croissant One"/>
              <a:buNone/>
              <a:defRPr sz="2000" b="1">
                <a:latin typeface="Lexend Deca"/>
                <a:ea typeface="Lexend Deca"/>
                <a:cs typeface="Lexend Deca"/>
                <a:sym typeface="Lexend Deca"/>
              </a:defRPr>
            </a:lvl1pPr>
            <a:lvl2pPr lvl="1" rtl="0">
              <a:spcBef>
                <a:spcPts val="0"/>
              </a:spcBef>
              <a:spcAft>
                <a:spcPts val="0"/>
              </a:spcAft>
              <a:buSzPts val="2000"/>
              <a:buFont typeface="Croissant One"/>
              <a:buNone/>
              <a:defRPr sz="2000">
                <a:latin typeface="Croissant One"/>
                <a:ea typeface="Croissant One"/>
                <a:cs typeface="Croissant One"/>
                <a:sym typeface="Croissant One"/>
              </a:defRPr>
            </a:lvl2pPr>
            <a:lvl3pPr lvl="2" rtl="0">
              <a:spcBef>
                <a:spcPts val="0"/>
              </a:spcBef>
              <a:spcAft>
                <a:spcPts val="0"/>
              </a:spcAft>
              <a:buSzPts val="2000"/>
              <a:buFont typeface="Croissant One"/>
              <a:buNone/>
              <a:defRPr sz="2000">
                <a:latin typeface="Croissant One"/>
                <a:ea typeface="Croissant One"/>
                <a:cs typeface="Croissant One"/>
                <a:sym typeface="Croissant One"/>
              </a:defRPr>
            </a:lvl3pPr>
            <a:lvl4pPr lvl="3" rtl="0">
              <a:spcBef>
                <a:spcPts val="0"/>
              </a:spcBef>
              <a:spcAft>
                <a:spcPts val="0"/>
              </a:spcAft>
              <a:buSzPts val="2000"/>
              <a:buFont typeface="Croissant One"/>
              <a:buNone/>
              <a:defRPr sz="2000">
                <a:latin typeface="Croissant One"/>
                <a:ea typeface="Croissant One"/>
                <a:cs typeface="Croissant One"/>
                <a:sym typeface="Croissant One"/>
              </a:defRPr>
            </a:lvl4pPr>
            <a:lvl5pPr lvl="4" rtl="0">
              <a:spcBef>
                <a:spcPts val="0"/>
              </a:spcBef>
              <a:spcAft>
                <a:spcPts val="0"/>
              </a:spcAft>
              <a:buSzPts val="2000"/>
              <a:buFont typeface="Croissant One"/>
              <a:buNone/>
              <a:defRPr sz="2000">
                <a:latin typeface="Croissant One"/>
                <a:ea typeface="Croissant One"/>
                <a:cs typeface="Croissant One"/>
                <a:sym typeface="Croissant One"/>
              </a:defRPr>
            </a:lvl5pPr>
            <a:lvl6pPr lvl="5" rtl="0">
              <a:spcBef>
                <a:spcPts val="0"/>
              </a:spcBef>
              <a:spcAft>
                <a:spcPts val="0"/>
              </a:spcAft>
              <a:buSzPts val="2000"/>
              <a:buFont typeface="Croissant One"/>
              <a:buNone/>
              <a:defRPr sz="2000">
                <a:latin typeface="Croissant One"/>
                <a:ea typeface="Croissant One"/>
                <a:cs typeface="Croissant One"/>
                <a:sym typeface="Croissant One"/>
              </a:defRPr>
            </a:lvl6pPr>
            <a:lvl7pPr lvl="6" rtl="0">
              <a:spcBef>
                <a:spcPts val="0"/>
              </a:spcBef>
              <a:spcAft>
                <a:spcPts val="0"/>
              </a:spcAft>
              <a:buSzPts val="2000"/>
              <a:buFont typeface="Croissant One"/>
              <a:buNone/>
              <a:defRPr sz="2000">
                <a:latin typeface="Croissant One"/>
                <a:ea typeface="Croissant One"/>
                <a:cs typeface="Croissant One"/>
                <a:sym typeface="Croissant One"/>
              </a:defRPr>
            </a:lvl7pPr>
            <a:lvl8pPr lvl="7" rtl="0">
              <a:spcBef>
                <a:spcPts val="0"/>
              </a:spcBef>
              <a:spcAft>
                <a:spcPts val="0"/>
              </a:spcAft>
              <a:buSzPts val="2000"/>
              <a:buFont typeface="Croissant One"/>
              <a:buNone/>
              <a:defRPr sz="2000">
                <a:latin typeface="Croissant One"/>
                <a:ea typeface="Croissant One"/>
                <a:cs typeface="Croissant One"/>
                <a:sym typeface="Croissant One"/>
              </a:defRPr>
            </a:lvl8pPr>
            <a:lvl9pPr lvl="8" rtl="0">
              <a:spcBef>
                <a:spcPts val="0"/>
              </a:spcBef>
              <a:spcAft>
                <a:spcPts val="0"/>
              </a:spcAft>
              <a:buSzPts val="2000"/>
              <a:buFont typeface="Croissant One"/>
              <a:buNone/>
              <a:defRPr sz="2000">
                <a:latin typeface="Croissant One"/>
                <a:ea typeface="Croissant One"/>
                <a:cs typeface="Croissant One"/>
                <a:sym typeface="Croissant One"/>
              </a:defRPr>
            </a:lvl9pPr>
          </a:lstStyle>
          <a:p>
            <a:endParaRPr/>
          </a:p>
        </p:txBody>
      </p:sp>
      <p:sp>
        <p:nvSpPr>
          <p:cNvPr id="147" name="Google Shape;147;p20"/>
          <p:cNvSpPr txBox="1">
            <a:spLocks noGrp="1"/>
          </p:cNvSpPr>
          <p:nvPr>
            <p:ph type="subTitle" idx="6"/>
          </p:nvPr>
        </p:nvSpPr>
        <p:spPr>
          <a:xfrm>
            <a:off x="4863010" y="2412254"/>
            <a:ext cx="1242900" cy="774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000"/>
              <a:buFont typeface="Croissant One"/>
              <a:buNone/>
              <a:defRPr sz="4800" b="1">
                <a:solidFill>
                  <a:schemeClr val="lt1"/>
                </a:solidFill>
                <a:latin typeface="Lexend Deca"/>
                <a:ea typeface="Lexend Deca"/>
                <a:cs typeface="Lexend Deca"/>
                <a:sym typeface="Lexend Deca"/>
              </a:defRPr>
            </a:lvl1pPr>
            <a:lvl2pPr lvl="1" rtl="0">
              <a:spcBef>
                <a:spcPts val="0"/>
              </a:spcBef>
              <a:spcAft>
                <a:spcPts val="0"/>
              </a:spcAft>
              <a:buSzPts val="2000"/>
              <a:buFont typeface="Croissant One"/>
              <a:buNone/>
              <a:defRPr sz="2000">
                <a:latin typeface="Croissant One"/>
                <a:ea typeface="Croissant One"/>
                <a:cs typeface="Croissant One"/>
                <a:sym typeface="Croissant One"/>
              </a:defRPr>
            </a:lvl2pPr>
            <a:lvl3pPr lvl="2" rtl="0">
              <a:spcBef>
                <a:spcPts val="0"/>
              </a:spcBef>
              <a:spcAft>
                <a:spcPts val="0"/>
              </a:spcAft>
              <a:buSzPts val="2000"/>
              <a:buFont typeface="Croissant One"/>
              <a:buNone/>
              <a:defRPr sz="2000">
                <a:latin typeface="Croissant One"/>
                <a:ea typeface="Croissant One"/>
                <a:cs typeface="Croissant One"/>
                <a:sym typeface="Croissant One"/>
              </a:defRPr>
            </a:lvl3pPr>
            <a:lvl4pPr lvl="3" rtl="0">
              <a:spcBef>
                <a:spcPts val="0"/>
              </a:spcBef>
              <a:spcAft>
                <a:spcPts val="0"/>
              </a:spcAft>
              <a:buSzPts val="2000"/>
              <a:buFont typeface="Croissant One"/>
              <a:buNone/>
              <a:defRPr sz="2000">
                <a:latin typeface="Croissant One"/>
                <a:ea typeface="Croissant One"/>
                <a:cs typeface="Croissant One"/>
                <a:sym typeface="Croissant One"/>
              </a:defRPr>
            </a:lvl4pPr>
            <a:lvl5pPr lvl="4" rtl="0">
              <a:spcBef>
                <a:spcPts val="0"/>
              </a:spcBef>
              <a:spcAft>
                <a:spcPts val="0"/>
              </a:spcAft>
              <a:buSzPts val="2000"/>
              <a:buFont typeface="Croissant One"/>
              <a:buNone/>
              <a:defRPr sz="2000">
                <a:latin typeface="Croissant One"/>
                <a:ea typeface="Croissant One"/>
                <a:cs typeface="Croissant One"/>
                <a:sym typeface="Croissant One"/>
              </a:defRPr>
            </a:lvl5pPr>
            <a:lvl6pPr lvl="5" rtl="0">
              <a:spcBef>
                <a:spcPts val="0"/>
              </a:spcBef>
              <a:spcAft>
                <a:spcPts val="0"/>
              </a:spcAft>
              <a:buSzPts val="2000"/>
              <a:buFont typeface="Croissant One"/>
              <a:buNone/>
              <a:defRPr sz="2000">
                <a:latin typeface="Croissant One"/>
                <a:ea typeface="Croissant One"/>
                <a:cs typeface="Croissant One"/>
                <a:sym typeface="Croissant One"/>
              </a:defRPr>
            </a:lvl6pPr>
            <a:lvl7pPr lvl="6" rtl="0">
              <a:spcBef>
                <a:spcPts val="0"/>
              </a:spcBef>
              <a:spcAft>
                <a:spcPts val="0"/>
              </a:spcAft>
              <a:buSzPts val="2000"/>
              <a:buFont typeface="Croissant One"/>
              <a:buNone/>
              <a:defRPr sz="2000">
                <a:latin typeface="Croissant One"/>
                <a:ea typeface="Croissant One"/>
                <a:cs typeface="Croissant One"/>
                <a:sym typeface="Croissant One"/>
              </a:defRPr>
            </a:lvl7pPr>
            <a:lvl8pPr lvl="7" rtl="0">
              <a:spcBef>
                <a:spcPts val="0"/>
              </a:spcBef>
              <a:spcAft>
                <a:spcPts val="0"/>
              </a:spcAft>
              <a:buSzPts val="2000"/>
              <a:buFont typeface="Croissant One"/>
              <a:buNone/>
              <a:defRPr sz="2000">
                <a:latin typeface="Croissant One"/>
                <a:ea typeface="Croissant One"/>
                <a:cs typeface="Croissant One"/>
                <a:sym typeface="Croissant One"/>
              </a:defRPr>
            </a:lvl8pPr>
            <a:lvl9pPr lvl="8" rtl="0">
              <a:spcBef>
                <a:spcPts val="0"/>
              </a:spcBef>
              <a:spcAft>
                <a:spcPts val="0"/>
              </a:spcAft>
              <a:buSzPts val="2000"/>
              <a:buFont typeface="Croissant One"/>
              <a:buNone/>
              <a:defRPr sz="2000">
                <a:latin typeface="Croissant One"/>
                <a:ea typeface="Croissant One"/>
                <a:cs typeface="Croissant One"/>
                <a:sym typeface="Croissant One"/>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3">
  <p:cSld name="CUSTOM_7">
    <p:bg>
      <p:bgPr>
        <a:noFill/>
        <a:effectLst/>
      </p:bgPr>
    </p:bg>
    <p:spTree>
      <p:nvGrpSpPr>
        <p:cNvPr id="1" name="Shape 201"/>
        <p:cNvGrpSpPr/>
        <p:nvPr/>
      </p:nvGrpSpPr>
      <p:grpSpPr>
        <a:xfrm>
          <a:off x="0" y="0"/>
          <a:ext cx="0" cy="0"/>
          <a:chOff x="0" y="0"/>
          <a:chExt cx="0" cy="0"/>
        </a:xfrm>
      </p:grpSpPr>
      <p:pic>
        <p:nvPicPr>
          <p:cNvPr id="202" name="Google Shape;202;p26"/>
          <p:cNvPicPr preferRelativeResize="0"/>
          <p:nvPr/>
        </p:nvPicPr>
        <p:blipFill rotWithShape="1">
          <a:blip r:embed="rId2">
            <a:alphaModFix/>
          </a:blip>
          <a:srcRect b="49553"/>
          <a:stretch/>
        </p:blipFill>
        <p:spPr>
          <a:xfrm>
            <a:off x="725" y="2300"/>
            <a:ext cx="9142550" cy="2594850"/>
          </a:xfrm>
          <a:prstGeom prst="rect">
            <a:avLst/>
          </a:prstGeom>
          <a:noFill/>
          <a:ln>
            <a:noFill/>
          </a:ln>
        </p:spPr>
      </p:pic>
      <p:pic>
        <p:nvPicPr>
          <p:cNvPr id="203" name="Google Shape;203;p26"/>
          <p:cNvPicPr preferRelativeResize="0"/>
          <p:nvPr/>
        </p:nvPicPr>
        <p:blipFill rotWithShape="1">
          <a:blip r:embed="rId3">
            <a:alphaModFix/>
          </a:blip>
          <a:srcRect b="50678"/>
          <a:stretch/>
        </p:blipFill>
        <p:spPr>
          <a:xfrm rot="10800000" flipH="1">
            <a:off x="1400" y="2606676"/>
            <a:ext cx="9142600" cy="2536824"/>
          </a:xfrm>
          <a:prstGeom prst="rect">
            <a:avLst/>
          </a:prstGeom>
          <a:noFill/>
          <a:ln w="19050" cap="flat" cmpd="sng">
            <a:solidFill>
              <a:schemeClr val="lt1"/>
            </a:solidFill>
            <a:prstDash val="solid"/>
            <a:round/>
            <a:headEnd type="none" w="sm" len="sm"/>
            <a:tailEnd type="none" w="sm" len="sm"/>
          </a:ln>
        </p:spPr>
      </p:pic>
      <p:sp>
        <p:nvSpPr>
          <p:cNvPr id="204" name="Google Shape;204;p26"/>
          <p:cNvSpPr/>
          <p:nvPr/>
        </p:nvSpPr>
        <p:spPr>
          <a:xfrm rot="10800000" flipH="1">
            <a:off x="11250" y="2611477"/>
            <a:ext cx="9121500" cy="2554500"/>
          </a:xfrm>
          <a:prstGeom prst="rect">
            <a:avLst/>
          </a:prstGeom>
          <a:gradFill>
            <a:gsLst>
              <a:gs pos="0">
                <a:srgbClr val="696969">
                  <a:alpha val="10196"/>
                  <a:alpha val="44050"/>
                </a:srgbClr>
              </a:gs>
              <a:gs pos="50000">
                <a:srgbClr val="4B4242">
                  <a:alpha val="38039"/>
                  <a:alpha val="44050"/>
                </a:srgbClr>
              </a:gs>
              <a:gs pos="100000">
                <a:srgbClr val="1D1D1D">
                  <a:alpha val="17254"/>
                  <a:alpha val="44050"/>
                </a:srgbClr>
              </a:gs>
            </a:gsLst>
            <a:lin ang="2700006"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6"/>
          <p:cNvSpPr txBox="1">
            <a:spLocks noGrp="1"/>
          </p:cNvSpPr>
          <p:nvPr>
            <p:ph type="title"/>
          </p:nvPr>
        </p:nvSpPr>
        <p:spPr>
          <a:xfrm>
            <a:off x="1175625" y="1342125"/>
            <a:ext cx="2997900" cy="445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206" name="Google Shape;206;p26"/>
          <p:cNvSpPr txBox="1">
            <a:spLocks noGrp="1"/>
          </p:cNvSpPr>
          <p:nvPr>
            <p:ph type="subTitle" idx="1"/>
          </p:nvPr>
        </p:nvSpPr>
        <p:spPr>
          <a:xfrm>
            <a:off x="1175625" y="3214700"/>
            <a:ext cx="2997900" cy="1118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400"/>
              <a:buNone/>
              <a:defRPr>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07" name="Google Shape;207;p26"/>
          <p:cNvSpPr txBox="1">
            <a:spLocks noGrp="1"/>
          </p:cNvSpPr>
          <p:nvPr>
            <p:ph type="subTitle" idx="2"/>
          </p:nvPr>
        </p:nvSpPr>
        <p:spPr>
          <a:xfrm>
            <a:off x="4656050" y="3550800"/>
            <a:ext cx="2997900" cy="4458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Font typeface="Croissant One"/>
              <a:buNone/>
              <a:defRPr sz="3400" b="1">
                <a:solidFill>
                  <a:schemeClr val="lt1"/>
                </a:solidFill>
                <a:latin typeface="Lexend Deca"/>
                <a:ea typeface="Lexend Deca"/>
                <a:cs typeface="Lexend Deca"/>
                <a:sym typeface="Lexend Deca"/>
              </a:defRPr>
            </a:lvl1pPr>
            <a:lvl2pPr lvl="1" rtl="0">
              <a:spcBef>
                <a:spcPts val="0"/>
              </a:spcBef>
              <a:spcAft>
                <a:spcPts val="0"/>
              </a:spcAft>
              <a:buSzPts val="2000"/>
              <a:buFont typeface="Croissant One"/>
              <a:buNone/>
              <a:defRPr sz="2000">
                <a:latin typeface="Croissant One"/>
                <a:ea typeface="Croissant One"/>
                <a:cs typeface="Croissant One"/>
                <a:sym typeface="Croissant One"/>
              </a:defRPr>
            </a:lvl2pPr>
            <a:lvl3pPr lvl="2" rtl="0">
              <a:spcBef>
                <a:spcPts val="0"/>
              </a:spcBef>
              <a:spcAft>
                <a:spcPts val="0"/>
              </a:spcAft>
              <a:buSzPts val="2000"/>
              <a:buFont typeface="Croissant One"/>
              <a:buNone/>
              <a:defRPr sz="2000">
                <a:latin typeface="Croissant One"/>
                <a:ea typeface="Croissant One"/>
                <a:cs typeface="Croissant One"/>
                <a:sym typeface="Croissant One"/>
              </a:defRPr>
            </a:lvl3pPr>
            <a:lvl4pPr lvl="3" rtl="0">
              <a:spcBef>
                <a:spcPts val="0"/>
              </a:spcBef>
              <a:spcAft>
                <a:spcPts val="0"/>
              </a:spcAft>
              <a:buSzPts val="2000"/>
              <a:buFont typeface="Croissant One"/>
              <a:buNone/>
              <a:defRPr sz="2000">
                <a:latin typeface="Croissant One"/>
                <a:ea typeface="Croissant One"/>
                <a:cs typeface="Croissant One"/>
                <a:sym typeface="Croissant One"/>
              </a:defRPr>
            </a:lvl4pPr>
            <a:lvl5pPr lvl="4" rtl="0">
              <a:spcBef>
                <a:spcPts val="0"/>
              </a:spcBef>
              <a:spcAft>
                <a:spcPts val="0"/>
              </a:spcAft>
              <a:buSzPts val="2000"/>
              <a:buFont typeface="Croissant One"/>
              <a:buNone/>
              <a:defRPr sz="2000">
                <a:latin typeface="Croissant One"/>
                <a:ea typeface="Croissant One"/>
                <a:cs typeface="Croissant One"/>
                <a:sym typeface="Croissant One"/>
              </a:defRPr>
            </a:lvl5pPr>
            <a:lvl6pPr lvl="5" rtl="0">
              <a:spcBef>
                <a:spcPts val="0"/>
              </a:spcBef>
              <a:spcAft>
                <a:spcPts val="0"/>
              </a:spcAft>
              <a:buSzPts val="2000"/>
              <a:buFont typeface="Croissant One"/>
              <a:buNone/>
              <a:defRPr sz="2000">
                <a:latin typeface="Croissant One"/>
                <a:ea typeface="Croissant One"/>
                <a:cs typeface="Croissant One"/>
                <a:sym typeface="Croissant One"/>
              </a:defRPr>
            </a:lvl6pPr>
            <a:lvl7pPr lvl="6" rtl="0">
              <a:spcBef>
                <a:spcPts val="0"/>
              </a:spcBef>
              <a:spcAft>
                <a:spcPts val="0"/>
              </a:spcAft>
              <a:buSzPts val="2000"/>
              <a:buFont typeface="Croissant One"/>
              <a:buNone/>
              <a:defRPr sz="2000">
                <a:latin typeface="Croissant One"/>
                <a:ea typeface="Croissant One"/>
                <a:cs typeface="Croissant One"/>
                <a:sym typeface="Croissant One"/>
              </a:defRPr>
            </a:lvl7pPr>
            <a:lvl8pPr lvl="7" rtl="0">
              <a:spcBef>
                <a:spcPts val="0"/>
              </a:spcBef>
              <a:spcAft>
                <a:spcPts val="0"/>
              </a:spcAft>
              <a:buSzPts val="2000"/>
              <a:buFont typeface="Croissant One"/>
              <a:buNone/>
              <a:defRPr sz="2000">
                <a:latin typeface="Croissant One"/>
                <a:ea typeface="Croissant One"/>
                <a:cs typeface="Croissant One"/>
                <a:sym typeface="Croissant One"/>
              </a:defRPr>
            </a:lvl8pPr>
            <a:lvl9pPr lvl="8" rtl="0">
              <a:spcBef>
                <a:spcPts val="0"/>
              </a:spcBef>
              <a:spcAft>
                <a:spcPts val="0"/>
              </a:spcAft>
              <a:buSzPts val="2000"/>
              <a:buFont typeface="Croissant One"/>
              <a:buNone/>
              <a:defRPr sz="2000">
                <a:latin typeface="Croissant One"/>
                <a:ea typeface="Croissant One"/>
                <a:cs typeface="Croissant One"/>
                <a:sym typeface="Croissant One"/>
              </a:defRPr>
            </a:lvl9pPr>
          </a:lstStyle>
          <a:p>
            <a:endParaRPr/>
          </a:p>
        </p:txBody>
      </p:sp>
      <p:sp>
        <p:nvSpPr>
          <p:cNvPr id="208" name="Google Shape;208;p26"/>
          <p:cNvSpPr txBox="1">
            <a:spLocks noGrp="1"/>
          </p:cNvSpPr>
          <p:nvPr>
            <p:ph type="subTitle" idx="3"/>
          </p:nvPr>
        </p:nvSpPr>
        <p:spPr>
          <a:xfrm>
            <a:off x="4656050" y="1005975"/>
            <a:ext cx="2997900" cy="11181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p:cSld name="TITLE_ONLY_1">
    <p:bg>
      <p:bgPr>
        <a:noFill/>
        <a:effectLst/>
      </p:bgPr>
    </p:bg>
    <p:spTree>
      <p:nvGrpSpPr>
        <p:cNvPr id="1" name="Shape 263"/>
        <p:cNvGrpSpPr/>
        <p:nvPr/>
      </p:nvGrpSpPr>
      <p:grpSpPr>
        <a:xfrm>
          <a:off x="0" y="0"/>
          <a:ext cx="0" cy="0"/>
          <a:chOff x="0" y="0"/>
          <a:chExt cx="0" cy="0"/>
        </a:xfrm>
      </p:grpSpPr>
      <p:pic>
        <p:nvPicPr>
          <p:cNvPr id="264" name="Google Shape;264;p31"/>
          <p:cNvPicPr preferRelativeResize="0"/>
          <p:nvPr/>
        </p:nvPicPr>
        <p:blipFill>
          <a:blip r:embed="rId2">
            <a:alphaModFix/>
          </a:blip>
          <a:stretch>
            <a:fillRect/>
          </a:stretch>
        </p:blipFill>
        <p:spPr>
          <a:xfrm>
            <a:off x="714" y="0"/>
            <a:ext cx="9142571" cy="5143500"/>
          </a:xfrm>
          <a:prstGeom prst="rect">
            <a:avLst/>
          </a:prstGeom>
          <a:noFill/>
          <a:ln>
            <a:noFill/>
          </a:ln>
        </p:spPr>
      </p:pic>
      <p:sp>
        <p:nvSpPr>
          <p:cNvPr id="265" name="Google Shape;265;p31"/>
          <p:cNvSpPr/>
          <p:nvPr/>
        </p:nvSpPr>
        <p:spPr>
          <a:xfrm rot="10800000" flipH="1">
            <a:off x="5850" y="7731"/>
            <a:ext cx="9132300" cy="5123100"/>
          </a:xfrm>
          <a:prstGeom prst="rect">
            <a:avLst/>
          </a:prstGeom>
          <a:gradFill>
            <a:gsLst>
              <a:gs pos="0">
                <a:srgbClr val="FFFFFF">
                  <a:alpha val="58431"/>
                  <a:alpha val="44050"/>
                </a:srgbClr>
              </a:gs>
              <a:gs pos="50000">
                <a:srgbClr val="CCCCCC">
                  <a:alpha val="48627"/>
                  <a:alpha val="44050"/>
                </a:srgbClr>
              </a:gs>
              <a:gs pos="100000">
                <a:srgbClr val="FFFFFF">
                  <a:alpha val="58431"/>
                  <a:alpha val="44050"/>
                </a:srgbClr>
              </a:gs>
            </a:gsLst>
            <a:path path="circle">
              <a:fillToRect r="100000" b="100000"/>
            </a:path>
            <a:tileRect l="-100000" t="-10000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6" name="Google Shape;266;p31"/>
          <p:cNvGrpSpPr/>
          <p:nvPr/>
        </p:nvGrpSpPr>
        <p:grpSpPr>
          <a:xfrm rot="2700000">
            <a:off x="316501" y="375178"/>
            <a:ext cx="328648" cy="328648"/>
            <a:chOff x="3006065" y="-1115369"/>
            <a:chExt cx="757955" cy="757955"/>
          </a:xfrm>
        </p:grpSpPr>
        <p:grpSp>
          <p:nvGrpSpPr>
            <p:cNvPr id="267" name="Google Shape;267;p31"/>
            <p:cNvGrpSpPr/>
            <p:nvPr/>
          </p:nvGrpSpPr>
          <p:grpSpPr>
            <a:xfrm rot="-5400000">
              <a:off x="3006065" y="-797866"/>
              <a:ext cx="440452" cy="440452"/>
              <a:chOff x="1853525" y="303875"/>
              <a:chExt cx="634200" cy="634200"/>
            </a:xfrm>
          </p:grpSpPr>
          <p:sp>
            <p:nvSpPr>
              <p:cNvPr id="268" name="Google Shape;268;p31"/>
              <p:cNvSpPr/>
              <p:nvPr/>
            </p:nvSpPr>
            <p:spPr>
              <a:xfrm>
                <a:off x="1853525" y="804875"/>
                <a:ext cx="634200" cy="133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69" name="Google Shape;269;p31"/>
              <p:cNvSpPr/>
              <p:nvPr/>
            </p:nvSpPr>
            <p:spPr>
              <a:xfrm rot="5400000">
                <a:off x="2104025" y="554375"/>
                <a:ext cx="634200" cy="133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270" name="Google Shape;270;p31"/>
            <p:cNvGrpSpPr/>
            <p:nvPr/>
          </p:nvGrpSpPr>
          <p:grpSpPr>
            <a:xfrm rot="-5400000">
              <a:off x="3164816" y="-956617"/>
              <a:ext cx="440452" cy="440452"/>
              <a:chOff x="1853525" y="303875"/>
              <a:chExt cx="634200" cy="634200"/>
            </a:xfrm>
          </p:grpSpPr>
          <p:sp>
            <p:nvSpPr>
              <p:cNvPr id="271" name="Google Shape;271;p31"/>
              <p:cNvSpPr/>
              <p:nvPr/>
            </p:nvSpPr>
            <p:spPr>
              <a:xfrm>
                <a:off x="1853525" y="804875"/>
                <a:ext cx="634200" cy="133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72" name="Google Shape;272;p31"/>
              <p:cNvSpPr/>
              <p:nvPr/>
            </p:nvSpPr>
            <p:spPr>
              <a:xfrm rot="5400000">
                <a:off x="2104025" y="554375"/>
                <a:ext cx="634200" cy="133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273" name="Google Shape;273;p31"/>
            <p:cNvGrpSpPr/>
            <p:nvPr/>
          </p:nvGrpSpPr>
          <p:grpSpPr>
            <a:xfrm rot="-5400000">
              <a:off x="3323568" y="-1115369"/>
              <a:ext cx="440452" cy="440452"/>
              <a:chOff x="1853525" y="303875"/>
              <a:chExt cx="634200" cy="634200"/>
            </a:xfrm>
          </p:grpSpPr>
          <p:sp>
            <p:nvSpPr>
              <p:cNvPr id="274" name="Google Shape;274;p31"/>
              <p:cNvSpPr/>
              <p:nvPr/>
            </p:nvSpPr>
            <p:spPr>
              <a:xfrm>
                <a:off x="1853525" y="804875"/>
                <a:ext cx="634200" cy="133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75" name="Google Shape;275;p31"/>
              <p:cNvSpPr/>
              <p:nvPr/>
            </p:nvSpPr>
            <p:spPr>
              <a:xfrm rot="5400000">
                <a:off x="2104025" y="554375"/>
                <a:ext cx="634200" cy="1332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1">
  <p:cSld name="CUSTOM_1_1">
    <p:bg>
      <p:bgPr>
        <a:noFill/>
        <a:effectLst/>
      </p:bgPr>
    </p:bg>
    <p:spTree>
      <p:nvGrpSpPr>
        <p:cNvPr id="1" name="Shape 276"/>
        <p:cNvGrpSpPr/>
        <p:nvPr/>
      </p:nvGrpSpPr>
      <p:grpSpPr>
        <a:xfrm>
          <a:off x="0" y="0"/>
          <a:ext cx="0" cy="0"/>
          <a:chOff x="0" y="0"/>
          <a:chExt cx="0" cy="0"/>
        </a:xfrm>
      </p:grpSpPr>
      <p:pic>
        <p:nvPicPr>
          <p:cNvPr id="277" name="Google Shape;277;p32"/>
          <p:cNvPicPr preferRelativeResize="0"/>
          <p:nvPr/>
        </p:nvPicPr>
        <p:blipFill>
          <a:blip r:embed="rId2">
            <a:alphaModFix/>
          </a:blip>
          <a:stretch>
            <a:fillRect/>
          </a:stretch>
        </p:blipFill>
        <p:spPr>
          <a:xfrm>
            <a:off x="714" y="0"/>
            <a:ext cx="9142571" cy="5143500"/>
          </a:xfrm>
          <a:prstGeom prst="rect">
            <a:avLst/>
          </a:prstGeom>
          <a:noFill/>
          <a:ln>
            <a:noFill/>
          </a:ln>
        </p:spPr>
      </p:pic>
      <p:sp>
        <p:nvSpPr>
          <p:cNvPr id="278" name="Google Shape;278;p32"/>
          <p:cNvSpPr/>
          <p:nvPr/>
        </p:nvSpPr>
        <p:spPr>
          <a:xfrm rot="10800000" flipH="1">
            <a:off x="5850" y="10206"/>
            <a:ext cx="9132300" cy="51231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698631" scaled="0"/>
          </a:gra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9" name="Google Shape;279;p32"/>
          <p:cNvGrpSpPr/>
          <p:nvPr/>
        </p:nvGrpSpPr>
        <p:grpSpPr>
          <a:xfrm rot="2700000">
            <a:off x="8266451" y="4444241"/>
            <a:ext cx="328648" cy="328648"/>
            <a:chOff x="3006065" y="-1115369"/>
            <a:chExt cx="757955" cy="757955"/>
          </a:xfrm>
        </p:grpSpPr>
        <p:grpSp>
          <p:nvGrpSpPr>
            <p:cNvPr id="280" name="Google Shape;280;p32"/>
            <p:cNvGrpSpPr/>
            <p:nvPr/>
          </p:nvGrpSpPr>
          <p:grpSpPr>
            <a:xfrm rot="-5400000">
              <a:off x="3006065" y="-797866"/>
              <a:ext cx="440452" cy="440452"/>
              <a:chOff x="1853525" y="303875"/>
              <a:chExt cx="634200" cy="634200"/>
            </a:xfrm>
          </p:grpSpPr>
          <p:sp>
            <p:nvSpPr>
              <p:cNvPr id="281" name="Google Shape;281;p32"/>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82" name="Google Shape;282;p32"/>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283" name="Google Shape;283;p32"/>
            <p:cNvGrpSpPr/>
            <p:nvPr/>
          </p:nvGrpSpPr>
          <p:grpSpPr>
            <a:xfrm rot="-5400000">
              <a:off x="3164816" y="-956617"/>
              <a:ext cx="440452" cy="440452"/>
              <a:chOff x="1853525" y="303875"/>
              <a:chExt cx="634200" cy="634200"/>
            </a:xfrm>
          </p:grpSpPr>
          <p:sp>
            <p:nvSpPr>
              <p:cNvPr id="284" name="Google Shape;284;p32"/>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85" name="Google Shape;285;p32"/>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286" name="Google Shape;286;p32"/>
            <p:cNvGrpSpPr/>
            <p:nvPr/>
          </p:nvGrpSpPr>
          <p:grpSpPr>
            <a:xfrm rot="-5400000">
              <a:off x="3323568" y="-1115369"/>
              <a:ext cx="440452" cy="440452"/>
              <a:chOff x="1853525" y="303875"/>
              <a:chExt cx="634200" cy="634200"/>
            </a:xfrm>
          </p:grpSpPr>
          <p:sp>
            <p:nvSpPr>
              <p:cNvPr id="287" name="Google Shape;287;p32"/>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88" name="Google Shape;288;p32"/>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2">
  <p:cSld name="Title and text 2">
    <p:bg>
      <p:bgPr>
        <a:noFill/>
        <a:effectLst/>
      </p:bgPr>
    </p:bg>
    <p:spTree>
      <p:nvGrpSpPr>
        <p:cNvPr id="1" name="Shape 124"/>
        <p:cNvGrpSpPr/>
        <p:nvPr/>
      </p:nvGrpSpPr>
      <p:grpSpPr>
        <a:xfrm>
          <a:off x="0" y="0"/>
          <a:ext cx="0" cy="0"/>
          <a:chOff x="0" y="0"/>
          <a:chExt cx="0" cy="0"/>
        </a:xfrm>
      </p:grpSpPr>
      <p:pic>
        <p:nvPicPr>
          <p:cNvPr id="125" name="Google Shape;125;p18"/>
          <p:cNvPicPr preferRelativeResize="0"/>
          <p:nvPr/>
        </p:nvPicPr>
        <p:blipFill rotWithShape="1">
          <a:blip r:embed="rId2">
            <a:alphaModFix/>
          </a:blip>
          <a:srcRect/>
          <a:stretch/>
        </p:blipFill>
        <p:spPr>
          <a:xfrm flipH="1">
            <a:off x="725" y="0"/>
            <a:ext cx="9142550" cy="5143500"/>
          </a:xfrm>
          <a:prstGeom prst="rect">
            <a:avLst/>
          </a:prstGeom>
          <a:noFill/>
          <a:ln w="19050" cap="flat" cmpd="sng">
            <a:solidFill>
              <a:srgbClr val="FFFFFF"/>
            </a:solidFill>
            <a:prstDash val="solid"/>
            <a:round/>
            <a:headEnd type="none" w="sm" len="sm"/>
            <a:tailEnd type="none" w="sm" len="sm"/>
          </a:ln>
        </p:spPr>
      </p:pic>
      <p:sp>
        <p:nvSpPr>
          <p:cNvPr id="126" name="Google Shape;126;p18"/>
          <p:cNvSpPr/>
          <p:nvPr/>
        </p:nvSpPr>
        <p:spPr>
          <a:xfrm flipH="1">
            <a:off x="4350" y="7200"/>
            <a:ext cx="9135300" cy="5129100"/>
          </a:xfrm>
          <a:prstGeom prst="rect">
            <a:avLst/>
          </a:prstGeom>
          <a:gradFill>
            <a:gsLst>
              <a:gs pos="0">
                <a:srgbClr val="FFFFFF">
                  <a:alpha val="58431"/>
                  <a:alpha val="44050"/>
                </a:srgbClr>
              </a:gs>
              <a:gs pos="50000">
                <a:srgbClr val="CCCCCC">
                  <a:alpha val="48627"/>
                  <a:alpha val="44050"/>
                </a:srgbClr>
              </a:gs>
              <a:gs pos="100000">
                <a:srgbClr val="FFFFFF">
                  <a:alpha val="58431"/>
                  <a:alpha val="44050"/>
                </a:srgbClr>
              </a:gs>
            </a:gsLst>
            <a:path path="circle">
              <a:fillToRect r="100000" b="100000"/>
            </a:path>
            <a:tileRect l="-100000" t="-100000"/>
          </a:gra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8"/>
          <p:cNvSpPr txBox="1">
            <a:spLocks noGrp="1"/>
          </p:cNvSpPr>
          <p:nvPr>
            <p:ph type="subTitle" idx="1"/>
          </p:nvPr>
        </p:nvSpPr>
        <p:spPr>
          <a:xfrm flipH="1">
            <a:off x="5926425" y="2935475"/>
            <a:ext cx="2481900" cy="1105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Char char="●"/>
              <a:defRPr/>
            </a:lvl1pPr>
            <a:lvl2pPr lvl="1" algn="r" rtl="0">
              <a:spcBef>
                <a:spcPts val="0"/>
              </a:spcBef>
              <a:spcAft>
                <a:spcPts val="0"/>
              </a:spcAft>
              <a:buSzPts val="1400"/>
              <a:buChar char="○"/>
              <a:defRPr/>
            </a:lvl2pPr>
            <a:lvl3pPr lvl="2" algn="r" rtl="0">
              <a:spcBef>
                <a:spcPts val="0"/>
              </a:spcBef>
              <a:spcAft>
                <a:spcPts val="0"/>
              </a:spcAft>
              <a:buSzPts val="1400"/>
              <a:buChar char="■"/>
              <a:defRPr/>
            </a:lvl3pPr>
            <a:lvl4pPr lvl="3" algn="r" rtl="0">
              <a:spcBef>
                <a:spcPts val="0"/>
              </a:spcBef>
              <a:spcAft>
                <a:spcPts val="0"/>
              </a:spcAft>
              <a:buSzPts val="1400"/>
              <a:buChar char="●"/>
              <a:defRPr/>
            </a:lvl4pPr>
            <a:lvl5pPr lvl="4" algn="r" rtl="0">
              <a:spcBef>
                <a:spcPts val="0"/>
              </a:spcBef>
              <a:spcAft>
                <a:spcPts val="0"/>
              </a:spcAft>
              <a:buSzPts val="1400"/>
              <a:buChar char="○"/>
              <a:defRPr/>
            </a:lvl5pPr>
            <a:lvl6pPr lvl="5" algn="r" rtl="0">
              <a:spcBef>
                <a:spcPts val="0"/>
              </a:spcBef>
              <a:spcAft>
                <a:spcPts val="0"/>
              </a:spcAft>
              <a:buSzPts val="1400"/>
              <a:buChar char="■"/>
              <a:defRPr/>
            </a:lvl6pPr>
            <a:lvl7pPr lvl="6" algn="r" rtl="0">
              <a:spcBef>
                <a:spcPts val="0"/>
              </a:spcBef>
              <a:spcAft>
                <a:spcPts val="0"/>
              </a:spcAft>
              <a:buSzPts val="1400"/>
              <a:buChar char="●"/>
              <a:defRPr/>
            </a:lvl7pPr>
            <a:lvl8pPr lvl="7" algn="r" rtl="0">
              <a:spcBef>
                <a:spcPts val="0"/>
              </a:spcBef>
              <a:spcAft>
                <a:spcPts val="0"/>
              </a:spcAft>
              <a:buSzPts val="1400"/>
              <a:buChar char="○"/>
              <a:defRPr/>
            </a:lvl8pPr>
            <a:lvl9pPr lvl="8" algn="r" rtl="0">
              <a:spcBef>
                <a:spcPts val="0"/>
              </a:spcBef>
              <a:spcAft>
                <a:spcPts val="0"/>
              </a:spcAft>
              <a:buSzPts val="1400"/>
              <a:buChar char="■"/>
              <a:defRPr/>
            </a:lvl9pPr>
          </a:lstStyle>
          <a:p>
            <a:endParaRPr/>
          </a:p>
        </p:txBody>
      </p:sp>
      <p:sp>
        <p:nvSpPr>
          <p:cNvPr id="128" name="Google Shape;128;p18"/>
          <p:cNvSpPr txBox="1">
            <a:spLocks noGrp="1"/>
          </p:cNvSpPr>
          <p:nvPr>
            <p:ph type="title"/>
          </p:nvPr>
        </p:nvSpPr>
        <p:spPr>
          <a:xfrm flipH="1">
            <a:off x="4935525" y="822500"/>
            <a:ext cx="3472800" cy="21129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400"/>
              <a:buNone/>
              <a:defRPr/>
            </a:lvl1pPr>
            <a:lvl2pPr lvl="1" algn="r" rtl="0">
              <a:spcBef>
                <a:spcPts val="0"/>
              </a:spcBef>
              <a:spcAft>
                <a:spcPts val="0"/>
              </a:spcAft>
              <a:buSzPts val="3400"/>
              <a:buNone/>
              <a:defRPr/>
            </a:lvl2pPr>
            <a:lvl3pPr lvl="2" algn="r" rtl="0">
              <a:spcBef>
                <a:spcPts val="0"/>
              </a:spcBef>
              <a:spcAft>
                <a:spcPts val="0"/>
              </a:spcAft>
              <a:buSzPts val="3400"/>
              <a:buNone/>
              <a:defRPr/>
            </a:lvl3pPr>
            <a:lvl4pPr lvl="3" algn="r" rtl="0">
              <a:spcBef>
                <a:spcPts val="0"/>
              </a:spcBef>
              <a:spcAft>
                <a:spcPts val="0"/>
              </a:spcAft>
              <a:buSzPts val="3400"/>
              <a:buNone/>
              <a:defRPr/>
            </a:lvl4pPr>
            <a:lvl5pPr lvl="4" algn="r" rtl="0">
              <a:spcBef>
                <a:spcPts val="0"/>
              </a:spcBef>
              <a:spcAft>
                <a:spcPts val="0"/>
              </a:spcAft>
              <a:buSzPts val="3400"/>
              <a:buNone/>
              <a:defRPr/>
            </a:lvl5pPr>
            <a:lvl6pPr lvl="5" algn="r" rtl="0">
              <a:spcBef>
                <a:spcPts val="0"/>
              </a:spcBef>
              <a:spcAft>
                <a:spcPts val="0"/>
              </a:spcAft>
              <a:buSzPts val="3400"/>
              <a:buNone/>
              <a:defRPr/>
            </a:lvl6pPr>
            <a:lvl7pPr lvl="6" algn="r" rtl="0">
              <a:spcBef>
                <a:spcPts val="0"/>
              </a:spcBef>
              <a:spcAft>
                <a:spcPts val="0"/>
              </a:spcAft>
              <a:buSzPts val="3400"/>
              <a:buNone/>
              <a:defRPr/>
            </a:lvl7pPr>
            <a:lvl8pPr lvl="7" algn="r" rtl="0">
              <a:spcBef>
                <a:spcPts val="0"/>
              </a:spcBef>
              <a:spcAft>
                <a:spcPts val="0"/>
              </a:spcAft>
              <a:buSzPts val="3400"/>
              <a:buNone/>
              <a:defRPr/>
            </a:lvl8pPr>
            <a:lvl9pPr lvl="8" algn="r" rtl="0">
              <a:spcBef>
                <a:spcPts val="0"/>
              </a:spcBef>
              <a:spcAft>
                <a:spcPts val="0"/>
              </a:spcAft>
              <a:buSzPts val="3400"/>
              <a:buNone/>
              <a:defRPr/>
            </a:lvl9pPr>
          </a:lstStyle>
          <a:p>
            <a:endParaRPr/>
          </a:p>
        </p:txBody>
      </p:sp>
    </p:spTree>
    <p:extLst>
      <p:ext uri="{BB962C8B-B14F-4D97-AF65-F5344CB8AC3E}">
        <p14:creationId xmlns:p14="http://schemas.microsoft.com/office/powerpoint/2010/main" val="1359624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no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6129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1pPr>
            <a:lvl2pPr lvl="1"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2pPr>
            <a:lvl3pPr lvl="2"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3pPr>
            <a:lvl4pPr lvl="3"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4pPr>
            <a:lvl5pPr lvl="4"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5pPr>
            <a:lvl6pPr lvl="5"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6pPr>
            <a:lvl7pPr lvl="6"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7pPr>
            <a:lvl8pPr lvl="7"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8pPr>
            <a:lvl9pPr lvl="8" algn="ctr">
              <a:spcBef>
                <a:spcPts val="0"/>
              </a:spcBef>
              <a:spcAft>
                <a:spcPts val="0"/>
              </a:spcAft>
              <a:buClr>
                <a:schemeClr val="dk1"/>
              </a:buClr>
              <a:buSzPts val="3400"/>
              <a:buFont typeface="Lexend Deca"/>
              <a:buNone/>
              <a:defRPr sz="3400" b="1">
                <a:solidFill>
                  <a:schemeClr val="dk1"/>
                </a:solidFill>
                <a:latin typeface="Lexend Deca"/>
                <a:ea typeface="Lexend Deca"/>
                <a:cs typeface="Lexend Deca"/>
                <a:sym typeface="Lexend Deca"/>
              </a:defRPr>
            </a:lvl9pPr>
          </a:lstStyle>
          <a:p>
            <a:endParaRPr/>
          </a:p>
        </p:txBody>
      </p:sp>
      <p:sp>
        <p:nvSpPr>
          <p:cNvPr id="7" name="Google Shape;7;p1"/>
          <p:cNvSpPr txBox="1">
            <a:spLocks noGrp="1"/>
          </p:cNvSpPr>
          <p:nvPr>
            <p:ph type="body" idx="1"/>
          </p:nvPr>
        </p:nvSpPr>
        <p:spPr>
          <a:xfrm>
            <a:off x="713225" y="1152475"/>
            <a:ext cx="7717500" cy="34560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1pPr>
            <a:lvl2pPr marL="914400" lvl="1"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0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4" r:id="rId4"/>
    <p:sldLayoutId id="2147483655" r:id="rId5"/>
    <p:sldLayoutId id="2147483658" r:id="rId6"/>
    <p:sldLayoutId id="2147483665" r:id="rId7"/>
    <p:sldLayoutId id="2147483666" r:id="rId8"/>
    <p:sldLayoutId id="2147483672" r:id="rId9"/>
    <p:sldLayoutId id="2147483677" r:id="rId10"/>
    <p:sldLayoutId id="2147483678" r:id="rId11"/>
    <p:sldLayoutId id="2147483683" r:id="rId12"/>
  </p:sldLayoutIdLst>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6.png"/><Relationship Id="rId3" Type="http://schemas.openxmlformats.org/officeDocument/2006/relationships/image" Target="../media/image7.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2.png"/><Relationship Id="rId3" Type="http://schemas.openxmlformats.org/officeDocument/2006/relationships/image" Target="../media/image7.png"/><Relationship Id="rId7" Type="http://schemas.openxmlformats.org/officeDocument/2006/relationships/image" Target="../media/image24.png"/><Relationship Id="rId12"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3.png"/><Relationship Id="rId11" Type="http://schemas.openxmlformats.org/officeDocument/2006/relationships/image" Target="../media/image30.png"/><Relationship Id="rId5" Type="http://schemas.openxmlformats.org/officeDocument/2006/relationships/image" Target="../media/image28.png"/><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image" Target="../media/image27.png"/><Relationship Id="rId9" Type="http://schemas.openxmlformats.org/officeDocument/2006/relationships/image" Target="../media/image26.png"/><Relationship Id="rId14"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7.png"/><Relationship Id="rId7" Type="http://schemas.openxmlformats.org/officeDocument/2006/relationships/image" Target="../media/image34.png"/><Relationship Id="rId12"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7.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40.png"/><Relationship Id="rId11" Type="http://schemas.openxmlformats.org/officeDocument/2006/relationships/image" Target="../media/image46.png"/><Relationship Id="rId5" Type="http://schemas.openxmlformats.org/officeDocument/2006/relationships/image" Target="../media/image42.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image" Target="../media/image7.png"/><Relationship Id="rId7"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hyperlink" Target="https://doi.org/10.2908/EDAT_LFSE_04" TargetMode="External"/><Relationship Id="rId4" Type="http://schemas.openxmlformats.org/officeDocument/2006/relationships/hyperlink" Target="https://doi.org/10.2908/DEMO_R_D2JAN"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online.ase.ro/user/view.php?id=4276&amp;course=1" TargetMode="External"/><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pic>
        <p:nvPicPr>
          <p:cNvPr id="22" name="Picture 21">
            <a:extLst>
              <a:ext uri="{FF2B5EF4-FFF2-40B4-BE49-F238E27FC236}">
                <a16:creationId xmlns:a16="http://schemas.microsoft.com/office/drawing/2014/main" id="{5BD5156A-A75E-5C8C-F809-1A69D2F5C24E}"/>
              </a:ext>
            </a:extLst>
          </p:cNvPr>
          <p:cNvPicPr>
            <a:picLocks noChangeAspect="1"/>
          </p:cNvPicPr>
          <p:nvPr/>
        </p:nvPicPr>
        <p:blipFill>
          <a:blip r:embed="rId3"/>
          <a:stretch>
            <a:fillRect/>
          </a:stretch>
        </p:blipFill>
        <p:spPr>
          <a:xfrm>
            <a:off x="445216" y="1374878"/>
            <a:ext cx="2167190" cy="1683643"/>
          </a:xfrm>
          <a:prstGeom prst="rect">
            <a:avLst/>
          </a:prstGeom>
        </p:spPr>
      </p:pic>
      <p:pic>
        <p:nvPicPr>
          <p:cNvPr id="299" name="Google Shape;299;p36"/>
          <p:cNvPicPr preferRelativeResize="0"/>
          <p:nvPr/>
        </p:nvPicPr>
        <p:blipFill rotWithShape="1">
          <a:blip r:embed="rId4">
            <a:alphaModFix/>
          </a:blip>
          <a:srcRect l="72995" t="57352" r="3413"/>
          <a:stretch/>
        </p:blipFill>
        <p:spPr>
          <a:xfrm>
            <a:off x="476375" y="1374878"/>
            <a:ext cx="2115393" cy="2017296"/>
          </a:xfrm>
          <a:prstGeom prst="rect">
            <a:avLst/>
          </a:prstGeom>
          <a:noFill/>
          <a:ln w="19050" cap="flat" cmpd="sng">
            <a:solidFill>
              <a:srgbClr val="FFFFFF"/>
            </a:solidFill>
            <a:prstDash val="solid"/>
            <a:round/>
            <a:headEnd type="none" w="sm" len="sm"/>
            <a:tailEnd type="none" w="sm" len="sm"/>
          </a:ln>
        </p:spPr>
      </p:pic>
      <p:sp>
        <p:nvSpPr>
          <p:cNvPr id="300" name="Google Shape;300;p36"/>
          <p:cNvSpPr txBox="1">
            <a:spLocks noGrp="1"/>
          </p:cNvSpPr>
          <p:nvPr>
            <p:ph type="ctrTitle"/>
          </p:nvPr>
        </p:nvSpPr>
        <p:spPr>
          <a:xfrm>
            <a:off x="2591768" y="1981612"/>
            <a:ext cx="5307632" cy="1278843"/>
          </a:xfrm>
          <a:prstGeom prst="rect">
            <a:avLst/>
          </a:prstGeom>
        </p:spPr>
        <p:txBody>
          <a:bodyPr spcFirstLastPara="1" wrap="square" lIns="91425" tIns="91425" rIns="91425" bIns="91425" anchor="b" anchorCtr="0">
            <a:noAutofit/>
          </a:bodyPr>
          <a:lstStyle/>
          <a:p>
            <a:pPr marL="0" lvl="0" indent="0" algn="l">
              <a:spcBef>
                <a:spcPts val="0"/>
              </a:spcBef>
              <a:spcAft>
                <a:spcPts val="0"/>
              </a:spcAft>
              <a:buNone/>
            </a:pPr>
            <a:r>
              <a:rPr lang="en-US" sz="4800" dirty="0">
                <a:solidFill>
                  <a:schemeClr val="dk1"/>
                </a:solidFill>
                <a:latin typeface="Franklin Gothic Heavy" panose="020B0903020102020204" pitchFamily="34" charset="0"/>
              </a:rPr>
              <a:t>BEYOND THE MAP </a:t>
            </a:r>
            <a:r>
              <a:rPr lang="en-US" sz="4800" dirty="0">
                <a:solidFill>
                  <a:srgbClr val="FFFFFF"/>
                </a:solidFill>
                <a:latin typeface="Franklin Gothic Heavy" panose="020B0903020102020204" pitchFamily="34" charset="0"/>
              </a:rPr>
              <a:t> </a:t>
            </a:r>
            <a:r>
              <a:rPr lang="en-US" sz="2800" b="0" dirty="0">
                <a:solidFill>
                  <a:srgbClr val="FFFFFF"/>
                </a:solidFill>
                <a:latin typeface="Franklin Gothic Heavy" panose="020B0903020102020204" pitchFamily="34" charset="0"/>
              </a:rPr>
              <a:t>Decoding Europe’s crimes</a:t>
            </a:r>
          </a:p>
        </p:txBody>
      </p:sp>
      <p:sp>
        <p:nvSpPr>
          <p:cNvPr id="301" name="Google Shape;301;p36"/>
          <p:cNvSpPr txBox="1">
            <a:spLocks noGrp="1"/>
          </p:cNvSpPr>
          <p:nvPr>
            <p:ph type="subTitle" idx="1"/>
          </p:nvPr>
        </p:nvSpPr>
        <p:spPr>
          <a:xfrm>
            <a:off x="2622927" y="3171172"/>
            <a:ext cx="4563300" cy="1476908"/>
          </a:xfrm>
          <a:prstGeom prst="rect">
            <a:avLst/>
          </a:prstGeom>
        </p:spPr>
        <p:txBody>
          <a:bodyPr spcFirstLastPara="1" wrap="square" lIns="91425" tIns="91425" rIns="91425" bIns="91425" anchor="ctr" anchorCtr="0">
            <a:noAutofit/>
          </a:bodyPr>
          <a:lstStyle/>
          <a:p>
            <a:pPr marL="0" indent="0" algn="ctr">
              <a:buClr>
                <a:srgbClr val="B22222"/>
              </a:buClr>
            </a:pPr>
            <a:r>
              <a:rPr lang="en-US" b="1" i="0" dirty="0">
                <a:effectLst/>
                <a:latin typeface="Baskerville Old Face" panose="02020602080505020303" pitchFamily="18" charset="0"/>
              </a:rPr>
              <a:t>Made by </a:t>
            </a:r>
          </a:p>
          <a:p>
            <a:pPr marL="285750" indent="-285750" algn="ctr">
              <a:buClr>
                <a:srgbClr val="B22222"/>
              </a:buClr>
              <a:buFont typeface="Arial" panose="020B0604020202020204" pitchFamily="34" charset="0"/>
              <a:buChar char="•"/>
            </a:pPr>
            <a:r>
              <a:rPr lang="en-US" b="0" i="0" dirty="0">
                <a:effectLst/>
                <a:latin typeface="Baskerville Old Face" panose="02020602080505020303" pitchFamily="18" charset="0"/>
              </a:rPr>
              <a:t>Neagu </a:t>
            </a:r>
            <a:r>
              <a:rPr lang="en-US" b="1" i="0" dirty="0">
                <a:effectLst/>
                <a:latin typeface="Baskerville Old Face" panose="02020602080505020303" pitchFamily="18" charset="0"/>
              </a:rPr>
              <a:t>Andrei</a:t>
            </a:r>
            <a:endParaRPr lang="en-US" b="1" dirty="0">
              <a:latin typeface="Baskerville Old Face" panose="02020602080505020303" pitchFamily="18" charset="0"/>
            </a:endParaRPr>
          </a:p>
          <a:p>
            <a:pPr marL="285750" indent="-285750" algn="ctr">
              <a:buClr>
                <a:srgbClr val="B22222"/>
              </a:buClr>
              <a:buFont typeface="Arial" panose="020B0604020202020204" pitchFamily="34" charset="0"/>
              <a:buChar char="•"/>
            </a:pPr>
            <a:r>
              <a:rPr lang="en-US" b="0" i="0" dirty="0">
                <a:effectLst/>
                <a:latin typeface="Baskerville Old Face" panose="02020602080505020303" pitchFamily="18" charset="0"/>
              </a:rPr>
              <a:t>Litescu </a:t>
            </a:r>
            <a:r>
              <a:rPr lang="en-US" b="1" i="0" dirty="0">
                <a:effectLst/>
                <a:latin typeface="Baskerville Old Face" panose="02020602080505020303" pitchFamily="18" charset="0"/>
              </a:rPr>
              <a:t>David</a:t>
            </a:r>
            <a:r>
              <a:rPr lang="en-US" b="0" i="0" dirty="0">
                <a:effectLst/>
                <a:latin typeface="Baskerville Old Face" panose="02020602080505020303" pitchFamily="18" charset="0"/>
              </a:rPr>
              <a:t>-Adrian</a:t>
            </a:r>
          </a:p>
          <a:p>
            <a:pPr marL="285750" indent="-285750" algn="ctr">
              <a:buClr>
                <a:srgbClr val="B22222"/>
              </a:buClr>
              <a:buFont typeface="Arial" panose="020B0604020202020204" pitchFamily="34" charset="0"/>
              <a:buChar char="•"/>
            </a:pPr>
            <a:r>
              <a:rPr lang="en-US" b="0" i="0" dirty="0">
                <a:effectLst/>
                <a:latin typeface="Baskerville Old Face" panose="02020602080505020303" pitchFamily="18" charset="0"/>
              </a:rPr>
              <a:t>Dinca </a:t>
            </a:r>
            <a:r>
              <a:rPr lang="en-US" b="1" i="0" dirty="0">
                <a:effectLst/>
                <a:latin typeface="Baskerville Old Face" panose="02020602080505020303" pitchFamily="18" charset="0"/>
              </a:rPr>
              <a:t>Alexandra</a:t>
            </a:r>
            <a:r>
              <a:rPr lang="en-US" b="0" i="0" dirty="0">
                <a:effectLst/>
                <a:latin typeface="Baskerville Old Face" panose="02020602080505020303" pitchFamily="18" charset="0"/>
              </a:rPr>
              <a:t>-Maria</a:t>
            </a:r>
          </a:p>
          <a:p>
            <a:pPr marL="285750" indent="-285750" algn="ctr">
              <a:buClr>
                <a:srgbClr val="B22222"/>
              </a:buClr>
              <a:buFont typeface="Arial" panose="020B0604020202020204" pitchFamily="34" charset="0"/>
              <a:buChar char="•"/>
            </a:pPr>
            <a:r>
              <a:rPr lang="en-US" dirty="0">
                <a:latin typeface="Baskerville Old Face" panose="02020602080505020303" pitchFamily="18" charset="0"/>
              </a:rPr>
              <a:t>Al Sammarraie </a:t>
            </a:r>
            <a:r>
              <a:rPr lang="en-US" b="1" dirty="0">
                <a:latin typeface="Baskerville Old Face" panose="02020602080505020303" pitchFamily="18" charset="0"/>
              </a:rPr>
              <a:t>Noor</a:t>
            </a:r>
            <a:r>
              <a:rPr lang="en-US" dirty="0">
                <a:latin typeface="Baskerville Old Face" panose="02020602080505020303" pitchFamily="18" charset="0"/>
              </a:rPr>
              <a:t>uldeen</a:t>
            </a:r>
            <a:endParaRPr lang="en-US" b="0" i="0" dirty="0">
              <a:effectLst/>
              <a:latin typeface="Baskerville Old Face" panose="02020602080505020303" pitchFamily="18" charset="0"/>
            </a:endParaRPr>
          </a:p>
        </p:txBody>
      </p:sp>
      <p:pic>
        <p:nvPicPr>
          <p:cNvPr id="19" name="Picture 18">
            <a:extLst>
              <a:ext uri="{FF2B5EF4-FFF2-40B4-BE49-F238E27FC236}">
                <a16:creationId xmlns:a16="http://schemas.microsoft.com/office/drawing/2014/main" id="{516D9394-48C8-3FDE-AE88-ABC35EB93DEC}"/>
              </a:ext>
            </a:extLst>
          </p:cNvPr>
          <p:cNvPicPr>
            <a:picLocks noChangeAspect="1"/>
          </p:cNvPicPr>
          <p:nvPr/>
        </p:nvPicPr>
        <p:blipFill>
          <a:blip r:embed="rId5"/>
          <a:stretch>
            <a:fillRect/>
          </a:stretch>
        </p:blipFill>
        <p:spPr>
          <a:xfrm>
            <a:off x="479260" y="1374878"/>
            <a:ext cx="2112508" cy="2017296"/>
          </a:xfrm>
          <a:prstGeom prst="rect">
            <a:avLst/>
          </a:prstGeom>
        </p:spPr>
      </p:pic>
      <p:sp>
        <p:nvSpPr>
          <p:cNvPr id="13" name="TextBox 12">
            <a:extLst>
              <a:ext uri="{FF2B5EF4-FFF2-40B4-BE49-F238E27FC236}">
                <a16:creationId xmlns:a16="http://schemas.microsoft.com/office/drawing/2014/main" id="{C5E2672F-04C3-4F54-71A6-3798E1AD15E8}"/>
              </a:ext>
            </a:extLst>
          </p:cNvPr>
          <p:cNvSpPr txBox="1"/>
          <p:nvPr/>
        </p:nvSpPr>
        <p:spPr>
          <a:xfrm>
            <a:off x="-7300763" y="-326712"/>
            <a:ext cx="7127507" cy="2308324"/>
          </a:xfrm>
          <a:prstGeom prst="rect">
            <a:avLst/>
          </a:prstGeom>
          <a:noFill/>
        </p:spPr>
        <p:txBody>
          <a:bodyPr wrap="square">
            <a:spAutoFit/>
          </a:bodyPr>
          <a:lstStyle/>
          <a:p>
            <a:r>
              <a:rPr kumimoji="0" lang="en-US" sz="7200" b="1" i="0" u="none" strike="noStrike" kern="0" cap="none" spc="0" normalizeH="0" baseline="0" noProof="0" dirty="0">
                <a:ln>
                  <a:noFill/>
                </a:ln>
                <a:solidFill>
                  <a:srgbClr val="FFFFFF"/>
                </a:solidFill>
                <a:effectLst/>
                <a:uLnTx/>
                <a:uFillTx/>
                <a:latin typeface="Franklin Gothic Heavy" panose="020B0903020102020204" pitchFamily="34" charset="0"/>
                <a:sym typeface="Lexend Deca"/>
              </a:rPr>
              <a:t>CRIMES IN EUROPE</a:t>
            </a:r>
            <a:endParaRPr lang="en-US" dirty="0"/>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pic>
        <p:nvPicPr>
          <p:cNvPr id="24" name="Picture 23">
            <a:extLst>
              <a:ext uri="{FF2B5EF4-FFF2-40B4-BE49-F238E27FC236}">
                <a16:creationId xmlns:a16="http://schemas.microsoft.com/office/drawing/2014/main" id="{C5E545CC-47F4-559F-3428-4797F5EEE191}"/>
              </a:ext>
            </a:extLst>
          </p:cNvPr>
          <p:cNvPicPr>
            <a:picLocks noChangeAspect="1"/>
          </p:cNvPicPr>
          <p:nvPr/>
        </p:nvPicPr>
        <p:blipFill>
          <a:blip r:embed="rId3"/>
          <a:srcRect l="14311" r="23125" b="64839"/>
          <a:stretch/>
        </p:blipFill>
        <p:spPr>
          <a:xfrm>
            <a:off x="-1" y="1141091"/>
            <a:ext cx="9144001" cy="4002409"/>
          </a:xfrm>
          <a:prstGeom prst="rect">
            <a:avLst/>
          </a:prstGeom>
        </p:spPr>
      </p:pic>
      <p:sp>
        <p:nvSpPr>
          <p:cNvPr id="374" name="Google Shape;374;p39"/>
          <p:cNvSpPr txBox="1">
            <a:spLocks noGrp="1"/>
          </p:cNvSpPr>
          <p:nvPr>
            <p:ph type="subTitle" idx="1"/>
          </p:nvPr>
        </p:nvSpPr>
        <p:spPr>
          <a:xfrm>
            <a:off x="-1" y="1300162"/>
            <a:ext cx="9144001" cy="3843337"/>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en-US" sz="2400" dirty="0">
                <a:solidFill>
                  <a:schemeClr val="bg1"/>
                </a:solidFill>
                <a:latin typeface="Baskerville Old Face" panose="02020602080505020303" pitchFamily="18" charset="0"/>
              </a:rPr>
              <a:t>In this study we have focused on examining </a:t>
            </a:r>
            <a:r>
              <a:rPr lang="en-US" sz="2400" b="1" dirty="0">
                <a:solidFill>
                  <a:schemeClr val="bg1"/>
                </a:solidFill>
                <a:latin typeface="Baskerville Old Face" panose="02020602080505020303" pitchFamily="18" charset="0"/>
              </a:rPr>
              <a:t>social</a:t>
            </a:r>
            <a:r>
              <a:rPr lang="en-US" sz="2400" dirty="0">
                <a:solidFill>
                  <a:schemeClr val="bg1"/>
                </a:solidFill>
                <a:latin typeface="Baskerville Old Face" panose="02020602080505020303" pitchFamily="18" charset="0"/>
              </a:rPr>
              <a:t>, </a:t>
            </a:r>
            <a:r>
              <a:rPr lang="en-US" sz="2400" b="1" dirty="0">
                <a:solidFill>
                  <a:schemeClr val="bg1"/>
                </a:solidFill>
                <a:latin typeface="Baskerville Old Face" panose="02020602080505020303" pitchFamily="18" charset="0"/>
              </a:rPr>
              <a:t>economic</a:t>
            </a:r>
            <a:r>
              <a:rPr lang="en-US" sz="2400" dirty="0">
                <a:solidFill>
                  <a:schemeClr val="bg1"/>
                </a:solidFill>
                <a:latin typeface="Baskerville Old Face" panose="02020602080505020303" pitchFamily="18" charset="0"/>
              </a:rPr>
              <a:t> and </a:t>
            </a:r>
            <a:r>
              <a:rPr lang="en-US" sz="2400" b="1" dirty="0">
                <a:solidFill>
                  <a:schemeClr val="bg1"/>
                </a:solidFill>
                <a:latin typeface="Baskerville Old Face" panose="02020602080505020303" pitchFamily="18" charset="0"/>
              </a:rPr>
              <a:t>educational</a:t>
            </a:r>
            <a:r>
              <a:rPr lang="en-US" sz="2400" dirty="0">
                <a:solidFill>
                  <a:schemeClr val="bg1"/>
                </a:solidFill>
                <a:latin typeface="Baskerville Old Face" panose="02020602080505020303" pitchFamily="18" charset="0"/>
              </a:rPr>
              <a:t> indicators in </a:t>
            </a:r>
            <a:r>
              <a:rPr lang="en-US" sz="2400" b="1" dirty="0">
                <a:solidFill>
                  <a:schemeClr val="bg1"/>
                </a:solidFill>
                <a:latin typeface="Baskerville Old Face" panose="02020602080505020303" pitchFamily="18" charset="0"/>
              </a:rPr>
              <a:t>EU</a:t>
            </a:r>
            <a:r>
              <a:rPr lang="en-US" sz="2400" dirty="0">
                <a:solidFill>
                  <a:schemeClr val="bg1"/>
                </a:solidFill>
                <a:latin typeface="Baskerville Old Face" panose="02020602080505020303" pitchFamily="18" charset="0"/>
              </a:rPr>
              <a:t> </a:t>
            </a:r>
            <a:r>
              <a:rPr lang="en-US" sz="2400" b="1" dirty="0">
                <a:solidFill>
                  <a:schemeClr val="bg1"/>
                </a:solidFill>
                <a:latin typeface="Baskerville Old Face" panose="02020602080505020303" pitchFamily="18" charset="0"/>
              </a:rPr>
              <a:t>regions at NUTS 2 level</a:t>
            </a:r>
            <a:r>
              <a:rPr lang="en-US" sz="2400" dirty="0">
                <a:solidFill>
                  <a:schemeClr val="bg1"/>
                </a:solidFill>
                <a:latin typeface="Baskerville Old Face" panose="02020602080505020303" pitchFamily="18" charset="0"/>
              </a:rPr>
              <a:t> using data collected from </a:t>
            </a:r>
            <a:r>
              <a:rPr lang="en-US" sz="2400" b="1" dirty="0">
                <a:solidFill>
                  <a:schemeClr val="bg1"/>
                </a:solidFill>
                <a:latin typeface="Baskerville Old Face" panose="02020602080505020303" pitchFamily="18" charset="0"/>
              </a:rPr>
              <a:t>Eurostat. </a:t>
            </a:r>
          </a:p>
          <a:p>
            <a:pPr marL="0" lvl="0" indent="0" algn="just" rtl="0">
              <a:spcBef>
                <a:spcPts val="0"/>
              </a:spcBef>
              <a:spcAft>
                <a:spcPts val="0"/>
              </a:spcAft>
              <a:buNone/>
            </a:pPr>
            <a:endParaRPr lang="en-US" sz="2400" b="1" dirty="0">
              <a:solidFill>
                <a:schemeClr val="bg1"/>
              </a:solidFill>
              <a:latin typeface="Baskerville Old Face" panose="02020602080505020303" pitchFamily="18" charset="0"/>
            </a:endParaRPr>
          </a:p>
          <a:p>
            <a:pPr marL="0" lvl="0" indent="0" algn="just" rtl="0">
              <a:spcBef>
                <a:spcPts val="0"/>
              </a:spcBef>
              <a:spcAft>
                <a:spcPts val="0"/>
              </a:spcAft>
              <a:buNone/>
            </a:pPr>
            <a:endParaRPr lang="en-US" sz="2400" b="1" dirty="0">
              <a:solidFill>
                <a:schemeClr val="bg1"/>
              </a:solidFill>
              <a:latin typeface="Baskerville Old Face" panose="02020602080505020303" pitchFamily="18" charset="0"/>
            </a:endParaRPr>
          </a:p>
          <a:p>
            <a:pPr marL="0" lvl="0" indent="0" algn="just" rtl="0">
              <a:spcBef>
                <a:spcPts val="0"/>
              </a:spcBef>
              <a:spcAft>
                <a:spcPts val="0"/>
              </a:spcAft>
              <a:buNone/>
            </a:pPr>
            <a:r>
              <a:rPr lang="en-US" sz="2400" dirty="0">
                <a:solidFill>
                  <a:schemeClr val="bg1"/>
                </a:solidFill>
                <a:latin typeface="Baskerville Old Face" panose="02020602080505020303" pitchFamily="18" charset="0"/>
              </a:rPr>
              <a:t>We want to show how the </a:t>
            </a:r>
            <a:r>
              <a:rPr lang="en-US" sz="2400" b="1" dirty="0">
                <a:solidFill>
                  <a:schemeClr val="bg1"/>
                </a:solidFill>
                <a:latin typeface="Baskerville Old Face" panose="02020602080505020303" pitchFamily="18" charset="0"/>
              </a:rPr>
              <a:t>education level</a:t>
            </a:r>
            <a:r>
              <a:rPr lang="en-US" sz="2400" dirty="0">
                <a:solidFill>
                  <a:schemeClr val="bg1"/>
                </a:solidFill>
                <a:latin typeface="Baskerville Old Face" panose="02020602080505020303" pitchFamily="18" charset="0"/>
              </a:rPr>
              <a:t>, </a:t>
            </a:r>
            <a:r>
              <a:rPr lang="en-US" sz="2400" b="1" dirty="0">
                <a:solidFill>
                  <a:schemeClr val="bg1"/>
                </a:solidFill>
                <a:latin typeface="Baskerville Old Face" panose="02020602080505020303" pitchFamily="18" charset="0"/>
              </a:rPr>
              <a:t>the employment status </a:t>
            </a:r>
            <a:r>
              <a:rPr lang="en-US" sz="2400" dirty="0">
                <a:solidFill>
                  <a:schemeClr val="bg1"/>
                </a:solidFill>
                <a:latin typeface="Baskerville Old Face" panose="02020602080505020303" pitchFamily="18" charset="0"/>
              </a:rPr>
              <a:t>and the </a:t>
            </a:r>
            <a:r>
              <a:rPr lang="en-US" sz="2400" b="1" dirty="0">
                <a:solidFill>
                  <a:schemeClr val="bg1"/>
                </a:solidFill>
                <a:latin typeface="Baskerville Old Face" panose="02020602080505020303" pitchFamily="18" charset="0"/>
              </a:rPr>
              <a:t>income of people in a region </a:t>
            </a:r>
            <a:r>
              <a:rPr lang="en-US" sz="2400" dirty="0">
                <a:solidFill>
                  <a:schemeClr val="bg1"/>
                </a:solidFill>
                <a:latin typeface="Baskerville Old Face" panose="02020602080505020303" pitchFamily="18" charset="0"/>
              </a:rPr>
              <a:t>can affect the </a:t>
            </a:r>
            <a:r>
              <a:rPr lang="en-US" sz="2400" b="1" dirty="0">
                <a:solidFill>
                  <a:schemeClr val="bg1"/>
                </a:solidFill>
                <a:latin typeface="Baskerville Old Face" panose="02020602080505020303" pitchFamily="18" charset="0"/>
              </a:rPr>
              <a:t>crimes</a:t>
            </a:r>
            <a:r>
              <a:rPr lang="en-US" sz="2400" dirty="0">
                <a:solidFill>
                  <a:schemeClr val="bg1"/>
                </a:solidFill>
                <a:latin typeface="Baskerville Old Face" panose="02020602080505020303" pitchFamily="18" charset="0"/>
              </a:rPr>
              <a:t> that occur in that region, focusing </a:t>
            </a:r>
            <a:r>
              <a:rPr lang="en-US" sz="2400" b="1" dirty="0">
                <a:solidFill>
                  <a:schemeClr val="bg1"/>
                </a:solidFill>
                <a:latin typeface="Baskerville Old Face" panose="02020602080505020303" pitchFamily="18" charset="0"/>
              </a:rPr>
              <a:t>on theft-related crimes</a:t>
            </a:r>
            <a:r>
              <a:rPr lang="en-US" sz="2400" dirty="0">
                <a:solidFill>
                  <a:schemeClr val="bg1"/>
                </a:solidFill>
                <a:latin typeface="Baskerville Old Face" panose="02020602080505020303" pitchFamily="18" charset="0"/>
              </a:rPr>
              <a:t>. </a:t>
            </a:r>
          </a:p>
        </p:txBody>
      </p:sp>
      <p:sp>
        <p:nvSpPr>
          <p:cNvPr id="375" name="Google Shape;375;p39"/>
          <p:cNvSpPr txBox="1">
            <a:spLocks noGrp="1"/>
          </p:cNvSpPr>
          <p:nvPr>
            <p:ph type="title"/>
          </p:nvPr>
        </p:nvSpPr>
        <p:spPr>
          <a:xfrm>
            <a:off x="315333" y="270445"/>
            <a:ext cx="8513331" cy="854526"/>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7200" dirty="0">
                <a:solidFill>
                  <a:schemeClr val="bg1"/>
                </a:solidFill>
                <a:latin typeface="Franklin Gothic Heavy" panose="020B0903020102020204" pitchFamily="34" charset="0"/>
              </a:rPr>
              <a:t>CRIMES IN EUROPE</a:t>
            </a:r>
            <a:endParaRPr lang="ro-RO" sz="7200" dirty="0">
              <a:solidFill>
                <a:schemeClr val="bg1"/>
              </a:solidFill>
              <a:latin typeface="Franklin Gothic Heavy" panose="020B0903020102020204" pitchFamily="34" charset="0"/>
            </a:endParaRPr>
          </a:p>
        </p:txBody>
      </p:sp>
      <p:pic>
        <p:nvPicPr>
          <p:cNvPr id="13" name="Picture 12">
            <a:extLst>
              <a:ext uri="{FF2B5EF4-FFF2-40B4-BE49-F238E27FC236}">
                <a16:creationId xmlns:a16="http://schemas.microsoft.com/office/drawing/2014/main" id="{4C1C3185-D8D4-95FC-69B3-69E37F6188B5}"/>
              </a:ext>
            </a:extLst>
          </p:cNvPr>
          <p:cNvPicPr>
            <a:picLocks noChangeAspect="1"/>
          </p:cNvPicPr>
          <p:nvPr/>
        </p:nvPicPr>
        <p:blipFill>
          <a:blip r:embed="rId3"/>
          <a:stretch>
            <a:fillRect/>
          </a:stretch>
        </p:blipFill>
        <p:spPr>
          <a:xfrm>
            <a:off x="12124603" y="-4875658"/>
            <a:ext cx="6604082" cy="5143500"/>
          </a:xfrm>
          <a:prstGeom prst="rect">
            <a:avLst/>
          </a:prstGeom>
        </p:spPr>
      </p:pic>
      <p:grpSp>
        <p:nvGrpSpPr>
          <p:cNvPr id="7" name="Google Shape;1379;p65">
            <a:extLst>
              <a:ext uri="{FF2B5EF4-FFF2-40B4-BE49-F238E27FC236}">
                <a16:creationId xmlns:a16="http://schemas.microsoft.com/office/drawing/2014/main" id="{C0924DCC-713B-41C7-C7A8-A0A874B5C06F}"/>
              </a:ext>
            </a:extLst>
          </p:cNvPr>
          <p:cNvGrpSpPr/>
          <p:nvPr/>
        </p:nvGrpSpPr>
        <p:grpSpPr>
          <a:xfrm>
            <a:off x="2489849" y="-3909350"/>
            <a:ext cx="3940936" cy="708530"/>
            <a:chOff x="5753410" y="1311092"/>
            <a:chExt cx="1519200" cy="1547863"/>
          </a:xfrm>
        </p:grpSpPr>
        <p:pic>
          <p:nvPicPr>
            <p:cNvPr id="8" name="Google Shape;1380;p65">
              <a:extLst>
                <a:ext uri="{FF2B5EF4-FFF2-40B4-BE49-F238E27FC236}">
                  <a16:creationId xmlns:a16="http://schemas.microsoft.com/office/drawing/2014/main" id="{0E31A466-D9F9-08E0-EA6F-A5F9766428DD}"/>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9" name="Google Shape;1381;p65">
              <a:extLst>
                <a:ext uri="{FF2B5EF4-FFF2-40B4-BE49-F238E27FC236}">
                  <a16:creationId xmlns:a16="http://schemas.microsoft.com/office/drawing/2014/main" id="{9E8454A1-82E2-61B3-301F-3ACFF4BD3C2F}"/>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grpSp>
      <p:sp>
        <p:nvSpPr>
          <p:cNvPr id="10" name="Google Shape;1375;p65">
            <a:extLst>
              <a:ext uri="{FF2B5EF4-FFF2-40B4-BE49-F238E27FC236}">
                <a16:creationId xmlns:a16="http://schemas.microsoft.com/office/drawing/2014/main" id="{ED0090A9-5421-EB9B-7ACD-3A815ACB142A}"/>
              </a:ext>
            </a:extLst>
          </p:cNvPr>
          <p:cNvSpPr txBox="1">
            <a:spLocks/>
          </p:cNvSpPr>
          <p:nvPr/>
        </p:nvSpPr>
        <p:spPr>
          <a:xfrm>
            <a:off x="976269" y="-3909350"/>
            <a:ext cx="6899400" cy="612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4800"/>
              <a:buFont typeface="Lexend Deca"/>
              <a:buNone/>
              <a:defRPr sz="110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4800"/>
              <a:buFont typeface="Lexend Deca"/>
              <a:buNone/>
              <a:defRPr sz="48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4800"/>
              <a:buFont typeface="Lexend Deca"/>
              <a:buNone/>
              <a:defRPr sz="48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4800"/>
              <a:buFont typeface="Lexend Deca"/>
              <a:buNone/>
              <a:defRPr sz="48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4800"/>
              <a:buFont typeface="Lexend Deca"/>
              <a:buNone/>
              <a:defRPr sz="48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4800"/>
              <a:buFont typeface="Lexend Deca"/>
              <a:buNone/>
              <a:defRPr sz="48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4800"/>
              <a:buFont typeface="Lexend Deca"/>
              <a:buNone/>
              <a:defRPr sz="48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4800"/>
              <a:buFont typeface="Lexend Deca"/>
              <a:buNone/>
              <a:defRPr sz="48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4800"/>
              <a:buFont typeface="Lexend Deca"/>
              <a:buNone/>
              <a:defRPr sz="4800" b="1" i="0" u="none" strike="noStrike" cap="none">
                <a:solidFill>
                  <a:schemeClr val="dk1"/>
                </a:solidFill>
                <a:latin typeface="Lexend Deca"/>
                <a:ea typeface="Lexend Deca"/>
                <a:cs typeface="Lexend Deca"/>
                <a:sym typeface="Lexend Deca"/>
              </a:defRPr>
            </a:lvl9pPr>
          </a:lstStyle>
          <a:p>
            <a:pPr algn="ctr"/>
            <a:r>
              <a:rPr lang="en-US" sz="2800" dirty="0">
                <a:solidFill>
                  <a:schemeClr val="bg1"/>
                </a:solidFill>
                <a:latin typeface="Franklin Gothic Heavy" panose="020B0903020102020204" pitchFamily="34" charset="0"/>
              </a:rPr>
              <a:t>Literature Review</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4">
          <a:extLst>
            <a:ext uri="{FF2B5EF4-FFF2-40B4-BE49-F238E27FC236}">
              <a16:creationId xmlns:a16="http://schemas.microsoft.com/office/drawing/2014/main" id="{89C4EE11-D7A1-64B3-47F4-A3BDB7FEB61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AAB5302-6B29-C034-E17D-645A3D44F6CF}"/>
              </a:ext>
            </a:extLst>
          </p:cNvPr>
          <p:cNvPicPr>
            <a:picLocks noChangeAspect="1"/>
          </p:cNvPicPr>
          <p:nvPr/>
        </p:nvPicPr>
        <p:blipFill>
          <a:blip r:embed="rId3"/>
          <a:stretch>
            <a:fillRect/>
          </a:stretch>
        </p:blipFill>
        <p:spPr>
          <a:xfrm>
            <a:off x="-741780" y="-2718291"/>
            <a:ext cx="10369973" cy="8076513"/>
          </a:xfrm>
          <a:prstGeom prst="rect">
            <a:avLst/>
          </a:prstGeom>
        </p:spPr>
      </p:pic>
      <p:grpSp>
        <p:nvGrpSpPr>
          <p:cNvPr id="38" name="Google Shape;1379;p65">
            <a:extLst>
              <a:ext uri="{FF2B5EF4-FFF2-40B4-BE49-F238E27FC236}">
                <a16:creationId xmlns:a16="http://schemas.microsoft.com/office/drawing/2014/main" id="{94C4788C-D891-C852-6FBC-834F7E09E474}"/>
              </a:ext>
            </a:extLst>
          </p:cNvPr>
          <p:cNvGrpSpPr/>
          <p:nvPr/>
        </p:nvGrpSpPr>
        <p:grpSpPr>
          <a:xfrm>
            <a:off x="2507087" y="296507"/>
            <a:ext cx="3940936" cy="708530"/>
            <a:chOff x="5753410" y="1311092"/>
            <a:chExt cx="1519200" cy="1547863"/>
          </a:xfrm>
        </p:grpSpPr>
        <p:pic>
          <p:nvPicPr>
            <p:cNvPr id="39" name="Google Shape;1380;p65">
              <a:extLst>
                <a:ext uri="{FF2B5EF4-FFF2-40B4-BE49-F238E27FC236}">
                  <a16:creationId xmlns:a16="http://schemas.microsoft.com/office/drawing/2014/main" id="{B191CC08-F1A2-0AC2-83E7-74583527F7EE}"/>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40" name="Google Shape;1381;p65">
              <a:extLst>
                <a:ext uri="{FF2B5EF4-FFF2-40B4-BE49-F238E27FC236}">
                  <a16:creationId xmlns:a16="http://schemas.microsoft.com/office/drawing/2014/main" id="{2DBA128E-5B2A-4E59-B41F-A9576BE6D749}"/>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grpSp>
      <p:sp>
        <p:nvSpPr>
          <p:cNvPr id="1375" name="Google Shape;1375;p65">
            <a:extLst>
              <a:ext uri="{FF2B5EF4-FFF2-40B4-BE49-F238E27FC236}">
                <a16:creationId xmlns:a16="http://schemas.microsoft.com/office/drawing/2014/main" id="{D1EB9D6B-8FCB-D7CA-83D2-D29AE66A8502}"/>
              </a:ext>
            </a:extLst>
          </p:cNvPr>
          <p:cNvSpPr txBox="1">
            <a:spLocks noGrp="1"/>
          </p:cNvSpPr>
          <p:nvPr>
            <p:ph type="title"/>
          </p:nvPr>
        </p:nvSpPr>
        <p:spPr>
          <a:xfrm>
            <a:off x="993507" y="296507"/>
            <a:ext cx="6899400" cy="6129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dirty="0">
                <a:solidFill>
                  <a:schemeClr val="bg1"/>
                </a:solidFill>
                <a:latin typeface="Franklin Gothic Heavy" panose="020B0903020102020204" pitchFamily="34" charset="0"/>
              </a:rPr>
              <a:t>Literature Review</a:t>
            </a:r>
            <a:endParaRPr dirty="0">
              <a:solidFill>
                <a:schemeClr val="bg1"/>
              </a:solidFill>
              <a:latin typeface="Franklin Gothic Heavy" panose="020B0903020102020204" pitchFamily="34" charset="0"/>
            </a:endParaRPr>
          </a:p>
        </p:txBody>
      </p:sp>
      <p:grpSp>
        <p:nvGrpSpPr>
          <p:cNvPr id="18" name="Google Shape;1379;p65">
            <a:extLst>
              <a:ext uri="{FF2B5EF4-FFF2-40B4-BE49-F238E27FC236}">
                <a16:creationId xmlns:a16="http://schemas.microsoft.com/office/drawing/2014/main" id="{A19677A4-E959-10C4-C719-85B4A7D6F2E0}"/>
              </a:ext>
            </a:extLst>
          </p:cNvPr>
          <p:cNvGrpSpPr/>
          <p:nvPr/>
        </p:nvGrpSpPr>
        <p:grpSpPr>
          <a:xfrm>
            <a:off x="-3894961" y="-4805582"/>
            <a:ext cx="789270" cy="804160"/>
            <a:chOff x="5753410" y="1311092"/>
            <a:chExt cx="1519200" cy="1547863"/>
          </a:xfrm>
        </p:grpSpPr>
        <p:pic>
          <p:nvPicPr>
            <p:cNvPr id="19" name="Google Shape;1380;p65">
              <a:extLst>
                <a:ext uri="{FF2B5EF4-FFF2-40B4-BE49-F238E27FC236}">
                  <a16:creationId xmlns:a16="http://schemas.microsoft.com/office/drawing/2014/main" id="{2C9EA46D-FB00-5C8D-25AE-C2594773140C}"/>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20" name="Google Shape;1381;p65">
              <a:extLst>
                <a:ext uri="{FF2B5EF4-FFF2-40B4-BE49-F238E27FC236}">
                  <a16:creationId xmlns:a16="http://schemas.microsoft.com/office/drawing/2014/main" id="{90795EA1-D281-0873-5796-6FDCCB574C39}"/>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21" name="Google Shape;1384;p65">
            <a:extLst>
              <a:ext uri="{FF2B5EF4-FFF2-40B4-BE49-F238E27FC236}">
                <a16:creationId xmlns:a16="http://schemas.microsoft.com/office/drawing/2014/main" id="{C07BA34F-71CB-6607-88F5-0DA48BD6F67F}"/>
              </a:ext>
            </a:extLst>
          </p:cNvPr>
          <p:cNvSpPr txBox="1">
            <a:spLocks/>
          </p:cNvSpPr>
          <p:nvPr/>
        </p:nvSpPr>
        <p:spPr>
          <a:xfrm>
            <a:off x="-4022676" y="-4720092"/>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a:t>01</a:t>
            </a:r>
            <a:endParaRPr lang="en" sz="4000" dirty="0"/>
          </a:p>
        </p:txBody>
      </p:sp>
      <p:grpSp>
        <p:nvGrpSpPr>
          <p:cNvPr id="22" name="Google Shape;1379;p65">
            <a:extLst>
              <a:ext uri="{FF2B5EF4-FFF2-40B4-BE49-F238E27FC236}">
                <a16:creationId xmlns:a16="http://schemas.microsoft.com/office/drawing/2014/main" id="{4493AD15-126A-105D-8351-710347772941}"/>
              </a:ext>
            </a:extLst>
          </p:cNvPr>
          <p:cNvGrpSpPr/>
          <p:nvPr/>
        </p:nvGrpSpPr>
        <p:grpSpPr>
          <a:xfrm>
            <a:off x="-8486415" y="2169670"/>
            <a:ext cx="789270" cy="804160"/>
            <a:chOff x="5753410" y="1311092"/>
            <a:chExt cx="1519200" cy="1547863"/>
          </a:xfrm>
        </p:grpSpPr>
        <p:pic>
          <p:nvPicPr>
            <p:cNvPr id="23" name="Google Shape;1380;p65">
              <a:extLst>
                <a:ext uri="{FF2B5EF4-FFF2-40B4-BE49-F238E27FC236}">
                  <a16:creationId xmlns:a16="http://schemas.microsoft.com/office/drawing/2014/main" id="{83B17C08-54D2-2425-D9C6-C47DA046040C}"/>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24" name="Google Shape;1381;p65">
              <a:extLst>
                <a:ext uri="{FF2B5EF4-FFF2-40B4-BE49-F238E27FC236}">
                  <a16:creationId xmlns:a16="http://schemas.microsoft.com/office/drawing/2014/main" id="{32CE86DE-293C-C5D9-9E09-AAE8F32D5535}"/>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25" name="Google Shape;1384;p65">
            <a:extLst>
              <a:ext uri="{FF2B5EF4-FFF2-40B4-BE49-F238E27FC236}">
                <a16:creationId xmlns:a16="http://schemas.microsoft.com/office/drawing/2014/main" id="{C3FCCB81-BB48-73CD-82BE-60C66E9BA7F9}"/>
              </a:ext>
            </a:extLst>
          </p:cNvPr>
          <p:cNvSpPr txBox="1">
            <a:spLocks/>
          </p:cNvSpPr>
          <p:nvPr/>
        </p:nvSpPr>
        <p:spPr>
          <a:xfrm>
            <a:off x="-8616503" y="2270605"/>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02</a:t>
            </a:r>
          </a:p>
        </p:txBody>
      </p:sp>
      <p:grpSp>
        <p:nvGrpSpPr>
          <p:cNvPr id="26" name="Google Shape;1379;p65">
            <a:extLst>
              <a:ext uri="{FF2B5EF4-FFF2-40B4-BE49-F238E27FC236}">
                <a16:creationId xmlns:a16="http://schemas.microsoft.com/office/drawing/2014/main" id="{39C5A724-83EF-E6B8-F2BA-D5B7C350EE04}"/>
              </a:ext>
            </a:extLst>
          </p:cNvPr>
          <p:cNvGrpSpPr/>
          <p:nvPr/>
        </p:nvGrpSpPr>
        <p:grpSpPr>
          <a:xfrm>
            <a:off x="-3859947" y="8568264"/>
            <a:ext cx="789270" cy="804160"/>
            <a:chOff x="5753410" y="1311092"/>
            <a:chExt cx="1519200" cy="1547863"/>
          </a:xfrm>
        </p:grpSpPr>
        <p:pic>
          <p:nvPicPr>
            <p:cNvPr id="27" name="Google Shape;1380;p65">
              <a:extLst>
                <a:ext uri="{FF2B5EF4-FFF2-40B4-BE49-F238E27FC236}">
                  <a16:creationId xmlns:a16="http://schemas.microsoft.com/office/drawing/2014/main" id="{AA2E9430-9656-2765-E4BE-C6692F496E71}"/>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28" name="Google Shape;1381;p65">
              <a:extLst>
                <a:ext uri="{FF2B5EF4-FFF2-40B4-BE49-F238E27FC236}">
                  <a16:creationId xmlns:a16="http://schemas.microsoft.com/office/drawing/2014/main" id="{A2766AD3-EC55-DF62-CDED-CC6FF2B01FCE}"/>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29" name="Google Shape;1384;p65">
            <a:extLst>
              <a:ext uri="{FF2B5EF4-FFF2-40B4-BE49-F238E27FC236}">
                <a16:creationId xmlns:a16="http://schemas.microsoft.com/office/drawing/2014/main" id="{AB49EB1D-5315-C304-E29B-A7B429B37BE5}"/>
              </a:ext>
            </a:extLst>
          </p:cNvPr>
          <p:cNvSpPr txBox="1">
            <a:spLocks/>
          </p:cNvSpPr>
          <p:nvPr/>
        </p:nvSpPr>
        <p:spPr>
          <a:xfrm>
            <a:off x="-3990035" y="8669199"/>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05</a:t>
            </a:r>
          </a:p>
        </p:txBody>
      </p:sp>
      <p:grpSp>
        <p:nvGrpSpPr>
          <p:cNvPr id="30" name="Google Shape;1379;p65">
            <a:extLst>
              <a:ext uri="{FF2B5EF4-FFF2-40B4-BE49-F238E27FC236}">
                <a16:creationId xmlns:a16="http://schemas.microsoft.com/office/drawing/2014/main" id="{5355921B-A14D-AB7F-957E-5B61C81DEBB1}"/>
              </a:ext>
            </a:extLst>
          </p:cNvPr>
          <p:cNvGrpSpPr/>
          <p:nvPr/>
        </p:nvGrpSpPr>
        <p:grpSpPr>
          <a:xfrm>
            <a:off x="15290800" y="-6632792"/>
            <a:ext cx="789270" cy="804160"/>
            <a:chOff x="5753410" y="1311092"/>
            <a:chExt cx="1519200" cy="1547863"/>
          </a:xfrm>
        </p:grpSpPr>
        <p:pic>
          <p:nvPicPr>
            <p:cNvPr id="31" name="Google Shape;1380;p65">
              <a:extLst>
                <a:ext uri="{FF2B5EF4-FFF2-40B4-BE49-F238E27FC236}">
                  <a16:creationId xmlns:a16="http://schemas.microsoft.com/office/drawing/2014/main" id="{0F0E8002-911B-ABC9-C442-2EC61DD63821}"/>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32" name="Google Shape;1381;p65">
              <a:extLst>
                <a:ext uri="{FF2B5EF4-FFF2-40B4-BE49-F238E27FC236}">
                  <a16:creationId xmlns:a16="http://schemas.microsoft.com/office/drawing/2014/main" id="{ED17E433-E14A-9CD5-EEA9-E9DE69070961}"/>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33" name="Google Shape;1379;p65">
            <a:extLst>
              <a:ext uri="{FF2B5EF4-FFF2-40B4-BE49-F238E27FC236}">
                <a16:creationId xmlns:a16="http://schemas.microsoft.com/office/drawing/2014/main" id="{EE44C284-FA70-7265-4FDE-CAFDEBC6A739}"/>
              </a:ext>
            </a:extLst>
          </p:cNvPr>
          <p:cNvGrpSpPr/>
          <p:nvPr/>
        </p:nvGrpSpPr>
        <p:grpSpPr>
          <a:xfrm>
            <a:off x="16340246" y="7381826"/>
            <a:ext cx="789270" cy="804160"/>
            <a:chOff x="5753410" y="1311092"/>
            <a:chExt cx="1519200" cy="1547863"/>
          </a:xfrm>
        </p:grpSpPr>
        <p:pic>
          <p:nvPicPr>
            <p:cNvPr id="34" name="Google Shape;1380;p65">
              <a:extLst>
                <a:ext uri="{FF2B5EF4-FFF2-40B4-BE49-F238E27FC236}">
                  <a16:creationId xmlns:a16="http://schemas.microsoft.com/office/drawing/2014/main" id="{FC534FF1-2368-B02B-6C8A-B5C5C7AD9EBB}"/>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35" name="Google Shape;1381;p65">
              <a:extLst>
                <a:ext uri="{FF2B5EF4-FFF2-40B4-BE49-F238E27FC236}">
                  <a16:creationId xmlns:a16="http://schemas.microsoft.com/office/drawing/2014/main" id="{323E7301-8761-84E7-4A04-94A6EC80726F}"/>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36" name="Google Shape;1384;p65">
            <a:extLst>
              <a:ext uri="{FF2B5EF4-FFF2-40B4-BE49-F238E27FC236}">
                <a16:creationId xmlns:a16="http://schemas.microsoft.com/office/drawing/2014/main" id="{1C52D476-276A-DF08-46BE-992480B4C552}"/>
              </a:ext>
            </a:extLst>
          </p:cNvPr>
          <p:cNvSpPr txBox="1">
            <a:spLocks/>
          </p:cNvSpPr>
          <p:nvPr/>
        </p:nvSpPr>
        <p:spPr>
          <a:xfrm>
            <a:off x="15160712" y="-6544889"/>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03</a:t>
            </a:r>
          </a:p>
        </p:txBody>
      </p:sp>
      <p:sp>
        <p:nvSpPr>
          <p:cNvPr id="37" name="Google Shape;1384;p65">
            <a:extLst>
              <a:ext uri="{FF2B5EF4-FFF2-40B4-BE49-F238E27FC236}">
                <a16:creationId xmlns:a16="http://schemas.microsoft.com/office/drawing/2014/main" id="{EE9F850A-CA24-F728-DA74-05554C3A0E42}"/>
              </a:ext>
            </a:extLst>
          </p:cNvPr>
          <p:cNvSpPr txBox="1">
            <a:spLocks/>
          </p:cNvSpPr>
          <p:nvPr/>
        </p:nvSpPr>
        <p:spPr>
          <a:xfrm>
            <a:off x="16210157" y="7476245"/>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04</a:t>
            </a:r>
          </a:p>
        </p:txBody>
      </p:sp>
      <p:grpSp>
        <p:nvGrpSpPr>
          <p:cNvPr id="41" name="Google Shape;1379;p65">
            <a:extLst>
              <a:ext uri="{FF2B5EF4-FFF2-40B4-BE49-F238E27FC236}">
                <a16:creationId xmlns:a16="http://schemas.microsoft.com/office/drawing/2014/main" id="{E06A2237-9E97-89B1-2E93-F3E3876207AA}"/>
              </a:ext>
            </a:extLst>
          </p:cNvPr>
          <p:cNvGrpSpPr/>
          <p:nvPr/>
        </p:nvGrpSpPr>
        <p:grpSpPr>
          <a:xfrm>
            <a:off x="2934511" y="-1425906"/>
            <a:ext cx="2562676" cy="635042"/>
            <a:chOff x="5753410" y="1311092"/>
            <a:chExt cx="1519200" cy="1547863"/>
          </a:xfrm>
        </p:grpSpPr>
        <p:pic>
          <p:nvPicPr>
            <p:cNvPr id="42" name="Google Shape;1380;p65">
              <a:extLst>
                <a:ext uri="{FF2B5EF4-FFF2-40B4-BE49-F238E27FC236}">
                  <a16:creationId xmlns:a16="http://schemas.microsoft.com/office/drawing/2014/main" id="{B77DCB71-6A2C-F7A3-69CA-FADEBD7763E5}"/>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43" name="Google Shape;1381;p65">
              <a:extLst>
                <a:ext uri="{FF2B5EF4-FFF2-40B4-BE49-F238E27FC236}">
                  <a16:creationId xmlns:a16="http://schemas.microsoft.com/office/drawing/2014/main" id="{759D9F4A-97F7-320A-93C5-AEEDB323715A}"/>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44" name="Google Shape;1375;p65">
            <a:extLst>
              <a:ext uri="{FF2B5EF4-FFF2-40B4-BE49-F238E27FC236}">
                <a16:creationId xmlns:a16="http://schemas.microsoft.com/office/drawing/2014/main" id="{F1C9709A-433F-9DF6-A4A2-BF41F6CAEAE4}"/>
              </a:ext>
            </a:extLst>
          </p:cNvPr>
          <p:cNvSpPr txBox="1">
            <a:spLocks/>
          </p:cNvSpPr>
          <p:nvPr/>
        </p:nvSpPr>
        <p:spPr>
          <a:xfrm>
            <a:off x="746760" y="-1485007"/>
            <a:ext cx="6899400" cy="612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r>
              <a:rPr lang="en-US">
                <a:solidFill>
                  <a:schemeClr val="bg1"/>
                </a:solidFill>
                <a:latin typeface="Franklin Gothic Heavy" panose="020B0903020102020204" pitchFamily="34" charset="0"/>
              </a:rPr>
              <a:t>SOURCES </a:t>
            </a:r>
            <a:endParaRPr lang="en-US" dirty="0">
              <a:solidFill>
                <a:schemeClr val="bg1"/>
              </a:solidFill>
              <a:latin typeface="Franklin Gothic Heavy" panose="020B0903020102020204" pitchFamily="34" charset="0"/>
            </a:endParaRPr>
          </a:p>
        </p:txBody>
      </p:sp>
      <p:sp>
        <p:nvSpPr>
          <p:cNvPr id="8" name="Rectangle 5">
            <a:extLst>
              <a:ext uri="{FF2B5EF4-FFF2-40B4-BE49-F238E27FC236}">
                <a16:creationId xmlns:a16="http://schemas.microsoft.com/office/drawing/2014/main" id="{49E8E8B9-2D1E-2CCF-19AF-694214FC13DC}"/>
              </a:ext>
            </a:extLst>
          </p:cNvPr>
          <p:cNvSpPr>
            <a:spLocks noChangeArrowheads="1"/>
          </p:cNvSpPr>
          <p:nvPr/>
        </p:nvSpPr>
        <p:spPr bwMode="auto">
          <a:xfrm>
            <a:off x="1790059" y="6467096"/>
            <a:ext cx="9290957" cy="2954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bg1"/>
                </a:solidFill>
                <a:effectLst/>
                <a:latin typeface="Baskerville Old Face" panose="02020602080505020303" pitchFamily="18" charset="0"/>
              </a:rPr>
              <a:t>Economic Models of Crime</a:t>
            </a:r>
            <a:r>
              <a:rPr kumimoji="0" lang="en-US" altLang="en-US" sz="2000" b="0" i="0" u="none" strike="noStrike" cap="none" normalizeH="0" baseline="0" dirty="0">
                <a:ln>
                  <a:noFill/>
                </a:ln>
                <a:solidFill>
                  <a:schemeClr val="bg1"/>
                </a:solidFill>
                <a:effectLst/>
                <a:latin typeface="Baskerville Old Face" panose="02020602080505020303"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bg1"/>
                </a:solidFill>
                <a:effectLst/>
                <a:latin typeface="Baskerville Old Face" panose="02020602080505020303" pitchFamily="18" charset="0"/>
              </a:rPr>
              <a:t>Becker/Ehrlich model suggests </a:t>
            </a:r>
            <a:r>
              <a:rPr kumimoji="0" lang="en-US" altLang="en-US" sz="1800" b="1" i="0" u="none" strike="noStrike" cap="none" normalizeH="0" baseline="0" dirty="0">
                <a:ln>
                  <a:noFill/>
                </a:ln>
                <a:solidFill>
                  <a:schemeClr val="bg1"/>
                </a:solidFill>
                <a:effectLst/>
                <a:latin typeface="Baskerville Old Face" panose="02020602080505020303" pitchFamily="18" charset="0"/>
              </a:rPr>
              <a:t>individuals weigh crime benefits vs. costs.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chemeClr val="bg1"/>
                </a:solidFill>
                <a:effectLst/>
                <a:latin typeface="Baskerville Old Face" panose="02020602080505020303" pitchFamily="18" charset="0"/>
              </a:rPr>
              <a:t>Labour</a:t>
            </a:r>
            <a:r>
              <a:rPr kumimoji="0" lang="en-US" altLang="en-US" sz="1800" b="0" i="0" u="none" strike="noStrike" cap="none" normalizeH="0" baseline="0" dirty="0">
                <a:ln>
                  <a:noFill/>
                </a:ln>
                <a:solidFill>
                  <a:schemeClr val="bg1"/>
                </a:solidFill>
                <a:effectLst/>
                <a:latin typeface="Baskerville Old Face" panose="02020602080505020303" pitchFamily="18" charset="0"/>
              </a:rPr>
              <a:t> market factors</a:t>
            </a:r>
            <a:r>
              <a:rPr kumimoji="0" lang="en-US" altLang="en-US" sz="1800" b="1" i="0" u="none" strike="noStrike" cap="none" normalizeH="0" baseline="0" dirty="0">
                <a:ln>
                  <a:noFill/>
                </a:ln>
                <a:solidFill>
                  <a:schemeClr val="bg1"/>
                </a:solidFill>
                <a:effectLst/>
                <a:latin typeface="Baskerville Old Face" panose="02020602080505020303" pitchFamily="18" charset="0"/>
              </a:rPr>
              <a:t> (e.g., unemployment) influence crime rates.</a:t>
            </a:r>
          </a:p>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bg1"/>
                </a:solidFill>
                <a:effectLst/>
                <a:latin typeface="Baskerville Old Face" panose="02020602080505020303" pitchFamily="18" charset="0"/>
              </a:rPr>
              <a:t>Role of Education</a:t>
            </a:r>
            <a:r>
              <a:rPr kumimoji="0" lang="en-US" altLang="en-US" sz="2000" b="0" i="0" u="none" strike="noStrike" cap="none" normalizeH="0" baseline="0" dirty="0">
                <a:ln>
                  <a:noFill/>
                </a:ln>
                <a:solidFill>
                  <a:schemeClr val="bg1"/>
                </a:solidFill>
                <a:effectLst/>
                <a:latin typeface="Baskerville Old Face" panose="02020602080505020303"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bg1"/>
                </a:solidFill>
                <a:effectLst/>
                <a:latin typeface="Baskerville Old Face" panose="02020602080505020303" pitchFamily="18" charset="0"/>
              </a:rPr>
              <a:t>Higher education levels lower crime, especially among youth </a:t>
            </a:r>
            <a:r>
              <a:rPr kumimoji="0" lang="en-US" altLang="en-US" sz="1800" b="0" i="0" u="none" strike="noStrike" cap="none" normalizeH="0" baseline="0" dirty="0">
                <a:ln>
                  <a:noFill/>
                </a:ln>
                <a:solidFill>
                  <a:schemeClr val="bg1"/>
                </a:solidFill>
                <a:effectLst/>
                <a:latin typeface="Baskerville Old Face" panose="02020602080505020303" pitchFamily="18" charset="0"/>
              </a:rPr>
              <a:t>(Rochester Center, 1999).</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bg1"/>
                </a:solidFill>
                <a:effectLst/>
                <a:latin typeface="Baskerville Old Face" panose="02020602080505020303" pitchFamily="18" charset="0"/>
              </a:rPr>
              <a:t>Education is the most impactful on richest &amp; poorest groups </a:t>
            </a:r>
            <a:r>
              <a:rPr kumimoji="0" lang="en-US" altLang="en-US" sz="1800" b="0" i="0" u="none" strike="noStrike" cap="none" normalizeH="0" baseline="0" dirty="0">
                <a:ln>
                  <a:noFill/>
                </a:ln>
                <a:solidFill>
                  <a:schemeClr val="bg1"/>
                </a:solidFill>
                <a:effectLst/>
                <a:latin typeface="Baskerville Old Face" panose="02020602080505020303" pitchFamily="18" charset="0"/>
              </a:rPr>
              <a:t>(Abdul Abdullah et al., 2013).</a:t>
            </a:r>
          </a:p>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bg1"/>
                </a:solidFill>
                <a:effectLst/>
                <a:latin typeface="Baskerville Old Face" panose="02020602080505020303" pitchFamily="18" charset="0"/>
              </a:rPr>
              <a:t>Social Class &amp; Crime Types</a:t>
            </a:r>
            <a:r>
              <a:rPr kumimoji="0" lang="en-US" altLang="en-US" sz="2000" b="0" i="0" u="none" strike="noStrike" cap="none" normalizeH="0" baseline="0" dirty="0">
                <a:ln>
                  <a:noFill/>
                </a:ln>
                <a:solidFill>
                  <a:schemeClr val="bg1"/>
                </a:solidFill>
                <a:effectLst/>
                <a:latin typeface="Baskerville Old Face" panose="02020602080505020303" pitchFamily="18"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bg1"/>
                </a:solidFill>
                <a:effectLst/>
                <a:latin typeface="Baskerville Old Face" panose="02020602080505020303" pitchFamily="18" charset="0"/>
              </a:rPr>
              <a:t>Social class affects both crime type and legal defense (Costelloe &amp; Michalowski, 2014).</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bg1"/>
                </a:solidFill>
                <a:effectLst/>
                <a:latin typeface="Baskerville Old Face" panose="02020602080505020303" pitchFamily="18" charset="0"/>
              </a:rPr>
              <a:t>Robbery </a:t>
            </a:r>
            <a:r>
              <a:rPr lang="en-US" altLang="en-US" sz="1800" b="1" dirty="0">
                <a:solidFill>
                  <a:schemeClr val="bg1"/>
                </a:solidFill>
                <a:latin typeface="Baskerville Old Face" panose="02020602080505020303" pitchFamily="18" charset="0"/>
              </a:rPr>
              <a:t>is</a:t>
            </a:r>
            <a:r>
              <a:rPr kumimoji="0" lang="en-US" altLang="en-US" sz="1800" b="1" i="0" u="none" strike="noStrike" cap="none" normalizeH="0" baseline="0" dirty="0">
                <a:ln>
                  <a:noFill/>
                </a:ln>
                <a:solidFill>
                  <a:schemeClr val="bg1"/>
                </a:solidFill>
                <a:effectLst/>
                <a:latin typeface="Baskerville Old Face" panose="02020602080505020303" pitchFamily="18" charset="0"/>
              </a:rPr>
              <a:t> more likely in low-income areas Burglary in wealthier areas.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Baskerville Old Face" panose="02020602080505020303" pitchFamily="18" charset="0"/>
            </a:endParaRPr>
          </a:p>
        </p:txBody>
      </p:sp>
      <p:sp>
        <p:nvSpPr>
          <p:cNvPr id="9" name="Rectangle 6">
            <a:extLst>
              <a:ext uri="{FF2B5EF4-FFF2-40B4-BE49-F238E27FC236}">
                <a16:creationId xmlns:a16="http://schemas.microsoft.com/office/drawing/2014/main" id="{FB6A080A-71F9-E582-E48A-4F730ACD4E41}"/>
              </a:ext>
            </a:extLst>
          </p:cNvPr>
          <p:cNvSpPr>
            <a:spLocks noChangeArrowheads="1"/>
          </p:cNvSpPr>
          <p:nvPr/>
        </p:nvSpPr>
        <p:spPr bwMode="auto">
          <a:xfrm>
            <a:off x="0" y="1010777"/>
            <a:ext cx="9250345"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B22222"/>
                </a:solidFill>
                <a:effectLst/>
                <a:latin typeface="Baskerville Old Face" panose="02020602080505020303" pitchFamily="18" charset="0"/>
              </a:rPr>
              <a:t>🔸</a:t>
            </a:r>
            <a:r>
              <a:rPr kumimoji="0" lang="en-US" altLang="en-US" sz="1800" b="1" i="0" u="none" strike="noStrike" cap="none" normalizeH="0" baseline="0" dirty="0">
                <a:ln>
                  <a:noFill/>
                </a:ln>
                <a:solidFill>
                  <a:schemeClr val="bg1"/>
                </a:solidFill>
                <a:effectLst/>
                <a:latin typeface="Baskerville Old Face" panose="02020602080505020303" pitchFamily="18" charset="0"/>
              </a:rPr>
              <a:t> </a:t>
            </a:r>
            <a:r>
              <a:rPr kumimoji="0" lang="en-US" altLang="en-US" sz="1800" b="1" i="1" u="none" strike="noStrike" cap="none" normalizeH="0" baseline="0" dirty="0">
                <a:ln>
                  <a:noFill/>
                </a:ln>
                <a:solidFill>
                  <a:schemeClr val="bg1"/>
                </a:solidFill>
                <a:effectLst/>
                <a:latin typeface="Baskerville Old Face" panose="02020602080505020303" pitchFamily="18" charset="0"/>
              </a:rPr>
              <a:t>Economic Models of Crime</a:t>
            </a:r>
            <a:endParaRPr kumimoji="0" lang="en-US" altLang="en-US" sz="1800" b="1" i="0" u="none" strike="noStrike" cap="none" normalizeH="0" baseline="0" dirty="0">
              <a:ln>
                <a:noFill/>
              </a:ln>
              <a:solidFill>
                <a:schemeClr val="bg1"/>
              </a:solidFill>
              <a:effectLst/>
              <a:latin typeface="Baskerville Old Face" panose="020206020805050203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Baskerville Old Face" panose="02020602080505020303" pitchFamily="18" charset="0"/>
              </a:rPr>
              <a:t>Several models show that individuals weigh the risks and rewards of crime. For example, unemployment can push people toward crime due to lack of legal opportunities.</a:t>
            </a:r>
            <a:endParaRPr kumimoji="0" lang="en-US" altLang="en-US" sz="1800" b="1" i="0" u="none" strike="noStrike" cap="none" normalizeH="0" baseline="0" dirty="0">
              <a:ln>
                <a:noFill/>
              </a:ln>
              <a:solidFill>
                <a:schemeClr val="bg1"/>
              </a:solidFill>
              <a:effectLst/>
              <a:latin typeface="Baskerville Old Face" panose="020206020805050203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solidFill>
                <a:effectLst/>
                <a:latin typeface="Baskerville Old Face" panose="02020602080505020303" pitchFamily="18" charset="0"/>
              </a:rPr>
              <a:t>🔸 </a:t>
            </a:r>
            <a:r>
              <a:rPr kumimoji="0" lang="en-US" altLang="en-US" sz="1800" b="1" i="1" u="none" strike="noStrike" cap="none" normalizeH="0" baseline="0" dirty="0">
                <a:ln>
                  <a:noFill/>
                </a:ln>
                <a:solidFill>
                  <a:schemeClr val="bg1"/>
                </a:solidFill>
                <a:effectLst/>
                <a:latin typeface="Baskerville Old Face" panose="02020602080505020303" pitchFamily="18" charset="0"/>
              </a:rPr>
              <a:t>Criminal Earnings &amp; Dynamics</a:t>
            </a:r>
            <a:endParaRPr kumimoji="0" lang="en-US" altLang="en-US" sz="1800" b="1" i="0" u="none" strike="noStrike" cap="none" normalizeH="0" baseline="0" dirty="0">
              <a:ln>
                <a:noFill/>
              </a:ln>
              <a:solidFill>
                <a:schemeClr val="bg1"/>
              </a:solidFill>
              <a:effectLst/>
              <a:latin typeface="Baskerville Old Face" panose="020206020805050203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Baskerville Old Face" panose="02020602080505020303" pitchFamily="18" charset="0"/>
              </a:rPr>
              <a:t>Other models explore how earnings from crime and external factors like neighborhood conditions shape long-term criminal behavior.</a:t>
            </a:r>
            <a:endParaRPr kumimoji="0" lang="en-US" altLang="en-US" sz="1800" b="1" i="0" u="none" strike="noStrike" cap="none" normalizeH="0" baseline="0" dirty="0">
              <a:ln>
                <a:noFill/>
              </a:ln>
              <a:solidFill>
                <a:schemeClr val="bg1"/>
              </a:solidFill>
              <a:effectLst/>
              <a:latin typeface="Baskerville Old Face" panose="020206020805050203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solidFill>
                <a:effectLst/>
                <a:latin typeface="Baskerville Old Face" panose="02020602080505020303" pitchFamily="18" charset="0"/>
              </a:rPr>
              <a:t>🔸 </a:t>
            </a:r>
            <a:r>
              <a:rPr kumimoji="0" lang="en-US" altLang="en-US" sz="1800" b="1" i="1" u="none" strike="noStrike" cap="none" normalizeH="0" baseline="0" dirty="0">
                <a:ln>
                  <a:noFill/>
                </a:ln>
                <a:solidFill>
                  <a:schemeClr val="bg1"/>
                </a:solidFill>
                <a:effectLst/>
                <a:latin typeface="Baskerville Old Face" panose="02020602080505020303" pitchFamily="18" charset="0"/>
              </a:rPr>
              <a:t>Role of Education</a:t>
            </a:r>
            <a:endParaRPr kumimoji="0" lang="en-US" altLang="en-US" sz="1800" b="1" i="0" u="none" strike="noStrike" cap="none" normalizeH="0" baseline="0" dirty="0">
              <a:ln>
                <a:noFill/>
              </a:ln>
              <a:solidFill>
                <a:schemeClr val="bg1"/>
              </a:solidFill>
              <a:effectLst/>
              <a:latin typeface="Baskerville Old Face" panose="020206020805050203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Baskerville Old Face" panose="02020602080505020303" pitchFamily="18" charset="0"/>
              </a:rPr>
              <a:t>Education plays a major role, higher levels of education, especially among youth, are linked to significant drops in crime.</a:t>
            </a:r>
            <a:endParaRPr kumimoji="0" lang="en-US" altLang="en-US" sz="1800" b="1" i="0" u="none" strike="noStrike" cap="none" normalizeH="0" baseline="0" dirty="0">
              <a:ln>
                <a:noFill/>
              </a:ln>
              <a:solidFill>
                <a:schemeClr val="bg1"/>
              </a:solidFill>
              <a:effectLst/>
              <a:latin typeface="Baskerville Old Face" panose="020206020805050203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bg1"/>
                </a:solidFill>
                <a:effectLst/>
                <a:latin typeface="Baskerville Old Face" panose="02020602080505020303" pitchFamily="18" charset="0"/>
              </a:rPr>
              <a:t>🔸 </a:t>
            </a:r>
            <a:r>
              <a:rPr kumimoji="0" lang="en-US" altLang="en-US" sz="1800" b="1" i="1" u="none" strike="noStrike" cap="none" normalizeH="0" baseline="0" dirty="0">
                <a:ln>
                  <a:noFill/>
                </a:ln>
                <a:solidFill>
                  <a:schemeClr val="bg1"/>
                </a:solidFill>
                <a:effectLst/>
                <a:latin typeface="Baskerville Old Face" panose="02020602080505020303" pitchFamily="18" charset="0"/>
              </a:rPr>
              <a:t>Social Class &amp; Crime Types</a:t>
            </a:r>
            <a:endParaRPr kumimoji="0" lang="en-US" altLang="en-US" sz="1800" b="1" i="0" u="none" strike="noStrike" cap="none" normalizeH="0" baseline="0" dirty="0">
              <a:ln>
                <a:noFill/>
              </a:ln>
              <a:solidFill>
                <a:schemeClr val="bg1"/>
              </a:solidFill>
              <a:effectLst/>
              <a:latin typeface="Baskerville Old Face" panose="02020602080505020303"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Baskerville Old Face" panose="02020602080505020303" pitchFamily="18" charset="0"/>
              </a:rPr>
              <a:t>The type of crime can also vary by region and social class. Robberies are more common in poorer areas, while burglaries often target wealthier households.</a:t>
            </a:r>
          </a:p>
        </p:txBody>
      </p:sp>
    </p:spTree>
    <p:extLst>
      <p:ext uri="{BB962C8B-B14F-4D97-AF65-F5344CB8AC3E}">
        <p14:creationId xmlns:p14="http://schemas.microsoft.com/office/powerpoint/2010/main" val="359139960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pic>
        <p:nvPicPr>
          <p:cNvPr id="6" name="Picture 5">
            <a:extLst>
              <a:ext uri="{FF2B5EF4-FFF2-40B4-BE49-F238E27FC236}">
                <a16:creationId xmlns:a16="http://schemas.microsoft.com/office/drawing/2014/main" id="{852F7244-7DCA-B16F-17F4-3A8444F2AE04}"/>
              </a:ext>
            </a:extLst>
          </p:cNvPr>
          <p:cNvPicPr>
            <a:picLocks noChangeAspect="1"/>
          </p:cNvPicPr>
          <p:nvPr/>
        </p:nvPicPr>
        <p:blipFill>
          <a:blip r:embed="rId3"/>
          <a:srcRect l="15071" t="28389" r="22577" b="47512"/>
          <a:stretch/>
        </p:blipFill>
        <p:spPr>
          <a:xfrm>
            <a:off x="30704" y="2400300"/>
            <a:ext cx="9113295" cy="2743200"/>
          </a:xfrm>
          <a:prstGeom prst="rect">
            <a:avLst/>
          </a:prstGeom>
        </p:spPr>
      </p:pic>
      <p:sp>
        <p:nvSpPr>
          <p:cNvPr id="391" name="Google Shape;391;p40"/>
          <p:cNvSpPr txBox="1">
            <a:spLocks noGrp="1"/>
          </p:cNvSpPr>
          <p:nvPr>
            <p:ph type="title"/>
          </p:nvPr>
        </p:nvSpPr>
        <p:spPr>
          <a:xfrm>
            <a:off x="0" y="0"/>
            <a:ext cx="6342900" cy="9261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 sz="4000" u="sng" dirty="0">
                <a:solidFill>
                  <a:srgbClr val="2E2A2A"/>
                </a:solidFill>
                <a:latin typeface="Franklin Gothic Heavy" panose="020B0903020102020204" pitchFamily="34" charset="0"/>
              </a:rPr>
              <a:t>THE VARIABLES </a:t>
            </a:r>
            <a:endParaRPr sz="4000" u="sng" dirty="0">
              <a:solidFill>
                <a:srgbClr val="2E2A2A"/>
              </a:solidFill>
              <a:latin typeface="Franklin Gothic Heavy" panose="020B0903020102020204" pitchFamily="34" charset="0"/>
            </a:endParaRPr>
          </a:p>
        </p:txBody>
      </p:sp>
      <p:sp>
        <p:nvSpPr>
          <p:cNvPr id="898" name="Google Shape;391;p40">
            <a:extLst>
              <a:ext uri="{FF2B5EF4-FFF2-40B4-BE49-F238E27FC236}">
                <a16:creationId xmlns:a16="http://schemas.microsoft.com/office/drawing/2014/main" id="{E5266B73-7F86-9D4F-2A05-3706637C74BB}"/>
              </a:ext>
            </a:extLst>
          </p:cNvPr>
          <p:cNvSpPr txBox="1">
            <a:spLocks/>
          </p:cNvSpPr>
          <p:nvPr/>
        </p:nvSpPr>
        <p:spPr>
          <a:xfrm>
            <a:off x="0" y="2226309"/>
            <a:ext cx="5337739" cy="8029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600"/>
              <a:buFont typeface="Lexend Deca"/>
              <a:buNone/>
              <a:defRPr sz="4600" b="1" i="0" u="none" strike="noStrike" cap="none">
                <a:solidFill>
                  <a:schemeClr val="lt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600"/>
              <a:buFont typeface="Lexend Deca"/>
              <a:buNone/>
              <a:defRPr sz="36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600"/>
              <a:buFont typeface="Lexend Deca"/>
              <a:buNone/>
              <a:defRPr sz="36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600"/>
              <a:buFont typeface="Lexend Deca"/>
              <a:buNone/>
              <a:defRPr sz="36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600"/>
              <a:buFont typeface="Lexend Deca"/>
              <a:buNone/>
              <a:defRPr sz="36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600"/>
              <a:buFont typeface="Lexend Deca"/>
              <a:buNone/>
              <a:defRPr sz="36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600"/>
              <a:buFont typeface="Lexend Deca"/>
              <a:buNone/>
              <a:defRPr sz="36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600"/>
              <a:buFont typeface="Lexend Deca"/>
              <a:buNone/>
              <a:defRPr sz="36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600"/>
              <a:buFont typeface="Lexend Deca"/>
              <a:buNone/>
              <a:defRPr sz="3600" b="1" i="0" u="none" strike="noStrike" cap="none">
                <a:solidFill>
                  <a:schemeClr val="dk1"/>
                </a:solidFill>
                <a:latin typeface="Lexend Deca"/>
                <a:ea typeface="Lexend Deca"/>
                <a:cs typeface="Lexend Deca"/>
                <a:sym typeface="Lexend Deca"/>
              </a:defRPr>
            </a:lvl9pPr>
          </a:lstStyle>
          <a:p>
            <a:r>
              <a:rPr lang="en-US" sz="4000" u="sng" dirty="0">
                <a:latin typeface="Franklin Gothic Heavy" panose="020B0903020102020204" pitchFamily="34" charset="0"/>
              </a:rPr>
              <a:t>THE METADATA </a:t>
            </a:r>
          </a:p>
        </p:txBody>
      </p:sp>
      <p:grpSp>
        <p:nvGrpSpPr>
          <p:cNvPr id="923" name="Google Shape;1232;p61">
            <a:extLst>
              <a:ext uri="{FF2B5EF4-FFF2-40B4-BE49-F238E27FC236}">
                <a16:creationId xmlns:a16="http://schemas.microsoft.com/office/drawing/2014/main" id="{E65C12E0-6B04-DE0B-A1CD-4B1EDDF0DB87}"/>
              </a:ext>
            </a:extLst>
          </p:cNvPr>
          <p:cNvGrpSpPr/>
          <p:nvPr/>
        </p:nvGrpSpPr>
        <p:grpSpPr>
          <a:xfrm>
            <a:off x="205180" y="925682"/>
            <a:ext cx="869100" cy="854721"/>
            <a:chOff x="1622225" y="2366554"/>
            <a:chExt cx="869100" cy="854721"/>
          </a:xfrm>
          <a:solidFill>
            <a:schemeClr val="bg1"/>
          </a:solidFill>
        </p:grpSpPr>
        <p:pic>
          <p:nvPicPr>
            <p:cNvPr id="924" name="Google Shape;1233;p61">
              <a:extLst>
                <a:ext uri="{FF2B5EF4-FFF2-40B4-BE49-F238E27FC236}">
                  <a16:creationId xmlns:a16="http://schemas.microsoft.com/office/drawing/2014/main" id="{675F1D7D-8A2E-BECE-EE39-F409D73EEE09}"/>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grpFill/>
            <a:ln w="9525" cap="flat" cmpd="sng">
              <a:solidFill>
                <a:srgbClr val="FFFFFF"/>
              </a:solidFill>
              <a:prstDash val="solid"/>
              <a:round/>
              <a:headEnd type="none" w="sm" len="sm"/>
              <a:tailEnd type="none" w="sm" len="sm"/>
            </a:ln>
          </p:spPr>
        </p:pic>
        <p:sp>
          <p:nvSpPr>
            <p:cNvPr id="925" name="Google Shape;1234;p61">
              <a:extLst>
                <a:ext uri="{FF2B5EF4-FFF2-40B4-BE49-F238E27FC236}">
                  <a16:creationId xmlns:a16="http://schemas.microsoft.com/office/drawing/2014/main" id="{4C800E1B-9C88-53E0-DDCE-A3D9A118BE85}"/>
                </a:ext>
              </a:extLst>
            </p:cNvPr>
            <p:cNvSpPr/>
            <p:nvPr/>
          </p:nvSpPr>
          <p:spPr>
            <a:xfrm rot="10800000">
              <a:off x="1926741" y="2366554"/>
              <a:ext cx="260100" cy="53400"/>
            </a:xfrm>
            <a:prstGeom prst="rect">
              <a:avLst/>
            </a:pr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926" name="Google Shape;1232;p61">
            <a:extLst>
              <a:ext uri="{FF2B5EF4-FFF2-40B4-BE49-F238E27FC236}">
                <a16:creationId xmlns:a16="http://schemas.microsoft.com/office/drawing/2014/main" id="{399C3172-CC9C-929D-BA99-4F75AD762FAF}"/>
              </a:ext>
            </a:extLst>
          </p:cNvPr>
          <p:cNvGrpSpPr/>
          <p:nvPr/>
        </p:nvGrpSpPr>
        <p:grpSpPr>
          <a:xfrm>
            <a:off x="1733849" y="921968"/>
            <a:ext cx="869100" cy="854721"/>
            <a:chOff x="1622225" y="2366554"/>
            <a:chExt cx="869100" cy="854721"/>
          </a:xfrm>
        </p:grpSpPr>
        <p:pic>
          <p:nvPicPr>
            <p:cNvPr id="927" name="Google Shape;1233;p61">
              <a:extLst>
                <a:ext uri="{FF2B5EF4-FFF2-40B4-BE49-F238E27FC236}">
                  <a16:creationId xmlns:a16="http://schemas.microsoft.com/office/drawing/2014/main" id="{D9940D36-1C20-FA1D-E391-B04C1B89A829}"/>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noFill/>
            <a:ln w="9525" cap="flat" cmpd="sng">
              <a:solidFill>
                <a:srgbClr val="FFFFFF"/>
              </a:solidFill>
              <a:prstDash val="solid"/>
              <a:round/>
              <a:headEnd type="none" w="sm" len="sm"/>
              <a:tailEnd type="none" w="sm" len="sm"/>
            </a:ln>
          </p:spPr>
        </p:pic>
        <p:sp>
          <p:nvSpPr>
            <p:cNvPr id="928" name="Google Shape;1234;p61">
              <a:extLst>
                <a:ext uri="{FF2B5EF4-FFF2-40B4-BE49-F238E27FC236}">
                  <a16:creationId xmlns:a16="http://schemas.microsoft.com/office/drawing/2014/main" id="{81B2E6E4-50B4-CE60-17C1-47DB844D4F13}"/>
                </a:ext>
              </a:extLst>
            </p:cNvPr>
            <p:cNvSpPr/>
            <p:nvPr/>
          </p:nvSpPr>
          <p:spPr>
            <a:xfrm rot="10800000">
              <a:off x="1926741" y="2366554"/>
              <a:ext cx="260100" cy="53400"/>
            </a:xfrm>
            <a:prstGeom prst="rect">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929" name="Google Shape;1232;p61">
            <a:extLst>
              <a:ext uri="{FF2B5EF4-FFF2-40B4-BE49-F238E27FC236}">
                <a16:creationId xmlns:a16="http://schemas.microsoft.com/office/drawing/2014/main" id="{C8BE37F0-E47B-746F-3316-24299858AD86}"/>
              </a:ext>
            </a:extLst>
          </p:cNvPr>
          <p:cNvGrpSpPr/>
          <p:nvPr/>
        </p:nvGrpSpPr>
        <p:grpSpPr>
          <a:xfrm>
            <a:off x="3258793" y="921968"/>
            <a:ext cx="869100" cy="854721"/>
            <a:chOff x="1622225" y="2366554"/>
            <a:chExt cx="869100" cy="854721"/>
          </a:xfrm>
          <a:solidFill>
            <a:schemeClr val="bg1"/>
          </a:solidFill>
        </p:grpSpPr>
        <p:pic>
          <p:nvPicPr>
            <p:cNvPr id="930" name="Google Shape;1233;p61">
              <a:extLst>
                <a:ext uri="{FF2B5EF4-FFF2-40B4-BE49-F238E27FC236}">
                  <a16:creationId xmlns:a16="http://schemas.microsoft.com/office/drawing/2014/main" id="{7BE4434F-6779-A567-FF21-82645C5B1573}"/>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grpFill/>
            <a:ln w="9525" cap="flat" cmpd="sng">
              <a:solidFill>
                <a:srgbClr val="FFFFFF"/>
              </a:solidFill>
              <a:prstDash val="solid"/>
              <a:round/>
              <a:headEnd type="none" w="sm" len="sm"/>
              <a:tailEnd type="none" w="sm" len="sm"/>
            </a:ln>
          </p:spPr>
        </p:pic>
        <p:sp>
          <p:nvSpPr>
            <p:cNvPr id="931" name="Google Shape;1234;p61">
              <a:extLst>
                <a:ext uri="{FF2B5EF4-FFF2-40B4-BE49-F238E27FC236}">
                  <a16:creationId xmlns:a16="http://schemas.microsoft.com/office/drawing/2014/main" id="{FB50D653-5785-1C06-AD7C-B4255F8ACC3D}"/>
                </a:ext>
              </a:extLst>
            </p:cNvPr>
            <p:cNvSpPr/>
            <p:nvPr/>
          </p:nvSpPr>
          <p:spPr>
            <a:xfrm rot="10800000">
              <a:off x="1926741" y="2366554"/>
              <a:ext cx="260100" cy="53400"/>
            </a:xfrm>
            <a:prstGeom prst="rect">
              <a:avLst/>
            </a:pr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932" name="Google Shape;1232;p61">
            <a:extLst>
              <a:ext uri="{FF2B5EF4-FFF2-40B4-BE49-F238E27FC236}">
                <a16:creationId xmlns:a16="http://schemas.microsoft.com/office/drawing/2014/main" id="{59684BEE-9092-020C-B41A-D6F1FC0A1E74}"/>
              </a:ext>
            </a:extLst>
          </p:cNvPr>
          <p:cNvGrpSpPr/>
          <p:nvPr/>
        </p:nvGrpSpPr>
        <p:grpSpPr>
          <a:xfrm>
            <a:off x="5016109" y="921968"/>
            <a:ext cx="869100" cy="854721"/>
            <a:chOff x="1622225" y="2366554"/>
            <a:chExt cx="869100" cy="854721"/>
          </a:xfrm>
        </p:grpSpPr>
        <p:pic>
          <p:nvPicPr>
            <p:cNvPr id="933" name="Google Shape;1233;p61">
              <a:extLst>
                <a:ext uri="{FF2B5EF4-FFF2-40B4-BE49-F238E27FC236}">
                  <a16:creationId xmlns:a16="http://schemas.microsoft.com/office/drawing/2014/main" id="{A77779CD-6D0D-C882-F333-735B2A757A12}"/>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noFill/>
            <a:ln w="9525" cap="flat" cmpd="sng">
              <a:solidFill>
                <a:srgbClr val="FFFFFF"/>
              </a:solidFill>
              <a:prstDash val="solid"/>
              <a:round/>
              <a:headEnd type="none" w="sm" len="sm"/>
              <a:tailEnd type="none" w="sm" len="sm"/>
            </a:ln>
          </p:spPr>
        </p:pic>
        <p:sp>
          <p:nvSpPr>
            <p:cNvPr id="934" name="Google Shape;1234;p61">
              <a:extLst>
                <a:ext uri="{FF2B5EF4-FFF2-40B4-BE49-F238E27FC236}">
                  <a16:creationId xmlns:a16="http://schemas.microsoft.com/office/drawing/2014/main" id="{2DA4D36D-3CDE-AF39-0E1F-34057FCBEB64}"/>
                </a:ext>
              </a:extLst>
            </p:cNvPr>
            <p:cNvSpPr/>
            <p:nvPr/>
          </p:nvSpPr>
          <p:spPr>
            <a:xfrm rot="10800000">
              <a:off x="1926741" y="2366554"/>
              <a:ext cx="260100" cy="53400"/>
            </a:xfrm>
            <a:prstGeom prst="rect">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935" name="Google Shape;1232;p61">
            <a:extLst>
              <a:ext uri="{FF2B5EF4-FFF2-40B4-BE49-F238E27FC236}">
                <a16:creationId xmlns:a16="http://schemas.microsoft.com/office/drawing/2014/main" id="{2F2ADC21-FCA2-C540-E7B5-FBF9D3143381}"/>
              </a:ext>
            </a:extLst>
          </p:cNvPr>
          <p:cNvGrpSpPr/>
          <p:nvPr/>
        </p:nvGrpSpPr>
        <p:grpSpPr>
          <a:xfrm>
            <a:off x="6535391" y="925682"/>
            <a:ext cx="869100" cy="854721"/>
            <a:chOff x="1622225" y="2366554"/>
            <a:chExt cx="869100" cy="854721"/>
          </a:xfrm>
        </p:grpSpPr>
        <p:pic>
          <p:nvPicPr>
            <p:cNvPr id="936" name="Google Shape;1233;p61">
              <a:extLst>
                <a:ext uri="{FF2B5EF4-FFF2-40B4-BE49-F238E27FC236}">
                  <a16:creationId xmlns:a16="http://schemas.microsoft.com/office/drawing/2014/main" id="{E66339D4-2C2D-9E1A-014C-76B4D4B7FEA4}"/>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noFill/>
            <a:ln w="9525" cap="flat" cmpd="sng">
              <a:solidFill>
                <a:srgbClr val="FFFFFF"/>
              </a:solidFill>
              <a:prstDash val="solid"/>
              <a:round/>
              <a:headEnd type="none" w="sm" len="sm"/>
              <a:tailEnd type="none" w="sm" len="sm"/>
            </a:ln>
          </p:spPr>
        </p:pic>
        <p:sp>
          <p:nvSpPr>
            <p:cNvPr id="937" name="Google Shape;1234;p61">
              <a:extLst>
                <a:ext uri="{FF2B5EF4-FFF2-40B4-BE49-F238E27FC236}">
                  <a16:creationId xmlns:a16="http://schemas.microsoft.com/office/drawing/2014/main" id="{2AABFCE2-FC4F-8C44-E72C-D567D1FE5D94}"/>
                </a:ext>
              </a:extLst>
            </p:cNvPr>
            <p:cNvSpPr/>
            <p:nvPr/>
          </p:nvSpPr>
          <p:spPr>
            <a:xfrm rot="10800000">
              <a:off x="1926741" y="2366554"/>
              <a:ext cx="260100" cy="53400"/>
            </a:xfrm>
            <a:prstGeom prst="rect">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938" name="Google Shape;1232;p61">
            <a:extLst>
              <a:ext uri="{FF2B5EF4-FFF2-40B4-BE49-F238E27FC236}">
                <a16:creationId xmlns:a16="http://schemas.microsoft.com/office/drawing/2014/main" id="{D89E7825-0767-F47A-8EEF-C2B88E865525}"/>
              </a:ext>
            </a:extLst>
          </p:cNvPr>
          <p:cNvGrpSpPr/>
          <p:nvPr/>
        </p:nvGrpSpPr>
        <p:grpSpPr>
          <a:xfrm>
            <a:off x="8069720" y="925585"/>
            <a:ext cx="869100" cy="854721"/>
            <a:chOff x="1622225" y="2366554"/>
            <a:chExt cx="869100" cy="854721"/>
          </a:xfrm>
        </p:grpSpPr>
        <p:pic>
          <p:nvPicPr>
            <p:cNvPr id="939" name="Google Shape;1233;p61">
              <a:extLst>
                <a:ext uri="{FF2B5EF4-FFF2-40B4-BE49-F238E27FC236}">
                  <a16:creationId xmlns:a16="http://schemas.microsoft.com/office/drawing/2014/main" id="{152BE056-8746-CE56-809C-8321DBFD7D67}"/>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noFill/>
            <a:ln w="9525" cap="flat" cmpd="sng">
              <a:solidFill>
                <a:srgbClr val="FFFFFF"/>
              </a:solidFill>
              <a:prstDash val="solid"/>
              <a:round/>
              <a:headEnd type="none" w="sm" len="sm"/>
              <a:tailEnd type="none" w="sm" len="sm"/>
            </a:ln>
          </p:spPr>
        </p:pic>
        <p:sp>
          <p:nvSpPr>
            <p:cNvPr id="940" name="Google Shape;1234;p61">
              <a:extLst>
                <a:ext uri="{FF2B5EF4-FFF2-40B4-BE49-F238E27FC236}">
                  <a16:creationId xmlns:a16="http://schemas.microsoft.com/office/drawing/2014/main" id="{C8705F01-6467-6510-3775-F274D2B0E63E}"/>
                </a:ext>
              </a:extLst>
            </p:cNvPr>
            <p:cNvSpPr/>
            <p:nvPr/>
          </p:nvSpPr>
          <p:spPr>
            <a:xfrm rot="10800000">
              <a:off x="1926741" y="2366554"/>
              <a:ext cx="260100" cy="53400"/>
            </a:xfrm>
            <a:prstGeom prst="rect">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951" name="Google Shape;6285;p84">
            <a:extLst>
              <a:ext uri="{FF2B5EF4-FFF2-40B4-BE49-F238E27FC236}">
                <a16:creationId xmlns:a16="http://schemas.microsoft.com/office/drawing/2014/main" id="{81B6DF8B-A9DF-A776-87D2-39FD6D938588}"/>
              </a:ext>
            </a:extLst>
          </p:cNvPr>
          <p:cNvGrpSpPr/>
          <p:nvPr/>
        </p:nvGrpSpPr>
        <p:grpSpPr>
          <a:xfrm>
            <a:off x="474657" y="1014943"/>
            <a:ext cx="330145" cy="704246"/>
            <a:chOff x="4584850" y="4399275"/>
            <a:chExt cx="225875" cy="481825"/>
          </a:xfrm>
          <a:solidFill>
            <a:schemeClr val="bg1"/>
          </a:solidFill>
        </p:grpSpPr>
        <p:sp>
          <p:nvSpPr>
            <p:cNvPr id="952" name="Google Shape;6286;p84">
              <a:extLst>
                <a:ext uri="{FF2B5EF4-FFF2-40B4-BE49-F238E27FC236}">
                  <a16:creationId xmlns:a16="http://schemas.microsoft.com/office/drawing/2014/main" id="{4C018F7A-7E39-9D4B-1F2D-0542C5E93635}"/>
                </a:ext>
              </a:extLst>
            </p:cNvPr>
            <p:cNvSpPr/>
            <p:nvPr/>
          </p:nvSpPr>
          <p:spPr>
            <a:xfrm>
              <a:off x="4655400" y="4399275"/>
              <a:ext cx="84700" cy="84725"/>
            </a:xfrm>
            <a:custGeom>
              <a:avLst/>
              <a:gdLst/>
              <a:ahLst/>
              <a:cxnLst/>
              <a:rect l="l" t="t" r="r" b="b"/>
              <a:pathLst>
                <a:path w="3388" h="3389" extrusionOk="0">
                  <a:moveTo>
                    <a:pt x="1696" y="1"/>
                  </a:moveTo>
                  <a:cubicBezTo>
                    <a:pt x="759" y="1"/>
                    <a:pt x="0" y="760"/>
                    <a:pt x="0" y="1696"/>
                  </a:cubicBezTo>
                  <a:cubicBezTo>
                    <a:pt x="0" y="2630"/>
                    <a:pt x="759" y="3389"/>
                    <a:pt x="1696" y="3389"/>
                  </a:cubicBezTo>
                  <a:cubicBezTo>
                    <a:pt x="2629" y="3389"/>
                    <a:pt x="3388" y="2630"/>
                    <a:pt x="3388" y="1696"/>
                  </a:cubicBezTo>
                  <a:cubicBezTo>
                    <a:pt x="3388" y="760"/>
                    <a:pt x="2629" y="1"/>
                    <a:pt x="1696"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53" name="Google Shape;6287;p84">
              <a:extLst>
                <a:ext uri="{FF2B5EF4-FFF2-40B4-BE49-F238E27FC236}">
                  <a16:creationId xmlns:a16="http://schemas.microsoft.com/office/drawing/2014/main" id="{E2808A09-0DAF-052F-5AB3-54684E28F3B0}"/>
                </a:ext>
              </a:extLst>
            </p:cNvPr>
            <p:cNvSpPr/>
            <p:nvPr/>
          </p:nvSpPr>
          <p:spPr>
            <a:xfrm>
              <a:off x="4584850" y="4512200"/>
              <a:ext cx="225875" cy="368900"/>
            </a:xfrm>
            <a:custGeom>
              <a:avLst/>
              <a:gdLst/>
              <a:ahLst/>
              <a:cxnLst/>
              <a:rect l="l" t="t" r="r" b="b"/>
              <a:pathLst>
                <a:path w="9035" h="14756" extrusionOk="0">
                  <a:moveTo>
                    <a:pt x="2259" y="1"/>
                  </a:moveTo>
                  <a:cubicBezTo>
                    <a:pt x="1013" y="1"/>
                    <a:pt x="1" y="1052"/>
                    <a:pt x="1" y="2298"/>
                  </a:cubicBezTo>
                  <a:lnTo>
                    <a:pt x="1" y="5686"/>
                  </a:lnTo>
                  <a:cubicBezTo>
                    <a:pt x="1" y="6280"/>
                    <a:pt x="414" y="6792"/>
                    <a:pt x="1106" y="6792"/>
                  </a:cubicBezTo>
                  <a:cubicBezTo>
                    <a:pt x="1284" y="6792"/>
                    <a:pt x="1480" y="6758"/>
                    <a:pt x="1693" y="6683"/>
                  </a:cubicBezTo>
                  <a:lnTo>
                    <a:pt x="1693" y="13627"/>
                  </a:lnTo>
                  <a:cubicBezTo>
                    <a:pt x="1693" y="14250"/>
                    <a:pt x="2199" y="14756"/>
                    <a:pt x="2822" y="14756"/>
                  </a:cubicBezTo>
                  <a:cubicBezTo>
                    <a:pt x="3446" y="14756"/>
                    <a:pt x="3952" y="14250"/>
                    <a:pt x="3952" y="13627"/>
                  </a:cubicBezTo>
                  <a:lnTo>
                    <a:pt x="3952" y="9637"/>
                  </a:lnTo>
                  <a:cubicBezTo>
                    <a:pt x="3952" y="9324"/>
                    <a:pt x="4204" y="9074"/>
                    <a:pt x="4518" y="9074"/>
                  </a:cubicBezTo>
                  <a:cubicBezTo>
                    <a:pt x="4828" y="9074"/>
                    <a:pt x="5081" y="9324"/>
                    <a:pt x="5081" y="9637"/>
                  </a:cubicBezTo>
                  <a:lnTo>
                    <a:pt x="5081" y="13627"/>
                  </a:lnTo>
                  <a:cubicBezTo>
                    <a:pt x="5081" y="14250"/>
                    <a:pt x="5587" y="14756"/>
                    <a:pt x="6210" y="14756"/>
                  </a:cubicBezTo>
                  <a:cubicBezTo>
                    <a:pt x="6833" y="14756"/>
                    <a:pt x="7339" y="14250"/>
                    <a:pt x="7339" y="13627"/>
                  </a:cubicBezTo>
                  <a:lnTo>
                    <a:pt x="7339" y="6683"/>
                  </a:lnTo>
                  <a:cubicBezTo>
                    <a:pt x="7552" y="6758"/>
                    <a:pt x="7749" y="6792"/>
                    <a:pt x="7927" y="6792"/>
                  </a:cubicBezTo>
                  <a:cubicBezTo>
                    <a:pt x="8619" y="6792"/>
                    <a:pt x="9035" y="6280"/>
                    <a:pt x="9035" y="5686"/>
                  </a:cubicBezTo>
                  <a:lnTo>
                    <a:pt x="9035" y="2298"/>
                  </a:lnTo>
                  <a:cubicBezTo>
                    <a:pt x="9035" y="1052"/>
                    <a:pt x="8020" y="1"/>
                    <a:pt x="6776"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grpSp>
        <p:nvGrpSpPr>
          <p:cNvPr id="954" name="Google Shape;6389;p85">
            <a:extLst>
              <a:ext uri="{FF2B5EF4-FFF2-40B4-BE49-F238E27FC236}">
                <a16:creationId xmlns:a16="http://schemas.microsoft.com/office/drawing/2014/main" id="{6136F23E-7A6F-A703-8E56-616EE97A5D8A}"/>
              </a:ext>
            </a:extLst>
          </p:cNvPr>
          <p:cNvGrpSpPr/>
          <p:nvPr/>
        </p:nvGrpSpPr>
        <p:grpSpPr>
          <a:xfrm>
            <a:off x="1863834" y="1064211"/>
            <a:ext cx="600286" cy="611285"/>
            <a:chOff x="-40742750" y="3972175"/>
            <a:chExt cx="311125" cy="316825"/>
          </a:xfrm>
          <a:solidFill>
            <a:schemeClr val="bg1"/>
          </a:solidFill>
        </p:grpSpPr>
        <p:sp>
          <p:nvSpPr>
            <p:cNvPr id="955" name="Google Shape;6390;p85">
              <a:extLst>
                <a:ext uri="{FF2B5EF4-FFF2-40B4-BE49-F238E27FC236}">
                  <a16:creationId xmlns:a16="http://schemas.microsoft.com/office/drawing/2014/main" id="{E8A6092D-10C6-69CF-5641-5D89E4591BDF}"/>
                </a:ext>
              </a:extLst>
            </p:cNvPr>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sp>
          <p:nvSpPr>
            <p:cNvPr id="956" name="Google Shape;6391;p85">
              <a:extLst>
                <a:ext uri="{FF2B5EF4-FFF2-40B4-BE49-F238E27FC236}">
                  <a16:creationId xmlns:a16="http://schemas.microsoft.com/office/drawing/2014/main" id="{770909FF-A0A7-D948-3EE6-FCD21A311AEA}"/>
                </a:ext>
              </a:extLst>
            </p:cNvPr>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grpSp>
      <p:grpSp>
        <p:nvGrpSpPr>
          <p:cNvPr id="957" name="Google Shape;6797;p86">
            <a:extLst>
              <a:ext uri="{FF2B5EF4-FFF2-40B4-BE49-F238E27FC236}">
                <a16:creationId xmlns:a16="http://schemas.microsoft.com/office/drawing/2014/main" id="{FA15F9CA-3A95-E79D-96B5-6F73BD364871}"/>
              </a:ext>
            </a:extLst>
          </p:cNvPr>
          <p:cNvGrpSpPr/>
          <p:nvPr/>
        </p:nvGrpSpPr>
        <p:grpSpPr>
          <a:xfrm>
            <a:off x="3385533" y="1046296"/>
            <a:ext cx="625783" cy="580400"/>
            <a:chOff x="-62511900" y="4129100"/>
            <a:chExt cx="304050" cy="282000"/>
          </a:xfrm>
          <a:solidFill>
            <a:schemeClr val="bg1"/>
          </a:solidFill>
        </p:grpSpPr>
        <p:sp>
          <p:nvSpPr>
            <p:cNvPr id="958" name="Google Shape;6798;p86">
              <a:extLst>
                <a:ext uri="{FF2B5EF4-FFF2-40B4-BE49-F238E27FC236}">
                  <a16:creationId xmlns:a16="http://schemas.microsoft.com/office/drawing/2014/main" id="{044ACBD6-9007-5857-256C-B55F165CE540}"/>
                </a:ext>
              </a:extLst>
            </p:cNvPr>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sp>
          <p:nvSpPr>
            <p:cNvPr id="959" name="Google Shape;6799;p86">
              <a:extLst>
                <a:ext uri="{FF2B5EF4-FFF2-40B4-BE49-F238E27FC236}">
                  <a16:creationId xmlns:a16="http://schemas.microsoft.com/office/drawing/2014/main" id="{4A43328B-4F5D-B80E-CF37-C8940AE6F031}"/>
                </a:ext>
              </a:extLst>
            </p:cNvPr>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960" name="Google Shape;6800;p86">
              <a:extLst>
                <a:ext uri="{FF2B5EF4-FFF2-40B4-BE49-F238E27FC236}">
                  <a16:creationId xmlns:a16="http://schemas.microsoft.com/office/drawing/2014/main" id="{7DA856A0-17F2-36FC-836B-7F1688CE1F1B}"/>
                </a:ext>
              </a:extLst>
            </p:cNvPr>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961" name="Google Shape;6801;p86">
              <a:extLst>
                <a:ext uri="{FF2B5EF4-FFF2-40B4-BE49-F238E27FC236}">
                  <a16:creationId xmlns:a16="http://schemas.microsoft.com/office/drawing/2014/main" id="{132C5914-D899-BAD9-3A57-BD62EEF825CF}"/>
                </a:ext>
              </a:extLst>
            </p:cNvPr>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962" name="Google Shape;6802;p86">
              <a:extLst>
                <a:ext uri="{FF2B5EF4-FFF2-40B4-BE49-F238E27FC236}">
                  <a16:creationId xmlns:a16="http://schemas.microsoft.com/office/drawing/2014/main" id="{528387D9-7A3C-9BBC-086A-1040069699E9}"/>
                </a:ext>
              </a:extLst>
            </p:cNvPr>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966" name="Google Shape;451;p42">
            <a:extLst>
              <a:ext uri="{FF2B5EF4-FFF2-40B4-BE49-F238E27FC236}">
                <a16:creationId xmlns:a16="http://schemas.microsoft.com/office/drawing/2014/main" id="{06E7C456-F3C2-145C-3806-39E67C0EB964}"/>
              </a:ext>
            </a:extLst>
          </p:cNvPr>
          <p:cNvGrpSpPr/>
          <p:nvPr/>
        </p:nvGrpSpPr>
        <p:grpSpPr>
          <a:xfrm>
            <a:off x="5155761" y="1062483"/>
            <a:ext cx="589795" cy="543299"/>
            <a:chOff x="2682350" y="2643425"/>
            <a:chExt cx="473775" cy="436425"/>
          </a:xfrm>
        </p:grpSpPr>
        <p:sp>
          <p:nvSpPr>
            <p:cNvPr id="967" name="Google Shape;452;p42">
              <a:extLst>
                <a:ext uri="{FF2B5EF4-FFF2-40B4-BE49-F238E27FC236}">
                  <a16:creationId xmlns:a16="http://schemas.microsoft.com/office/drawing/2014/main" id="{8D3804B8-0C39-8CC7-E17C-EFA207F08B51}"/>
                </a:ext>
              </a:extLst>
            </p:cNvPr>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68" name="Google Shape;453;p42">
              <a:extLst>
                <a:ext uri="{FF2B5EF4-FFF2-40B4-BE49-F238E27FC236}">
                  <a16:creationId xmlns:a16="http://schemas.microsoft.com/office/drawing/2014/main" id="{76CFFA8C-A869-AEEE-6AF4-C3FCC22128FD}"/>
                </a:ext>
              </a:extLst>
            </p:cNvPr>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69" name="Google Shape;454;p42">
              <a:extLst>
                <a:ext uri="{FF2B5EF4-FFF2-40B4-BE49-F238E27FC236}">
                  <a16:creationId xmlns:a16="http://schemas.microsoft.com/office/drawing/2014/main" id="{5BB1DBA9-1320-2461-AC74-40000503F2AE}"/>
                </a:ext>
              </a:extLst>
            </p:cNvPr>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70" name="Google Shape;455;p42">
              <a:extLst>
                <a:ext uri="{FF2B5EF4-FFF2-40B4-BE49-F238E27FC236}">
                  <a16:creationId xmlns:a16="http://schemas.microsoft.com/office/drawing/2014/main" id="{ED93EAF1-86F1-A3C0-328B-BCF9FC17296A}"/>
                </a:ext>
              </a:extLst>
            </p:cNvPr>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71" name="Google Shape;456;p42">
              <a:extLst>
                <a:ext uri="{FF2B5EF4-FFF2-40B4-BE49-F238E27FC236}">
                  <a16:creationId xmlns:a16="http://schemas.microsoft.com/office/drawing/2014/main" id="{92AFE5A9-B33B-989B-5E72-F92143F377E9}"/>
                </a:ext>
              </a:extLst>
            </p:cNvPr>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72" name="Google Shape;457;p42">
              <a:extLst>
                <a:ext uri="{FF2B5EF4-FFF2-40B4-BE49-F238E27FC236}">
                  <a16:creationId xmlns:a16="http://schemas.microsoft.com/office/drawing/2014/main" id="{89E55065-DEFA-94A9-ABD5-0AADFF5FEAA9}"/>
                </a:ext>
              </a:extLst>
            </p:cNvPr>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73" name="Google Shape;458;p42">
              <a:extLst>
                <a:ext uri="{FF2B5EF4-FFF2-40B4-BE49-F238E27FC236}">
                  <a16:creationId xmlns:a16="http://schemas.microsoft.com/office/drawing/2014/main" id="{2F53013D-92DC-3BEE-E6CB-93E41D0E0079}"/>
                </a:ext>
              </a:extLst>
            </p:cNvPr>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sp>
        <p:nvSpPr>
          <p:cNvPr id="977" name="TextBox 976">
            <a:extLst>
              <a:ext uri="{FF2B5EF4-FFF2-40B4-BE49-F238E27FC236}">
                <a16:creationId xmlns:a16="http://schemas.microsoft.com/office/drawing/2014/main" id="{A978A78B-1EF3-4453-F04D-4ED2176C7ED7}"/>
              </a:ext>
            </a:extLst>
          </p:cNvPr>
          <p:cNvSpPr txBox="1"/>
          <p:nvPr/>
        </p:nvSpPr>
        <p:spPr>
          <a:xfrm>
            <a:off x="30705" y="1845995"/>
            <a:ext cx="1356360" cy="338554"/>
          </a:xfrm>
          <a:prstGeom prst="rect">
            <a:avLst/>
          </a:prstGeom>
          <a:noFill/>
        </p:spPr>
        <p:txBody>
          <a:bodyPr wrap="square">
            <a:spAutoFit/>
          </a:bodyPr>
          <a:lstStyle/>
          <a:p>
            <a:r>
              <a:rPr lang="en" sz="1600" b="1" dirty="0">
                <a:solidFill>
                  <a:srgbClr val="2E2A2A"/>
                </a:solidFill>
                <a:latin typeface="Franklin Gothic Heavy" panose="020B0903020102020204" pitchFamily="34" charset="0"/>
                <a:sym typeface="Lexend Deca"/>
              </a:rPr>
              <a:t>P</a:t>
            </a:r>
            <a:r>
              <a:rPr kumimoji="0" lang="en" sz="1600" b="1" i="0" u="none" strike="noStrike" kern="0" cap="none" spc="0" normalizeH="0" baseline="0" noProof="0" dirty="0">
                <a:ln>
                  <a:noFill/>
                </a:ln>
                <a:solidFill>
                  <a:srgbClr val="2E2A2A"/>
                </a:solidFill>
                <a:effectLst/>
                <a:uLnTx/>
                <a:uFillTx/>
                <a:latin typeface="Franklin Gothic Heavy" panose="020B0903020102020204" pitchFamily="34" charset="0"/>
                <a:sym typeface="Lexend Deca"/>
              </a:rPr>
              <a:t>opulation</a:t>
            </a:r>
            <a:endParaRPr lang="en-US" sz="1600" dirty="0">
              <a:latin typeface="Franklin Gothic Heavy" panose="020B0903020102020204" pitchFamily="34" charset="0"/>
            </a:endParaRPr>
          </a:p>
        </p:txBody>
      </p:sp>
      <p:sp>
        <p:nvSpPr>
          <p:cNvPr id="978" name="TextBox 977">
            <a:extLst>
              <a:ext uri="{FF2B5EF4-FFF2-40B4-BE49-F238E27FC236}">
                <a16:creationId xmlns:a16="http://schemas.microsoft.com/office/drawing/2014/main" id="{B3B7FDB8-468D-9403-0D77-62CB682F7713}"/>
              </a:ext>
            </a:extLst>
          </p:cNvPr>
          <p:cNvSpPr txBox="1"/>
          <p:nvPr/>
        </p:nvSpPr>
        <p:spPr>
          <a:xfrm>
            <a:off x="1620285" y="1828544"/>
            <a:ext cx="1356360" cy="338554"/>
          </a:xfrm>
          <a:prstGeom prst="rect">
            <a:avLst/>
          </a:prstGeom>
          <a:noFill/>
        </p:spPr>
        <p:txBody>
          <a:bodyPr wrap="square">
            <a:spAutoFit/>
          </a:bodyPr>
          <a:lstStyle/>
          <a:p>
            <a:r>
              <a:rPr lang="en" sz="1600" b="1" dirty="0">
                <a:solidFill>
                  <a:srgbClr val="2E2A2A"/>
                </a:solidFill>
                <a:latin typeface="Franklin Gothic Heavy" panose="020B0903020102020204" pitchFamily="34" charset="0"/>
                <a:sym typeface="Lexend Deca"/>
              </a:rPr>
              <a:t>E</a:t>
            </a:r>
            <a:r>
              <a:rPr kumimoji="0" lang="en" sz="1600" b="1" i="0" u="none" strike="noStrike" kern="0" cap="none" spc="0" normalizeH="0" baseline="0" noProof="0" dirty="0">
                <a:ln>
                  <a:noFill/>
                </a:ln>
                <a:solidFill>
                  <a:srgbClr val="2E2A2A"/>
                </a:solidFill>
                <a:effectLst/>
                <a:uLnTx/>
                <a:uFillTx/>
                <a:latin typeface="Franklin Gothic Heavy" panose="020B0903020102020204" pitchFamily="34" charset="0"/>
                <a:sym typeface="Lexend Deca"/>
              </a:rPr>
              <a:t>ducation</a:t>
            </a:r>
            <a:endParaRPr lang="en-US" sz="1600" dirty="0">
              <a:latin typeface="Franklin Gothic Heavy" panose="020B0903020102020204" pitchFamily="34" charset="0"/>
            </a:endParaRPr>
          </a:p>
        </p:txBody>
      </p:sp>
      <p:sp>
        <p:nvSpPr>
          <p:cNvPr id="980" name="TextBox 979">
            <a:extLst>
              <a:ext uri="{FF2B5EF4-FFF2-40B4-BE49-F238E27FC236}">
                <a16:creationId xmlns:a16="http://schemas.microsoft.com/office/drawing/2014/main" id="{CF29C291-E7CF-F75F-44C6-7F9D13FEE969}"/>
              </a:ext>
            </a:extLst>
          </p:cNvPr>
          <p:cNvSpPr txBox="1"/>
          <p:nvPr/>
        </p:nvSpPr>
        <p:spPr>
          <a:xfrm>
            <a:off x="3258793" y="1828975"/>
            <a:ext cx="1356360" cy="338554"/>
          </a:xfrm>
          <a:prstGeom prst="rect">
            <a:avLst/>
          </a:prstGeom>
          <a:noFill/>
        </p:spPr>
        <p:txBody>
          <a:bodyPr wrap="square">
            <a:spAutoFit/>
          </a:bodyPr>
          <a:lstStyle/>
          <a:p>
            <a:r>
              <a:rPr lang="en" sz="1600" b="1" dirty="0">
                <a:solidFill>
                  <a:srgbClr val="2E2A2A"/>
                </a:solidFill>
                <a:latin typeface="Franklin Gothic Heavy" panose="020B0903020102020204" pitchFamily="34" charset="0"/>
                <a:sym typeface="Lexend Deca"/>
              </a:rPr>
              <a:t>I</a:t>
            </a:r>
            <a:r>
              <a:rPr kumimoji="0" lang="en" sz="1600" b="1" i="0" u="none" strike="noStrike" kern="0" cap="none" spc="0" normalizeH="0" baseline="0" noProof="0" dirty="0">
                <a:ln>
                  <a:noFill/>
                </a:ln>
                <a:solidFill>
                  <a:srgbClr val="2E2A2A"/>
                </a:solidFill>
                <a:effectLst/>
                <a:uLnTx/>
                <a:uFillTx/>
                <a:latin typeface="Franklin Gothic Heavy" panose="020B0903020102020204" pitchFamily="34" charset="0"/>
                <a:sym typeface="Lexend Deca"/>
              </a:rPr>
              <a:t>ncome</a:t>
            </a:r>
            <a:endParaRPr lang="en-US" sz="1600" dirty="0">
              <a:latin typeface="Franklin Gothic Heavy" panose="020B0903020102020204" pitchFamily="34" charset="0"/>
            </a:endParaRPr>
          </a:p>
        </p:txBody>
      </p:sp>
      <p:sp>
        <p:nvSpPr>
          <p:cNvPr id="981" name="TextBox 980">
            <a:extLst>
              <a:ext uri="{FF2B5EF4-FFF2-40B4-BE49-F238E27FC236}">
                <a16:creationId xmlns:a16="http://schemas.microsoft.com/office/drawing/2014/main" id="{8BAF0256-8CB3-5F73-2A02-2B16EAA33E9A}"/>
              </a:ext>
            </a:extLst>
          </p:cNvPr>
          <p:cNvSpPr txBox="1"/>
          <p:nvPr/>
        </p:nvSpPr>
        <p:spPr>
          <a:xfrm>
            <a:off x="4691470" y="1803768"/>
            <a:ext cx="1682135" cy="338554"/>
          </a:xfrm>
          <a:prstGeom prst="rect">
            <a:avLst/>
          </a:prstGeom>
          <a:noFill/>
        </p:spPr>
        <p:txBody>
          <a:bodyPr wrap="square">
            <a:spAutoFit/>
          </a:bodyPr>
          <a:lstStyle/>
          <a:p>
            <a:r>
              <a:rPr kumimoji="0" lang="en-US" sz="1600" b="1" i="0" u="none" strike="noStrike" kern="0" cap="none" spc="0" normalizeH="0" baseline="0" noProof="0" dirty="0">
                <a:ln>
                  <a:noFill/>
                </a:ln>
                <a:solidFill>
                  <a:srgbClr val="2E2A2A"/>
                </a:solidFill>
                <a:effectLst/>
                <a:uLnTx/>
                <a:uFillTx/>
                <a:latin typeface="Franklin Gothic Heavy" panose="020B0903020102020204" pitchFamily="34" charset="0"/>
                <a:sym typeface="Lexend Deca"/>
              </a:rPr>
              <a:t>Une</a:t>
            </a:r>
            <a:r>
              <a:rPr kumimoji="0" lang="en" sz="1600" b="1" i="0" u="none" strike="noStrike" kern="0" cap="none" spc="0" normalizeH="0" baseline="0" noProof="0" dirty="0">
                <a:ln>
                  <a:noFill/>
                </a:ln>
                <a:solidFill>
                  <a:srgbClr val="2E2A2A"/>
                </a:solidFill>
                <a:effectLst/>
                <a:uLnTx/>
                <a:uFillTx/>
                <a:latin typeface="Franklin Gothic Heavy" panose="020B0903020102020204" pitchFamily="34" charset="0"/>
                <a:sym typeface="Lexend Deca"/>
              </a:rPr>
              <a:t>mployment </a:t>
            </a:r>
            <a:endParaRPr lang="en-US" sz="1600" dirty="0">
              <a:latin typeface="Franklin Gothic Heavy" panose="020B0903020102020204" pitchFamily="34" charset="0"/>
            </a:endParaRPr>
          </a:p>
        </p:txBody>
      </p:sp>
      <p:sp>
        <p:nvSpPr>
          <p:cNvPr id="982" name="TextBox 981">
            <a:extLst>
              <a:ext uri="{FF2B5EF4-FFF2-40B4-BE49-F238E27FC236}">
                <a16:creationId xmlns:a16="http://schemas.microsoft.com/office/drawing/2014/main" id="{3A7198A7-0C6E-D4F9-2A19-6FA76BBFDD7C}"/>
              </a:ext>
            </a:extLst>
          </p:cNvPr>
          <p:cNvSpPr txBox="1"/>
          <p:nvPr/>
        </p:nvSpPr>
        <p:spPr>
          <a:xfrm>
            <a:off x="6441161" y="1828544"/>
            <a:ext cx="1506896" cy="338554"/>
          </a:xfrm>
          <a:prstGeom prst="rect">
            <a:avLst/>
          </a:prstGeom>
          <a:noFill/>
        </p:spPr>
        <p:txBody>
          <a:bodyPr wrap="square">
            <a:spAutoFit/>
          </a:bodyPr>
          <a:lstStyle/>
          <a:p>
            <a:r>
              <a:rPr lang="en-US" sz="1600" b="1" dirty="0">
                <a:solidFill>
                  <a:srgbClr val="2E2A2A"/>
                </a:solidFill>
                <a:latin typeface="Franklin Gothic Heavy" panose="020B0903020102020204" pitchFamily="34" charset="0"/>
                <a:sym typeface="Lexend Deca"/>
              </a:rPr>
              <a:t>Robberies</a:t>
            </a:r>
            <a:endParaRPr lang="en-US" sz="1600" dirty="0">
              <a:latin typeface="Franklin Gothic Heavy" panose="020B0903020102020204" pitchFamily="34" charset="0"/>
            </a:endParaRPr>
          </a:p>
        </p:txBody>
      </p:sp>
      <p:sp>
        <p:nvSpPr>
          <p:cNvPr id="983" name="TextBox 982">
            <a:extLst>
              <a:ext uri="{FF2B5EF4-FFF2-40B4-BE49-F238E27FC236}">
                <a16:creationId xmlns:a16="http://schemas.microsoft.com/office/drawing/2014/main" id="{9042A6A2-498E-C59A-16E8-AA4575AF45FC}"/>
              </a:ext>
            </a:extLst>
          </p:cNvPr>
          <p:cNvSpPr txBox="1"/>
          <p:nvPr/>
        </p:nvSpPr>
        <p:spPr>
          <a:xfrm>
            <a:off x="7948057" y="1845995"/>
            <a:ext cx="1506896" cy="338554"/>
          </a:xfrm>
          <a:prstGeom prst="rect">
            <a:avLst/>
          </a:prstGeom>
          <a:noFill/>
        </p:spPr>
        <p:txBody>
          <a:bodyPr wrap="square">
            <a:spAutoFit/>
          </a:bodyPr>
          <a:lstStyle/>
          <a:p>
            <a:r>
              <a:rPr lang="en-US" sz="1600" b="1" dirty="0">
                <a:solidFill>
                  <a:srgbClr val="2E2A2A"/>
                </a:solidFill>
                <a:latin typeface="Franklin Gothic Heavy" panose="020B0903020102020204" pitchFamily="34" charset="0"/>
                <a:sym typeface="Lexend Deca"/>
              </a:rPr>
              <a:t>Burglaries</a:t>
            </a:r>
            <a:endParaRPr lang="en-US" sz="1600" dirty="0">
              <a:latin typeface="Franklin Gothic Heavy" panose="020B0903020102020204" pitchFamily="34" charset="0"/>
            </a:endParaRPr>
          </a:p>
        </p:txBody>
      </p:sp>
      <p:grpSp>
        <p:nvGrpSpPr>
          <p:cNvPr id="984" name="Google Shape;1751;p71">
            <a:extLst>
              <a:ext uri="{FF2B5EF4-FFF2-40B4-BE49-F238E27FC236}">
                <a16:creationId xmlns:a16="http://schemas.microsoft.com/office/drawing/2014/main" id="{1202CC68-EC92-F716-D79C-EE2A6FC193B6}"/>
              </a:ext>
            </a:extLst>
          </p:cNvPr>
          <p:cNvGrpSpPr/>
          <p:nvPr/>
        </p:nvGrpSpPr>
        <p:grpSpPr>
          <a:xfrm>
            <a:off x="6619873" y="1032687"/>
            <a:ext cx="711231" cy="648273"/>
            <a:chOff x="1227084" y="1351714"/>
            <a:chExt cx="380634" cy="346940"/>
          </a:xfrm>
          <a:solidFill>
            <a:schemeClr val="bg1"/>
          </a:solidFill>
        </p:grpSpPr>
        <p:sp>
          <p:nvSpPr>
            <p:cNvPr id="985" name="Google Shape;1752;p71">
              <a:extLst>
                <a:ext uri="{FF2B5EF4-FFF2-40B4-BE49-F238E27FC236}">
                  <a16:creationId xmlns:a16="http://schemas.microsoft.com/office/drawing/2014/main" id="{2B72D1CC-B52B-6C4F-841F-D1C119F9C4A2}"/>
                </a:ext>
              </a:extLst>
            </p:cNvPr>
            <p:cNvSpPr/>
            <p:nvPr/>
          </p:nvSpPr>
          <p:spPr>
            <a:xfrm>
              <a:off x="1227084" y="1351714"/>
              <a:ext cx="380634" cy="100099"/>
            </a:xfrm>
            <a:custGeom>
              <a:avLst/>
              <a:gdLst/>
              <a:ahLst/>
              <a:cxnLst/>
              <a:rect l="l" t="t" r="r" b="b"/>
              <a:pathLst>
                <a:path w="16256" h="4275" extrusionOk="0">
                  <a:moveTo>
                    <a:pt x="931" y="1"/>
                  </a:moveTo>
                  <a:lnTo>
                    <a:pt x="931" y="1904"/>
                  </a:lnTo>
                  <a:lnTo>
                    <a:pt x="0" y="1904"/>
                  </a:lnTo>
                  <a:lnTo>
                    <a:pt x="0" y="4274"/>
                  </a:lnTo>
                  <a:lnTo>
                    <a:pt x="16255" y="4274"/>
                  </a:lnTo>
                  <a:lnTo>
                    <a:pt x="16255" y="1904"/>
                  </a:lnTo>
                  <a:lnTo>
                    <a:pt x="14816" y="1904"/>
                  </a:lnTo>
                  <a:lnTo>
                    <a:pt x="14816" y="932"/>
                  </a:lnTo>
                  <a:lnTo>
                    <a:pt x="13844" y="932"/>
                  </a:lnTo>
                  <a:lnTo>
                    <a:pt x="13844" y="1904"/>
                  </a:lnTo>
                  <a:lnTo>
                    <a:pt x="12913" y="1904"/>
                  </a:lnTo>
                  <a:lnTo>
                    <a:pt x="12913" y="932"/>
                  </a:lnTo>
                  <a:lnTo>
                    <a:pt x="11937" y="932"/>
                  </a:lnTo>
                  <a:lnTo>
                    <a:pt x="11937" y="1904"/>
                  </a:lnTo>
                  <a:lnTo>
                    <a:pt x="3756" y="1904"/>
                  </a:lnTo>
                  <a:cubicBezTo>
                    <a:pt x="3522" y="793"/>
                    <a:pt x="2543" y="1"/>
                    <a:pt x="1409"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986" name="Google Shape;1753;p71">
              <a:extLst>
                <a:ext uri="{FF2B5EF4-FFF2-40B4-BE49-F238E27FC236}">
                  <a16:creationId xmlns:a16="http://schemas.microsoft.com/office/drawing/2014/main" id="{0F805EEE-EA91-D662-4D98-C02D232F32EB}"/>
                </a:ext>
              </a:extLst>
            </p:cNvPr>
            <p:cNvSpPr/>
            <p:nvPr/>
          </p:nvSpPr>
          <p:spPr>
            <a:xfrm>
              <a:off x="1228114" y="1653978"/>
              <a:ext cx="126160" cy="44676"/>
            </a:xfrm>
            <a:custGeom>
              <a:avLst/>
              <a:gdLst/>
              <a:ahLst/>
              <a:cxnLst/>
              <a:rect l="l" t="t" r="r" b="b"/>
              <a:pathLst>
                <a:path w="5388" h="1908" extrusionOk="0">
                  <a:moveTo>
                    <a:pt x="149" y="1"/>
                  </a:moveTo>
                  <a:lnTo>
                    <a:pt x="112" y="292"/>
                  </a:lnTo>
                  <a:cubicBezTo>
                    <a:pt x="0" y="1149"/>
                    <a:pt x="667" y="1908"/>
                    <a:pt x="1527" y="1908"/>
                  </a:cubicBezTo>
                  <a:lnTo>
                    <a:pt x="5151" y="1908"/>
                  </a:lnTo>
                  <a:lnTo>
                    <a:pt x="5388"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987" name="Google Shape;1754;p71">
              <a:extLst>
                <a:ext uri="{FF2B5EF4-FFF2-40B4-BE49-F238E27FC236}">
                  <a16:creationId xmlns:a16="http://schemas.microsoft.com/office/drawing/2014/main" id="{7C34290D-9812-3978-C5FA-8BDAD0571686}"/>
                </a:ext>
              </a:extLst>
            </p:cNvPr>
            <p:cNvSpPr/>
            <p:nvPr/>
          </p:nvSpPr>
          <p:spPr>
            <a:xfrm>
              <a:off x="1227084" y="1474619"/>
              <a:ext cx="358811" cy="156646"/>
            </a:xfrm>
            <a:custGeom>
              <a:avLst/>
              <a:gdLst/>
              <a:ahLst/>
              <a:cxnLst/>
              <a:rect l="l" t="t" r="r" b="b"/>
              <a:pathLst>
                <a:path w="15324" h="6690" extrusionOk="0">
                  <a:moveTo>
                    <a:pt x="8595" y="1948"/>
                  </a:moveTo>
                  <a:lnTo>
                    <a:pt x="8595" y="2581"/>
                  </a:lnTo>
                  <a:cubicBezTo>
                    <a:pt x="8595" y="3540"/>
                    <a:pt x="7816" y="4318"/>
                    <a:pt x="6858" y="4318"/>
                  </a:cubicBezTo>
                  <a:lnTo>
                    <a:pt x="5872" y="4318"/>
                  </a:lnTo>
                  <a:lnTo>
                    <a:pt x="6099" y="2493"/>
                  </a:lnTo>
                  <a:lnTo>
                    <a:pt x="6963" y="3357"/>
                  </a:lnTo>
                  <a:lnTo>
                    <a:pt x="7633" y="2690"/>
                  </a:lnTo>
                  <a:lnTo>
                    <a:pt x="6895" y="1948"/>
                  </a:lnTo>
                  <a:close/>
                  <a:moveTo>
                    <a:pt x="0" y="1"/>
                  </a:moveTo>
                  <a:lnTo>
                    <a:pt x="0" y="2879"/>
                  </a:lnTo>
                  <a:lnTo>
                    <a:pt x="477" y="2879"/>
                  </a:lnTo>
                  <a:cubicBezTo>
                    <a:pt x="566" y="2879"/>
                    <a:pt x="650" y="2916"/>
                    <a:pt x="708" y="2988"/>
                  </a:cubicBezTo>
                  <a:cubicBezTo>
                    <a:pt x="765" y="3062"/>
                    <a:pt x="789" y="3160"/>
                    <a:pt x="762" y="3252"/>
                  </a:cubicBezTo>
                  <a:lnTo>
                    <a:pt x="312" y="6689"/>
                  </a:lnTo>
                  <a:lnTo>
                    <a:pt x="5561" y="6689"/>
                  </a:lnTo>
                  <a:lnTo>
                    <a:pt x="5740" y="5250"/>
                  </a:lnTo>
                  <a:lnTo>
                    <a:pt x="6875" y="5250"/>
                  </a:lnTo>
                  <a:cubicBezTo>
                    <a:pt x="8361" y="5250"/>
                    <a:pt x="9567" y="4044"/>
                    <a:pt x="9567" y="2557"/>
                  </a:cubicBezTo>
                  <a:lnTo>
                    <a:pt x="9567" y="1904"/>
                  </a:lnTo>
                  <a:lnTo>
                    <a:pt x="15324" y="1904"/>
                  </a:lnTo>
                  <a:lnTo>
                    <a:pt x="15324"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997" name="Google Shape;5944;p84">
            <a:extLst>
              <a:ext uri="{FF2B5EF4-FFF2-40B4-BE49-F238E27FC236}">
                <a16:creationId xmlns:a16="http://schemas.microsoft.com/office/drawing/2014/main" id="{49814DAE-F1B6-C0E1-93D5-3BEA7D3AEDCE}"/>
              </a:ext>
            </a:extLst>
          </p:cNvPr>
          <p:cNvGrpSpPr/>
          <p:nvPr/>
        </p:nvGrpSpPr>
        <p:grpSpPr>
          <a:xfrm>
            <a:off x="8157913" y="1037544"/>
            <a:ext cx="692714" cy="665998"/>
            <a:chOff x="3854700" y="249750"/>
            <a:chExt cx="500425" cy="481125"/>
          </a:xfrm>
          <a:solidFill>
            <a:schemeClr val="bg1"/>
          </a:solidFill>
        </p:grpSpPr>
        <p:sp>
          <p:nvSpPr>
            <p:cNvPr id="998" name="Google Shape;5945;p84">
              <a:extLst>
                <a:ext uri="{FF2B5EF4-FFF2-40B4-BE49-F238E27FC236}">
                  <a16:creationId xmlns:a16="http://schemas.microsoft.com/office/drawing/2014/main" id="{DBC0E77A-D768-FC14-3D23-32372BFA5B76}"/>
                </a:ext>
              </a:extLst>
            </p:cNvPr>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99" name="Google Shape;5946;p84">
              <a:extLst>
                <a:ext uri="{FF2B5EF4-FFF2-40B4-BE49-F238E27FC236}">
                  <a16:creationId xmlns:a16="http://schemas.microsoft.com/office/drawing/2014/main" id="{9038461A-6697-93B6-EF58-7ED906DB7533}"/>
                </a:ext>
              </a:extLst>
            </p:cNvPr>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00" name="Google Shape;5947;p84">
              <a:extLst>
                <a:ext uri="{FF2B5EF4-FFF2-40B4-BE49-F238E27FC236}">
                  <a16:creationId xmlns:a16="http://schemas.microsoft.com/office/drawing/2014/main" id="{CB6EB16B-830D-5D4C-96C0-D4F989689F65}"/>
                </a:ext>
              </a:extLst>
            </p:cNvPr>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01" name="Google Shape;5948;p84">
              <a:extLst>
                <a:ext uri="{FF2B5EF4-FFF2-40B4-BE49-F238E27FC236}">
                  <a16:creationId xmlns:a16="http://schemas.microsoft.com/office/drawing/2014/main" id="{1C811A43-691A-AF35-E20F-C8AAF497BEDE}"/>
                </a:ext>
              </a:extLst>
            </p:cNvPr>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02" name="Google Shape;5949;p84">
              <a:extLst>
                <a:ext uri="{FF2B5EF4-FFF2-40B4-BE49-F238E27FC236}">
                  <a16:creationId xmlns:a16="http://schemas.microsoft.com/office/drawing/2014/main" id="{578D797D-3665-BE16-CC22-96EA22C9F53D}"/>
                </a:ext>
              </a:extLst>
            </p:cNvPr>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03" name="Google Shape;5950;p84">
              <a:extLst>
                <a:ext uri="{FF2B5EF4-FFF2-40B4-BE49-F238E27FC236}">
                  <a16:creationId xmlns:a16="http://schemas.microsoft.com/office/drawing/2014/main" id="{6EDB9240-FAED-FC18-65F3-029817961ED4}"/>
                </a:ext>
              </a:extLst>
            </p:cNvPr>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04" name="Google Shape;5951;p84">
              <a:extLst>
                <a:ext uri="{FF2B5EF4-FFF2-40B4-BE49-F238E27FC236}">
                  <a16:creationId xmlns:a16="http://schemas.microsoft.com/office/drawing/2014/main" id="{1007E45A-B991-3449-442E-22C319CF86C7}"/>
                </a:ext>
              </a:extLst>
            </p:cNvPr>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r>
                <a:rPr lang="en-US" dirty="0">
                  <a:solidFill>
                    <a:srgbClr val="435D74"/>
                  </a:solidFill>
                </a:rPr>
                <a:t>`</a:t>
              </a:r>
              <a:endParaRPr dirty="0">
                <a:solidFill>
                  <a:srgbClr val="435D74"/>
                </a:solidFill>
              </a:endParaRPr>
            </a:p>
          </p:txBody>
        </p:sp>
        <p:sp>
          <p:nvSpPr>
            <p:cNvPr id="1005" name="Google Shape;5952;p84">
              <a:extLst>
                <a:ext uri="{FF2B5EF4-FFF2-40B4-BE49-F238E27FC236}">
                  <a16:creationId xmlns:a16="http://schemas.microsoft.com/office/drawing/2014/main" id="{CBCD9E43-6262-9095-AC82-D54526BDA557}"/>
                </a:ext>
              </a:extLst>
            </p:cNvPr>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grpSp>
        <p:nvGrpSpPr>
          <p:cNvPr id="1006" name="Google Shape;1232;p61">
            <a:extLst>
              <a:ext uri="{FF2B5EF4-FFF2-40B4-BE49-F238E27FC236}">
                <a16:creationId xmlns:a16="http://schemas.microsoft.com/office/drawing/2014/main" id="{61F9DC2D-1595-7B85-634C-94F1BD22C944}"/>
              </a:ext>
            </a:extLst>
          </p:cNvPr>
          <p:cNvGrpSpPr/>
          <p:nvPr/>
        </p:nvGrpSpPr>
        <p:grpSpPr>
          <a:xfrm>
            <a:off x="229800" y="2945029"/>
            <a:ext cx="599622" cy="589701"/>
            <a:chOff x="1622225" y="2366554"/>
            <a:chExt cx="869100" cy="854721"/>
          </a:xfrm>
          <a:solidFill>
            <a:schemeClr val="bg1"/>
          </a:solidFill>
        </p:grpSpPr>
        <p:pic>
          <p:nvPicPr>
            <p:cNvPr id="1007" name="Google Shape;1233;p61">
              <a:extLst>
                <a:ext uri="{FF2B5EF4-FFF2-40B4-BE49-F238E27FC236}">
                  <a16:creationId xmlns:a16="http://schemas.microsoft.com/office/drawing/2014/main" id="{62201E3A-A9BF-1A9A-D59E-1D4228D515E1}"/>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grpFill/>
            <a:ln w="9525" cap="flat" cmpd="sng">
              <a:solidFill>
                <a:srgbClr val="FFFFFF"/>
              </a:solidFill>
              <a:prstDash val="solid"/>
              <a:round/>
              <a:headEnd type="none" w="sm" len="sm"/>
              <a:tailEnd type="none" w="sm" len="sm"/>
            </a:ln>
          </p:spPr>
        </p:pic>
        <p:sp>
          <p:nvSpPr>
            <p:cNvPr id="1008" name="Google Shape;1234;p61">
              <a:extLst>
                <a:ext uri="{FF2B5EF4-FFF2-40B4-BE49-F238E27FC236}">
                  <a16:creationId xmlns:a16="http://schemas.microsoft.com/office/drawing/2014/main" id="{E4C9B676-A596-216A-00D1-1D0A3E072936}"/>
                </a:ext>
              </a:extLst>
            </p:cNvPr>
            <p:cNvSpPr/>
            <p:nvPr/>
          </p:nvSpPr>
          <p:spPr>
            <a:xfrm rot="10800000">
              <a:off x="1926741" y="2366554"/>
              <a:ext cx="260100" cy="53400"/>
            </a:xfrm>
            <a:prstGeom prst="rect">
              <a:avLst/>
            </a:pr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009" name="Google Shape;6285;p84">
            <a:extLst>
              <a:ext uri="{FF2B5EF4-FFF2-40B4-BE49-F238E27FC236}">
                <a16:creationId xmlns:a16="http://schemas.microsoft.com/office/drawing/2014/main" id="{43E53DA0-75F3-1559-7483-91354EDC2DF0}"/>
              </a:ext>
            </a:extLst>
          </p:cNvPr>
          <p:cNvGrpSpPr/>
          <p:nvPr/>
        </p:nvGrpSpPr>
        <p:grpSpPr>
          <a:xfrm>
            <a:off x="420364" y="3009768"/>
            <a:ext cx="227778" cy="485883"/>
            <a:chOff x="4584850" y="4399275"/>
            <a:chExt cx="225875" cy="481825"/>
          </a:xfrm>
          <a:solidFill>
            <a:schemeClr val="bg1"/>
          </a:solidFill>
        </p:grpSpPr>
        <p:sp>
          <p:nvSpPr>
            <p:cNvPr id="1010" name="Google Shape;6286;p84">
              <a:extLst>
                <a:ext uri="{FF2B5EF4-FFF2-40B4-BE49-F238E27FC236}">
                  <a16:creationId xmlns:a16="http://schemas.microsoft.com/office/drawing/2014/main" id="{7136EDE0-C328-24A3-F450-180F71844FE1}"/>
                </a:ext>
              </a:extLst>
            </p:cNvPr>
            <p:cNvSpPr/>
            <p:nvPr/>
          </p:nvSpPr>
          <p:spPr>
            <a:xfrm>
              <a:off x="4655400" y="4399275"/>
              <a:ext cx="84700" cy="84725"/>
            </a:xfrm>
            <a:custGeom>
              <a:avLst/>
              <a:gdLst/>
              <a:ahLst/>
              <a:cxnLst/>
              <a:rect l="l" t="t" r="r" b="b"/>
              <a:pathLst>
                <a:path w="3388" h="3389" extrusionOk="0">
                  <a:moveTo>
                    <a:pt x="1696" y="1"/>
                  </a:moveTo>
                  <a:cubicBezTo>
                    <a:pt x="759" y="1"/>
                    <a:pt x="0" y="760"/>
                    <a:pt x="0" y="1696"/>
                  </a:cubicBezTo>
                  <a:cubicBezTo>
                    <a:pt x="0" y="2630"/>
                    <a:pt x="759" y="3389"/>
                    <a:pt x="1696" y="3389"/>
                  </a:cubicBezTo>
                  <a:cubicBezTo>
                    <a:pt x="2629" y="3389"/>
                    <a:pt x="3388" y="2630"/>
                    <a:pt x="3388" y="1696"/>
                  </a:cubicBezTo>
                  <a:cubicBezTo>
                    <a:pt x="3388" y="760"/>
                    <a:pt x="2629" y="1"/>
                    <a:pt x="1696"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11" name="Google Shape;6287;p84">
              <a:extLst>
                <a:ext uri="{FF2B5EF4-FFF2-40B4-BE49-F238E27FC236}">
                  <a16:creationId xmlns:a16="http://schemas.microsoft.com/office/drawing/2014/main" id="{0711B833-C892-A2EC-C31E-6EB49CA29202}"/>
                </a:ext>
              </a:extLst>
            </p:cNvPr>
            <p:cNvSpPr/>
            <p:nvPr/>
          </p:nvSpPr>
          <p:spPr>
            <a:xfrm>
              <a:off x="4584850" y="4512200"/>
              <a:ext cx="225875" cy="368900"/>
            </a:xfrm>
            <a:custGeom>
              <a:avLst/>
              <a:gdLst/>
              <a:ahLst/>
              <a:cxnLst/>
              <a:rect l="l" t="t" r="r" b="b"/>
              <a:pathLst>
                <a:path w="9035" h="14756" extrusionOk="0">
                  <a:moveTo>
                    <a:pt x="2259" y="1"/>
                  </a:moveTo>
                  <a:cubicBezTo>
                    <a:pt x="1013" y="1"/>
                    <a:pt x="1" y="1052"/>
                    <a:pt x="1" y="2298"/>
                  </a:cubicBezTo>
                  <a:lnTo>
                    <a:pt x="1" y="5686"/>
                  </a:lnTo>
                  <a:cubicBezTo>
                    <a:pt x="1" y="6280"/>
                    <a:pt x="414" y="6792"/>
                    <a:pt x="1106" y="6792"/>
                  </a:cubicBezTo>
                  <a:cubicBezTo>
                    <a:pt x="1284" y="6792"/>
                    <a:pt x="1480" y="6758"/>
                    <a:pt x="1693" y="6683"/>
                  </a:cubicBezTo>
                  <a:lnTo>
                    <a:pt x="1693" y="13627"/>
                  </a:lnTo>
                  <a:cubicBezTo>
                    <a:pt x="1693" y="14250"/>
                    <a:pt x="2199" y="14756"/>
                    <a:pt x="2822" y="14756"/>
                  </a:cubicBezTo>
                  <a:cubicBezTo>
                    <a:pt x="3446" y="14756"/>
                    <a:pt x="3952" y="14250"/>
                    <a:pt x="3952" y="13627"/>
                  </a:cubicBezTo>
                  <a:lnTo>
                    <a:pt x="3952" y="9637"/>
                  </a:lnTo>
                  <a:cubicBezTo>
                    <a:pt x="3952" y="9324"/>
                    <a:pt x="4204" y="9074"/>
                    <a:pt x="4518" y="9074"/>
                  </a:cubicBezTo>
                  <a:cubicBezTo>
                    <a:pt x="4828" y="9074"/>
                    <a:pt x="5081" y="9324"/>
                    <a:pt x="5081" y="9637"/>
                  </a:cubicBezTo>
                  <a:lnTo>
                    <a:pt x="5081" y="13627"/>
                  </a:lnTo>
                  <a:cubicBezTo>
                    <a:pt x="5081" y="14250"/>
                    <a:pt x="5587" y="14756"/>
                    <a:pt x="6210" y="14756"/>
                  </a:cubicBezTo>
                  <a:cubicBezTo>
                    <a:pt x="6833" y="14756"/>
                    <a:pt x="7339" y="14250"/>
                    <a:pt x="7339" y="13627"/>
                  </a:cubicBezTo>
                  <a:lnTo>
                    <a:pt x="7339" y="6683"/>
                  </a:lnTo>
                  <a:cubicBezTo>
                    <a:pt x="7552" y="6758"/>
                    <a:pt x="7749" y="6792"/>
                    <a:pt x="7927" y="6792"/>
                  </a:cubicBezTo>
                  <a:cubicBezTo>
                    <a:pt x="8619" y="6792"/>
                    <a:pt x="9035" y="6280"/>
                    <a:pt x="9035" y="5686"/>
                  </a:cubicBezTo>
                  <a:lnTo>
                    <a:pt x="9035" y="2298"/>
                  </a:lnTo>
                  <a:cubicBezTo>
                    <a:pt x="9035" y="1052"/>
                    <a:pt x="8020" y="1"/>
                    <a:pt x="6776"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sp>
        <p:nvSpPr>
          <p:cNvPr id="1013" name="Google Shape;374;p39">
            <a:extLst>
              <a:ext uri="{FF2B5EF4-FFF2-40B4-BE49-F238E27FC236}">
                <a16:creationId xmlns:a16="http://schemas.microsoft.com/office/drawing/2014/main" id="{3F3981C7-1E59-4D8C-3330-3AA9FF6B62BE}"/>
              </a:ext>
            </a:extLst>
          </p:cNvPr>
          <p:cNvSpPr txBox="1">
            <a:spLocks noGrp="1"/>
          </p:cNvSpPr>
          <p:nvPr>
            <p:ph type="subTitle" idx="1"/>
          </p:nvPr>
        </p:nvSpPr>
        <p:spPr>
          <a:xfrm>
            <a:off x="823553" y="2931208"/>
            <a:ext cx="3158048" cy="624996"/>
          </a:xfrm>
          <a:prstGeom prst="rect">
            <a:avLst/>
          </a:prstGeom>
        </p:spPr>
        <p:txBody>
          <a:bodyPr spcFirstLastPara="1" wrap="square" lIns="91425" tIns="91425" rIns="91425" bIns="91425" anchor="ctr" anchorCtr="0">
            <a:noAutofit/>
          </a:bodyPr>
          <a:lstStyle/>
          <a:p>
            <a:pPr marL="0" lvl="0" indent="0" algn="just">
              <a:spcBef>
                <a:spcPts val="0"/>
              </a:spcBef>
              <a:spcAft>
                <a:spcPts val="0"/>
              </a:spcAft>
              <a:buNone/>
            </a:pPr>
            <a:r>
              <a:rPr lang="en-US" sz="1600" dirty="0">
                <a:solidFill>
                  <a:schemeClr val="bg1"/>
                </a:solidFill>
                <a:latin typeface="Baskerville Old Face" panose="02020602080505020303" pitchFamily="18" charset="0"/>
              </a:rPr>
              <a:t>The total </a:t>
            </a:r>
            <a:r>
              <a:rPr lang="en-US" sz="1600" b="1" dirty="0">
                <a:solidFill>
                  <a:schemeClr val="bg1"/>
                </a:solidFill>
                <a:latin typeface="Baskerville Old Face" panose="02020602080505020303" pitchFamily="18" charset="0"/>
              </a:rPr>
              <a:t>Population</a:t>
            </a:r>
            <a:r>
              <a:rPr lang="en-US" sz="1600" dirty="0">
                <a:solidFill>
                  <a:schemeClr val="bg1"/>
                </a:solidFill>
                <a:latin typeface="Baskerville Old Face" panose="02020602080505020303" pitchFamily="18" charset="0"/>
              </a:rPr>
              <a:t> of each region</a:t>
            </a:r>
          </a:p>
        </p:txBody>
      </p:sp>
      <p:grpSp>
        <p:nvGrpSpPr>
          <p:cNvPr id="1016" name="Google Shape;1232;p61">
            <a:extLst>
              <a:ext uri="{FF2B5EF4-FFF2-40B4-BE49-F238E27FC236}">
                <a16:creationId xmlns:a16="http://schemas.microsoft.com/office/drawing/2014/main" id="{C709FB72-997B-69F8-5241-0A99BEF52A5A}"/>
              </a:ext>
            </a:extLst>
          </p:cNvPr>
          <p:cNvGrpSpPr/>
          <p:nvPr/>
        </p:nvGrpSpPr>
        <p:grpSpPr>
          <a:xfrm>
            <a:off x="229800" y="3629580"/>
            <a:ext cx="618657" cy="608423"/>
            <a:chOff x="1622225" y="2366554"/>
            <a:chExt cx="869100" cy="854722"/>
          </a:xfrm>
        </p:grpSpPr>
        <p:pic>
          <p:nvPicPr>
            <p:cNvPr id="1017" name="Google Shape;1233;p61">
              <a:extLst>
                <a:ext uri="{FF2B5EF4-FFF2-40B4-BE49-F238E27FC236}">
                  <a16:creationId xmlns:a16="http://schemas.microsoft.com/office/drawing/2014/main" id="{9808B040-1807-22EB-0102-002E402CE67A}"/>
                </a:ext>
              </a:extLst>
            </p:cNvPr>
            <p:cNvPicPr preferRelativeResize="0"/>
            <p:nvPr/>
          </p:nvPicPr>
          <p:blipFill rotWithShape="1">
            <a:blip r:embed="rId4">
              <a:alphaModFix/>
            </a:blip>
            <a:srcRect l="72995" t="57352" r="3413"/>
            <a:stretch/>
          </p:blipFill>
          <p:spPr>
            <a:xfrm rot="5400000">
              <a:off x="1629512" y="2359463"/>
              <a:ext cx="854526" cy="869100"/>
            </a:xfrm>
            <a:prstGeom prst="rect">
              <a:avLst/>
            </a:prstGeom>
            <a:noFill/>
            <a:ln w="9525" cap="flat" cmpd="sng">
              <a:solidFill>
                <a:srgbClr val="FFFFFF"/>
              </a:solidFill>
              <a:prstDash val="solid"/>
              <a:round/>
              <a:headEnd type="none" w="sm" len="sm"/>
              <a:tailEnd type="none" w="sm" len="sm"/>
            </a:ln>
          </p:spPr>
        </p:pic>
        <p:sp>
          <p:nvSpPr>
            <p:cNvPr id="1018" name="Google Shape;1234;p61">
              <a:extLst>
                <a:ext uri="{FF2B5EF4-FFF2-40B4-BE49-F238E27FC236}">
                  <a16:creationId xmlns:a16="http://schemas.microsoft.com/office/drawing/2014/main" id="{3A93486A-0C5A-69B7-A4CF-7D2924B435E6}"/>
                </a:ext>
              </a:extLst>
            </p:cNvPr>
            <p:cNvSpPr/>
            <p:nvPr/>
          </p:nvSpPr>
          <p:spPr>
            <a:xfrm rot="10800000">
              <a:off x="1926741" y="2366554"/>
              <a:ext cx="260100" cy="53400"/>
            </a:xfrm>
            <a:prstGeom prst="rect">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019" name="Google Shape;6389;p85">
            <a:extLst>
              <a:ext uri="{FF2B5EF4-FFF2-40B4-BE49-F238E27FC236}">
                <a16:creationId xmlns:a16="http://schemas.microsoft.com/office/drawing/2014/main" id="{D216ABB5-02FD-D5D8-2F1F-A332392DB378}"/>
              </a:ext>
            </a:extLst>
          </p:cNvPr>
          <p:cNvGrpSpPr/>
          <p:nvPr/>
        </p:nvGrpSpPr>
        <p:grpSpPr>
          <a:xfrm>
            <a:off x="317925" y="3756434"/>
            <a:ext cx="427305" cy="435134"/>
            <a:chOff x="-40742750" y="3972175"/>
            <a:chExt cx="311125" cy="316825"/>
          </a:xfrm>
          <a:solidFill>
            <a:schemeClr val="bg1"/>
          </a:solidFill>
        </p:grpSpPr>
        <p:sp>
          <p:nvSpPr>
            <p:cNvPr id="1020" name="Google Shape;6390;p85">
              <a:extLst>
                <a:ext uri="{FF2B5EF4-FFF2-40B4-BE49-F238E27FC236}">
                  <a16:creationId xmlns:a16="http://schemas.microsoft.com/office/drawing/2014/main" id="{332677BB-3B5A-8F30-1567-AEF3BCD65A25}"/>
                </a:ext>
              </a:extLst>
            </p:cNvPr>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sp>
          <p:nvSpPr>
            <p:cNvPr id="1021" name="Google Shape;6391;p85">
              <a:extLst>
                <a:ext uri="{FF2B5EF4-FFF2-40B4-BE49-F238E27FC236}">
                  <a16:creationId xmlns:a16="http://schemas.microsoft.com/office/drawing/2014/main" id="{CCE2ED9A-DF91-5C50-03C5-3F2C2FD78E81}"/>
                </a:ext>
              </a:extLst>
            </p:cNvPr>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grpSp>
      <p:grpSp>
        <p:nvGrpSpPr>
          <p:cNvPr id="1022" name="Google Shape;1232;p61">
            <a:extLst>
              <a:ext uri="{FF2B5EF4-FFF2-40B4-BE49-F238E27FC236}">
                <a16:creationId xmlns:a16="http://schemas.microsoft.com/office/drawing/2014/main" id="{2BF4E2E3-77D7-EF6A-E065-AF7FD670768C}"/>
              </a:ext>
            </a:extLst>
          </p:cNvPr>
          <p:cNvGrpSpPr/>
          <p:nvPr/>
        </p:nvGrpSpPr>
        <p:grpSpPr>
          <a:xfrm>
            <a:off x="229800" y="4351752"/>
            <a:ext cx="621972" cy="611682"/>
            <a:chOff x="1622225" y="2366554"/>
            <a:chExt cx="869100" cy="854721"/>
          </a:xfrm>
          <a:solidFill>
            <a:schemeClr val="bg1"/>
          </a:solidFill>
        </p:grpSpPr>
        <p:pic>
          <p:nvPicPr>
            <p:cNvPr id="1023" name="Google Shape;1233;p61">
              <a:extLst>
                <a:ext uri="{FF2B5EF4-FFF2-40B4-BE49-F238E27FC236}">
                  <a16:creationId xmlns:a16="http://schemas.microsoft.com/office/drawing/2014/main" id="{726FA59F-B126-7068-D7FF-77887F04FA50}"/>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grpFill/>
            <a:ln w="9525" cap="flat" cmpd="sng">
              <a:solidFill>
                <a:srgbClr val="FFFFFF"/>
              </a:solidFill>
              <a:prstDash val="solid"/>
              <a:round/>
              <a:headEnd type="none" w="sm" len="sm"/>
              <a:tailEnd type="none" w="sm" len="sm"/>
            </a:ln>
          </p:spPr>
        </p:pic>
        <p:sp>
          <p:nvSpPr>
            <p:cNvPr id="1024" name="Google Shape;1234;p61">
              <a:extLst>
                <a:ext uri="{FF2B5EF4-FFF2-40B4-BE49-F238E27FC236}">
                  <a16:creationId xmlns:a16="http://schemas.microsoft.com/office/drawing/2014/main" id="{CB14E119-15B4-EB2F-8291-9B745CFBA6E4}"/>
                </a:ext>
              </a:extLst>
            </p:cNvPr>
            <p:cNvSpPr/>
            <p:nvPr/>
          </p:nvSpPr>
          <p:spPr>
            <a:xfrm rot="10800000">
              <a:off x="1926741" y="2366554"/>
              <a:ext cx="260100" cy="53400"/>
            </a:xfrm>
            <a:prstGeom prst="rect">
              <a:avLst/>
            </a:pr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025" name="Google Shape;6797;p86">
            <a:extLst>
              <a:ext uri="{FF2B5EF4-FFF2-40B4-BE49-F238E27FC236}">
                <a16:creationId xmlns:a16="http://schemas.microsoft.com/office/drawing/2014/main" id="{8479E41B-A099-1CC9-D661-0EAA911D8677}"/>
              </a:ext>
            </a:extLst>
          </p:cNvPr>
          <p:cNvGrpSpPr/>
          <p:nvPr/>
        </p:nvGrpSpPr>
        <p:grpSpPr>
          <a:xfrm>
            <a:off x="324928" y="4437078"/>
            <a:ext cx="447844" cy="415364"/>
            <a:chOff x="-62511900" y="4129100"/>
            <a:chExt cx="304050" cy="282000"/>
          </a:xfrm>
          <a:solidFill>
            <a:schemeClr val="bg1"/>
          </a:solidFill>
        </p:grpSpPr>
        <p:sp>
          <p:nvSpPr>
            <p:cNvPr id="1027" name="Google Shape;6798;p86">
              <a:extLst>
                <a:ext uri="{FF2B5EF4-FFF2-40B4-BE49-F238E27FC236}">
                  <a16:creationId xmlns:a16="http://schemas.microsoft.com/office/drawing/2014/main" id="{CEF20355-252F-51CF-3462-E50788494D04}"/>
                </a:ext>
              </a:extLst>
            </p:cNvPr>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sp>
          <p:nvSpPr>
            <p:cNvPr id="1028" name="Google Shape;6799;p86">
              <a:extLst>
                <a:ext uri="{FF2B5EF4-FFF2-40B4-BE49-F238E27FC236}">
                  <a16:creationId xmlns:a16="http://schemas.microsoft.com/office/drawing/2014/main" id="{91704EE2-36EF-999A-D1EB-FDCE955C8480}"/>
                </a:ext>
              </a:extLst>
            </p:cNvPr>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029" name="Google Shape;6800;p86">
              <a:extLst>
                <a:ext uri="{FF2B5EF4-FFF2-40B4-BE49-F238E27FC236}">
                  <a16:creationId xmlns:a16="http://schemas.microsoft.com/office/drawing/2014/main" id="{DAE85C70-1826-F472-F4D5-D316B96D9EA9}"/>
                </a:ext>
              </a:extLst>
            </p:cNvPr>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030" name="Google Shape;6801;p86">
              <a:extLst>
                <a:ext uri="{FF2B5EF4-FFF2-40B4-BE49-F238E27FC236}">
                  <a16:creationId xmlns:a16="http://schemas.microsoft.com/office/drawing/2014/main" id="{E256F038-7826-D98B-D986-BF07A2602410}"/>
                </a:ext>
              </a:extLst>
            </p:cNvPr>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031" name="Google Shape;6802;p86">
              <a:extLst>
                <a:ext uri="{FF2B5EF4-FFF2-40B4-BE49-F238E27FC236}">
                  <a16:creationId xmlns:a16="http://schemas.microsoft.com/office/drawing/2014/main" id="{8275A651-C50F-6ECF-F464-3DB6E7C5ECE7}"/>
                </a:ext>
              </a:extLst>
            </p:cNvPr>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1039" name="Google Shape;374;p39">
            <a:extLst>
              <a:ext uri="{FF2B5EF4-FFF2-40B4-BE49-F238E27FC236}">
                <a16:creationId xmlns:a16="http://schemas.microsoft.com/office/drawing/2014/main" id="{6ED77438-D2E7-4788-C5F9-5EB7907170AD}"/>
              </a:ext>
            </a:extLst>
          </p:cNvPr>
          <p:cNvSpPr txBox="1">
            <a:spLocks/>
          </p:cNvSpPr>
          <p:nvPr/>
        </p:nvSpPr>
        <p:spPr>
          <a:xfrm>
            <a:off x="823553" y="3721818"/>
            <a:ext cx="3748448" cy="40243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600"/>
              <a:buFont typeface="Roboto"/>
              <a:buNone/>
              <a:defRPr sz="1800" b="0" i="0" u="none" strike="noStrike" cap="none">
                <a:solidFill>
                  <a:schemeClr val="lt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9pPr>
          </a:lstStyle>
          <a:p>
            <a:pPr marL="0" indent="0" algn="just"/>
            <a:r>
              <a:rPr lang="en-US" sz="1600" dirty="0">
                <a:solidFill>
                  <a:schemeClr val="bg1"/>
                </a:solidFill>
                <a:latin typeface="Baskerville Old Face" panose="02020602080505020303" pitchFamily="18" charset="0"/>
              </a:rPr>
              <a:t>The percentage of People that have finished a tertiary level of education</a:t>
            </a:r>
          </a:p>
        </p:txBody>
      </p:sp>
      <p:sp>
        <p:nvSpPr>
          <p:cNvPr id="1040" name="Google Shape;374;p39">
            <a:extLst>
              <a:ext uri="{FF2B5EF4-FFF2-40B4-BE49-F238E27FC236}">
                <a16:creationId xmlns:a16="http://schemas.microsoft.com/office/drawing/2014/main" id="{7C09856B-EC9D-3F9B-E9E4-D3D73BF78FCB}"/>
              </a:ext>
            </a:extLst>
          </p:cNvPr>
          <p:cNvSpPr txBox="1">
            <a:spLocks/>
          </p:cNvSpPr>
          <p:nvPr/>
        </p:nvSpPr>
        <p:spPr>
          <a:xfrm>
            <a:off x="881153" y="4345089"/>
            <a:ext cx="4008675" cy="57883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600"/>
              <a:buFont typeface="Roboto"/>
              <a:buNone/>
              <a:defRPr sz="1800" b="0" i="0" u="none" strike="noStrike" cap="none">
                <a:solidFill>
                  <a:schemeClr val="lt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9pPr>
          </a:lstStyle>
          <a:p>
            <a:pPr marL="0" indent="0" algn="just"/>
            <a:r>
              <a:rPr lang="en-US" sz="1600" dirty="0">
                <a:solidFill>
                  <a:schemeClr val="bg1"/>
                </a:solidFill>
                <a:latin typeface="Baskerville Old Face" panose="02020602080505020303" pitchFamily="18" charset="0"/>
              </a:rPr>
              <a:t>The Total Income of Households per</a:t>
            </a:r>
          </a:p>
          <a:p>
            <a:pPr marL="0" indent="0" algn="just"/>
            <a:r>
              <a:rPr lang="en-US" sz="1600" dirty="0">
                <a:solidFill>
                  <a:schemeClr val="bg1"/>
                </a:solidFill>
                <a:latin typeface="Baskerville Old Face" panose="02020602080505020303" pitchFamily="18" charset="0"/>
              </a:rPr>
              <a:t> region	</a:t>
            </a:r>
          </a:p>
        </p:txBody>
      </p:sp>
      <p:grpSp>
        <p:nvGrpSpPr>
          <p:cNvPr id="1052" name="Google Shape;1232;p61">
            <a:extLst>
              <a:ext uri="{FF2B5EF4-FFF2-40B4-BE49-F238E27FC236}">
                <a16:creationId xmlns:a16="http://schemas.microsoft.com/office/drawing/2014/main" id="{0E1FDD21-81FE-F593-2C2E-82F2514F9E9C}"/>
              </a:ext>
            </a:extLst>
          </p:cNvPr>
          <p:cNvGrpSpPr/>
          <p:nvPr/>
        </p:nvGrpSpPr>
        <p:grpSpPr>
          <a:xfrm>
            <a:off x="4608609" y="2896803"/>
            <a:ext cx="589596" cy="579842"/>
            <a:chOff x="1622225" y="2366554"/>
            <a:chExt cx="869100" cy="854721"/>
          </a:xfrm>
        </p:grpSpPr>
        <p:pic>
          <p:nvPicPr>
            <p:cNvPr id="1053" name="Google Shape;1233;p61">
              <a:extLst>
                <a:ext uri="{FF2B5EF4-FFF2-40B4-BE49-F238E27FC236}">
                  <a16:creationId xmlns:a16="http://schemas.microsoft.com/office/drawing/2014/main" id="{4D57BB6F-36B3-0D60-B454-0ADB4F74BF13}"/>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noFill/>
            <a:ln w="9525" cap="flat" cmpd="sng">
              <a:solidFill>
                <a:srgbClr val="FFFFFF"/>
              </a:solidFill>
              <a:prstDash val="solid"/>
              <a:round/>
              <a:headEnd type="none" w="sm" len="sm"/>
              <a:tailEnd type="none" w="sm" len="sm"/>
            </a:ln>
          </p:spPr>
        </p:pic>
        <p:sp>
          <p:nvSpPr>
            <p:cNvPr id="1054" name="Google Shape;1234;p61">
              <a:extLst>
                <a:ext uri="{FF2B5EF4-FFF2-40B4-BE49-F238E27FC236}">
                  <a16:creationId xmlns:a16="http://schemas.microsoft.com/office/drawing/2014/main" id="{1537DB87-87CE-9AB2-6BA5-C5465D34E459}"/>
                </a:ext>
              </a:extLst>
            </p:cNvPr>
            <p:cNvSpPr/>
            <p:nvPr/>
          </p:nvSpPr>
          <p:spPr>
            <a:xfrm rot="10800000">
              <a:off x="1926741" y="2366554"/>
              <a:ext cx="260100" cy="53400"/>
            </a:xfrm>
            <a:prstGeom prst="rect">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055" name="Google Shape;451;p42">
            <a:extLst>
              <a:ext uri="{FF2B5EF4-FFF2-40B4-BE49-F238E27FC236}">
                <a16:creationId xmlns:a16="http://schemas.microsoft.com/office/drawing/2014/main" id="{78A49DBE-2318-F1E1-A4F1-7DF96BA27475}"/>
              </a:ext>
            </a:extLst>
          </p:cNvPr>
          <p:cNvGrpSpPr/>
          <p:nvPr/>
        </p:nvGrpSpPr>
        <p:grpSpPr>
          <a:xfrm>
            <a:off x="4709892" y="2987241"/>
            <a:ext cx="400118" cy="368574"/>
            <a:chOff x="2682350" y="2643425"/>
            <a:chExt cx="473775" cy="436425"/>
          </a:xfrm>
        </p:grpSpPr>
        <p:sp>
          <p:nvSpPr>
            <p:cNvPr id="1056" name="Google Shape;452;p42">
              <a:extLst>
                <a:ext uri="{FF2B5EF4-FFF2-40B4-BE49-F238E27FC236}">
                  <a16:creationId xmlns:a16="http://schemas.microsoft.com/office/drawing/2014/main" id="{A5577091-E5E1-70E3-0E95-2CDD94B9A97C}"/>
                </a:ext>
              </a:extLst>
            </p:cNvPr>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57" name="Google Shape;453;p42">
              <a:extLst>
                <a:ext uri="{FF2B5EF4-FFF2-40B4-BE49-F238E27FC236}">
                  <a16:creationId xmlns:a16="http://schemas.microsoft.com/office/drawing/2014/main" id="{D7C14FE8-1170-D9AC-1261-06EDADFEF02F}"/>
                </a:ext>
              </a:extLst>
            </p:cNvPr>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58" name="Google Shape;454;p42">
              <a:extLst>
                <a:ext uri="{FF2B5EF4-FFF2-40B4-BE49-F238E27FC236}">
                  <a16:creationId xmlns:a16="http://schemas.microsoft.com/office/drawing/2014/main" id="{F28EFAB9-C1D1-79E3-9077-B30243034AE3}"/>
                </a:ext>
              </a:extLst>
            </p:cNvPr>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59" name="Google Shape;455;p42">
              <a:extLst>
                <a:ext uri="{FF2B5EF4-FFF2-40B4-BE49-F238E27FC236}">
                  <a16:creationId xmlns:a16="http://schemas.microsoft.com/office/drawing/2014/main" id="{0EB96658-896B-D02A-19D3-CDEBAE5348A4}"/>
                </a:ext>
              </a:extLst>
            </p:cNvPr>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60" name="Google Shape;456;p42">
              <a:extLst>
                <a:ext uri="{FF2B5EF4-FFF2-40B4-BE49-F238E27FC236}">
                  <a16:creationId xmlns:a16="http://schemas.microsoft.com/office/drawing/2014/main" id="{6FBDC5A3-51DC-FB7E-26C5-798448B5B125}"/>
                </a:ext>
              </a:extLst>
            </p:cNvPr>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61" name="Google Shape;457;p42">
              <a:extLst>
                <a:ext uri="{FF2B5EF4-FFF2-40B4-BE49-F238E27FC236}">
                  <a16:creationId xmlns:a16="http://schemas.microsoft.com/office/drawing/2014/main" id="{17994AEB-F66F-FE8C-34C5-D2075ADA8740}"/>
                </a:ext>
              </a:extLst>
            </p:cNvPr>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62" name="Google Shape;458;p42">
              <a:extLst>
                <a:ext uri="{FF2B5EF4-FFF2-40B4-BE49-F238E27FC236}">
                  <a16:creationId xmlns:a16="http://schemas.microsoft.com/office/drawing/2014/main" id="{A68A56BD-162D-BE8D-569E-EC78CE3A61F7}"/>
                </a:ext>
              </a:extLst>
            </p:cNvPr>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grpSp>
        <p:nvGrpSpPr>
          <p:cNvPr id="1063" name="Google Shape;1232;p61">
            <a:extLst>
              <a:ext uri="{FF2B5EF4-FFF2-40B4-BE49-F238E27FC236}">
                <a16:creationId xmlns:a16="http://schemas.microsoft.com/office/drawing/2014/main" id="{52ACD325-B3F8-FA50-1611-F7FEBBACC220}"/>
              </a:ext>
            </a:extLst>
          </p:cNvPr>
          <p:cNvGrpSpPr/>
          <p:nvPr/>
        </p:nvGrpSpPr>
        <p:grpSpPr>
          <a:xfrm>
            <a:off x="4608609" y="3587062"/>
            <a:ext cx="619924" cy="609668"/>
            <a:chOff x="1622225" y="2366554"/>
            <a:chExt cx="869100" cy="854721"/>
          </a:xfrm>
        </p:grpSpPr>
        <p:pic>
          <p:nvPicPr>
            <p:cNvPr id="1064" name="Google Shape;1233;p61">
              <a:extLst>
                <a:ext uri="{FF2B5EF4-FFF2-40B4-BE49-F238E27FC236}">
                  <a16:creationId xmlns:a16="http://schemas.microsoft.com/office/drawing/2014/main" id="{8E95A65D-3A33-C138-D765-18E54A40745E}"/>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noFill/>
            <a:ln w="9525" cap="flat" cmpd="sng">
              <a:solidFill>
                <a:srgbClr val="FFFFFF"/>
              </a:solidFill>
              <a:prstDash val="solid"/>
              <a:round/>
              <a:headEnd type="none" w="sm" len="sm"/>
              <a:tailEnd type="none" w="sm" len="sm"/>
            </a:ln>
          </p:spPr>
        </p:pic>
        <p:sp>
          <p:nvSpPr>
            <p:cNvPr id="1065" name="Google Shape;1234;p61">
              <a:extLst>
                <a:ext uri="{FF2B5EF4-FFF2-40B4-BE49-F238E27FC236}">
                  <a16:creationId xmlns:a16="http://schemas.microsoft.com/office/drawing/2014/main" id="{FEFD6145-D050-E944-C011-B9359D0D2858}"/>
                </a:ext>
              </a:extLst>
            </p:cNvPr>
            <p:cNvSpPr/>
            <p:nvPr/>
          </p:nvSpPr>
          <p:spPr>
            <a:xfrm rot="10800000">
              <a:off x="1926741" y="2366554"/>
              <a:ext cx="260100" cy="53400"/>
            </a:xfrm>
            <a:prstGeom prst="rect">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066" name="Google Shape;1751;p71">
            <a:extLst>
              <a:ext uri="{FF2B5EF4-FFF2-40B4-BE49-F238E27FC236}">
                <a16:creationId xmlns:a16="http://schemas.microsoft.com/office/drawing/2014/main" id="{D6EE35F5-C438-0B0E-B2E3-D6C47F1F3FA0}"/>
              </a:ext>
            </a:extLst>
          </p:cNvPr>
          <p:cNvGrpSpPr/>
          <p:nvPr/>
        </p:nvGrpSpPr>
        <p:grpSpPr>
          <a:xfrm>
            <a:off x="4670459" y="3664471"/>
            <a:ext cx="507320" cy="462412"/>
            <a:chOff x="1227084" y="1351714"/>
            <a:chExt cx="380634" cy="346940"/>
          </a:xfrm>
          <a:solidFill>
            <a:schemeClr val="bg1"/>
          </a:solidFill>
        </p:grpSpPr>
        <p:sp>
          <p:nvSpPr>
            <p:cNvPr id="1067" name="Google Shape;1752;p71">
              <a:extLst>
                <a:ext uri="{FF2B5EF4-FFF2-40B4-BE49-F238E27FC236}">
                  <a16:creationId xmlns:a16="http://schemas.microsoft.com/office/drawing/2014/main" id="{F89B54BB-D1AF-9AD8-9896-1619D39BDEBD}"/>
                </a:ext>
              </a:extLst>
            </p:cNvPr>
            <p:cNvSpPr/>
            <p:nvPr/>
          </p:nvSpPr>
          <p:spPr>
            <a:xfrm>
              <a:off x="1227084" y="1351714"/>
              <a:ext cx="380634" cy="100099"/>
            </a:xfrm>
            <a:custGeom>
              <a:avLst/>
              <a:gdLst/>
              <a:ahLst/>
              <a:cxnLst/>
              <a:rect l="l" t="t" r="r" b="b"/>
              <a:pathLst>
                <a:path w="16256" h="4275" extrusionOk="0">
                  <a:moveTo>
                    <a:pt x="931" y="1"/>
                  </a:moveTo>
                  <a:lnTo>
                    <a:pt x="931" y="1904"/>
                  </a:lnTo>
                  <a:lnTo>
                    <a:pt x="0" y="1904"/>
                  </a:lnTo>
                  <a:lnTo>
                    <a:pt x="0" y="4274"/>
                  </a:lnTo>
                  <a:lnTo>
                    <a:pt x="16255" y="4274"/>
                  </a:lnTo>
                  <a:lnTo>
                    <a:pt x="16255" y="1904"/>
                  </a:lnTo>
                  <a:lnTo>
                    <a:pt x="14816" y="1904"/>
                  </a:lnTo>
                  <a:lnTo>
                    <a:pt x="14816" y="932"/>
                  </a:lnTo>
                  <a:lnTo>
                    <a:pt x="13844" y="932"/>
                  </a:lnTo>
                  <a:lnTo>
                    <a:pt x="13844" y="1904"/>
                  </a:lnTo>
                  <a:lnTo>
                    <a:pt x="12913" y="1904"/>
                  </a:lnTo>
                  <a:lnTo>
                    <a:pt x="12913" y="932"/>
                  </a:lnTo>
                  <a:lnTo>
                    <a:pt x="11937" y="932"/>
                  </a:lnTo>
                  <a:lnTo>
                    <a:pt x="11937" y="1904"/>
                  </a:lnTo>
                  <a:lnTo>
                    <a:pt x="3756" y="1904"/>
                  </a:lnTo>
                  <a:cubicBezTo>
                    <a:pt x="3522" y="793"/>
                    <a:pt x="2543" y="1"/>
                    <a:pt x="1409"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068" name="Google Shape;1753;p71">
              <a:extLst>
                <a:ext uri="{FF2B5EF4-FFF2-40B4-BE49-F238E27FC236}">
                  <a16:creationId xmlns:a16="http://schemas.microsoft.com/office/drawing/2014/main" id="{9830F86B-B18D-AEDC-4B00-2AE6433FEAE7}"/>
                </a:ext>
              </a:extLst>
            </p:cNvPr>
            <p:cNvSpPr/>
            <p:nvPr/>
          </p:nvSpPr>
          <p:spPr>
            <a:xfrm>
              <a:off x="1228114" y="1653978"/>
              <a:ext cx="126160" cy="44676"/>
            </a:xfrm>
            <a:custGeom>
              <a:avLst/>
              <a:gdLst/>
              <a:ahLst/>
              <a:cxnLst/>
              <a:rect l="l" t="t" r="r" b="b"/>
              <a:pathLst>
                <a:path w="5388" h="1908" extrusionOk="0">
                  <a:moveTo>
                    <a:pt x="149" y="1"/>
                  </a:moveTo>
                  <a:lnTo>
                    <a:pt x="112" y="292"/>
                  </a:lnTo>
                  <a:cubicBezTo>
                    <a:pt x="0" y="1149"/>
                    <a:pt x="667" y="1908"/>
                    <a:pt x="1527" y="1908"/>
                  </a:cubicBezTo>
                  <a:lnTo>
                    <a:pt x="5151" y="1908"/>
                  </a:lnTo>
                  <a:lnTo>
                    <a:pt x="5388"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069" name="Google Shape;1754;p71">
              <a:extLst>
                <a:ext uri="{FF2B5EF4-FFF2-40B4-BE49-F238E27FC236}">
                  <a16:creationId xmlns:a16="http://schemas.microsoft.com/office/drawing/2014/main" id="{B4F03574-EF99-0793-3E32-BF3210F189A4}"/>
                </a:ext>
              </a:extLst>
            </p:cNvPr>
            <p:cNvSpPr/>
            <p:nvPr/>
          </p:nvSpPr>
          <p:spPr>
            <a:xfrm>
              <a:off x="1227084" y="1474619"/>
              <a:ext cx="358811" cy="156646"/>
            </a:xfrm>
            <a:custGeom>
              <a:avLst/>
              <a:gdLst/>
              <a:ahLst/>
              <a:cxnLst/>
              <a:rect l="l" t="t" r="r" b="b"/>
              <a:pathLst>
                <a:path w="15324" h="6690" extrusionOk="0">
                  <a:moveTo>
                    <a:pt x="8595" y="1948"/>
                  </a:moveTo>
                  <a:lnTo>
                    <a:pt x="8595" y="2581"/>
                  </a:lnTo>
                  <a:cubicBezTo>
                    <a:pt x="8595" y="3540"/>
                    <a:pt x="7816" y="4318"/>
                    <a:pt x="6858" y="4318"/>
                  </a:cubicBezTo>
                  <a:lnTo>
                    <a:pt x="5872" y="4318"/>
                  </a:lnTo>
                  <a:lnTo>
                    <a:pt x="6099" y="2493"/>
                  </a:lnTo>
                  <a:lnTo>
                    <a:pt x="6963" y="3357"/>
                  </a:lnTo>
                  <a:lnTo>
                    <a:pt x="7633" y="2690"/>
                  </a:lnTo>
                  <a:lnTo>
                    <a:pt x="6895" y="1948"/>
                  </a:lnTo>
                  <a:close/>
                  <a:moveTo>
                    <a:pt x="0" y="1"/>
                  </a:moveTo>
                  <a:lnTo>
                    <a:pt x="0" y="2879"/>
                  </a:lnTo>
                  <a:lnTo>
                    <a:pt x="477" y="2879"/>
                  </a:lnTo>
                  <a:cubicBezTo>
                    <a:pt x="566" y="2879"/>
                    <a:pt x="650" y="2916"/>
                    <a:pt x="708" y="2988"/>
                  </a:cubicBezTo>
                  <a:cubicBezTo>
                    <a:pt x="765" y="3062"/>
                    <a:pt x="789" y="3160"/>
                    <a:pt x="762" y="3252"/>
                  </a:cubicBezTo>
                  <a:lnTo>
                    <a:pt x="312" y="6689"/>
                  </a:lnTo>
                  <a:lnTo>
                    <a:pt x="5561" y="6689"/>
                  </a:lnTo>
                  <a:lnTo>
                    <a:pt x="5740" y="5250"/>
                  </a:lnTo>
                  <a:lnTo>
                    <a:pt x="6875" y="5250"/>
                  </a:lnTo>
                  <a:cubicBezTo>
                    <a:pt x="8361" y="5250"/>
                    <a:pt x="9567" y="4044"/>
                    <a:pt x="9567" y="2557"/>
                  </a:cubicBezTo>
                  <a:lnTo>
                    <a:pt x="9567" y="1904"/>
                  </a:lnTo>
                  <a:lnTo>
                    <a:pt x="15324" y="1904"/>
                  </a:lnTo>
                  <a:lnTo>
                    <a:pt x="15324"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070" name="Google Shape;1232;p61">
            <a:extLst>
              <a:ext uri="{FF2B5EF4-FFF2-40B4-BE49-F238E27FC236}">
                <a16:creationId xmlns:a16="http://schemas.microsoft.com/office/drawing/2014/main" id="{1CCCBCF7-5D60-CABE-05D0-AEBFC7941FF9}"/>
              </a:ext>
            </a:extLst>
          </p:cNvPr>
          <p:cNvGrpSpPr/>
          <p:nvPr/>
        </p:nvGrpSpPr>
        <p:grpSpPr>
          <a:xfrm>
            <a:off x="4608609" y="4381072"/>
            <a:ext cx="646012" cy="635324"/>
            <a:chOff x="1622225" y="2366554"/>
            <a:chExt cx="869100" cy="854721"/>
          </a:xfrm>
        </p:grpSpPr>
        <p:pic>
          <p:nvPicPr>
            <p:cNvPr id="1071" name="Google Shape;1233;p61">
              <a:extLst>
                <a:ext uri="{FF2B5EF4-FFF2-40B4-BE49-F238E27FC236}">
                  <a16:creationId xmlns:a16="http://schemas.microsoft.com/office/drawing/2014/main" id="{0C98B6F1-5987-7930-A915-CF72BB1D7622}"/>
                </a:ext>
              </a:extLst>
            </p:cNvPr>
            <p:cNvPicPr preferRelativeResize="0"/>
            <p:nvPr/>
          </p:nvPicPr>
          <p:blipFill rotWithShape="1">
            <a:blip r:embed="rId4">
              <a:alphaModFix/>
            </a:blip>
            <a:srcRect l="72995" t="57352" r="3413"/>
            <a:stretch/>
          </p:blipFill>
          <p:spPr>
            <a:xfrm rot="5400000">
              <a:off x="1629512" y="2359462"/>
              <a:ext cx="854526" cy="869100"/>
            </a:xfrm>
            <a:prstGeom prst="rect">
              <a:avLst/>
            </a:prstGeom>
            <a:noFill/>
            <a:ln w="9525" cap="flat" cmpd="sng">
              <a:solidFill>
                <a:srgbClr val="FFFFFF"/>
              </a:solidFill>
              <a:prstDash val="solid"/>
              <a:round/>
              <a:headEnd type="none" w="sm" len="sm"/>
              <a:tailEnd type="none" w="sm" len="sm"/>
            </a:ln>
          </p:spPr>
        </p:pic>
        <p:sp>
          <p:nvSpPr>
            <p:cNvPr id="1072" name="Google Shape;1234;p61">
              <a:extLst>
                <a:ext uri="{FF2B5EF4-FFF2-40B4-BE49-F238E27FC236}">
                  <a16:creationId xmlns:a16="http://schemas.microsoft.com/office/drawing/2014/main" id="{EAF969ED-D385-5750-F264-C127F06BA417}"/>
                </a:ext>
              </a:extLst>
            </p:cNvPr>
            <p:cNvSpPr/>
            <p:nvPr/>
          </p:nvSpPr>
          <p:spPr>
            <a:xfrm rot="10800000">
              <a:off x="1926741" y="2366554"/>
              <a:ext cx="260100" cy="53400"/>
            </a:xfrm>
            <a:prstGeom prst="rect">
              <a:avLst/>
            </a:pr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073" name="Google Shape;5944;p84">
            <a:extLst>
              <a:ext uri="{FF2B5EF4-FFF2-40B4-BE49-F238E27FC236}">
                <a16:creationId xmlns:a16="http://schemas.microsoft.com/office/drawing/2014/main" id="{1FB1385F-77A2-3CA9-286D-D6B50BE96FB6}"/>
              </a:ext>
            </a:extLst>
          </p:cNvPr>
          <p:cNvGrpSpPr/>
          <p:nvPr/>
        </p:nvGrpSpPr>
        <p:grpSpPr>
          <a:xfrm>
            <a:off x="4680708" y="4468809"/>
            <a:ext cx="514902" cy="495044"/>
            <a:chOff x="3854700" y="249750"/>
            <a:chExt cx="500425" cy="481125"/>
          </a:xfrm>
          <a:solidFill>
            <a:schemeClr val="bg1"/>
          </a:solidFill>
        </p:grpSpPr>
        <p:sp>
          <p:nvSpPr>
            <p:cNvPr id="1074" name="Google Shape;5945;p84">
              <a:extLst>
                <a:ext uri="{FF2B5EF4-FFF2-40B4-BE49-F238E27FC236}">
                  <a16:creationId xmlns:a16="http://schemas.microsoft.com/office/drawing/2014/main" id="{2B82542B-AC4D-1CF6-C753-91E87B9BBAA0}"/>
                </a:ext>
              </a:extLst>
            </p:cNvPr>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75" name="Google Shape;5946;p84">
              <a:extLst>
                <a:ext uri="{FF2B5EF4-FFF2-40B4-BE49-F238E27FC236}">
                  <a16:creationId xmlns:a16="http://schemas.microsoft.com/office/drawing/2014/main" id="{A411D1E4-52F0-9217-4980-BA4FCF9B7B98}"/>
                </a:ext>
              </a:extLst>
            </p:cNvPr>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76" name="Google Shape;5947;p84">
              <a:extLst>
                <a:ext uri="{FF2B5EF4-FFF2-40B4-BE49-F238E27FC236}">
                  <a16:creationId xmlns:a16="http://schemas.microsoft.com/office/drawing/2014/main" id="{A037B514-DCF5-6931-F959-47F78215C2C7}"/>
                </a:ext>
              </a:extLst>
            </p:cNvPr>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77" name="Google Shape;5948;p84">
              <a:extLst>
                <a:ext uri="{FF2B5EF4-FFF2-40B4-BE49-F238E27FC236}">
                  <a16:creationId xmlns:a16="http://schemas.microsoft.com/office/drawing/2014/main" id="{D226C45C-A913-F5B8-C221-D9A1A873BA78}"/>
                </a:ext>
              </a:extLst>
            </p:cNvPr>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78" name="Google Shape;5949;p84">
              <a:extLst>
                <a:ext uri="{FF2B5EF4-FFF2-40B4-BE49-F238E27FC236}">
                  <a16:creationId xmlns:a16="http://schemas.microsoft.com/office/drawing/2014/main" id="{ABBC6053-1784-63B4-3A71-9284FA7FC817}"/>
                </a:ext>
              </a:extLst>
            </p:cNvPr>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79" name="Google Shape;5950;p84">
              <a:extLst>
                <a:ext uri="{FF2B5EF4-FFF2-40B4-BE49-F238E27FC236}">
                  <a16:creationId xmlns:a16="http://schemas.microsoft.com/office/drawing/2014/main" id="{89915D33-393D-64A3-4928-5E78569DE9C1}"/>
                </a:ext>
              </a:extLst>
            </p:cNvPr>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80" name="Google Shape;5951;p84">
              <a:extLst>
                <a:ext uri="{FF2B5EF4-FFF2-40B4-BE49-F238E27FC236}">
                  <a16:creationId xmlns:a16="http://schemas.microsoft.com/office/drawing/2014/main" id="{C7880242-BA25-DCF5-9EF6-A20407D5E2C2}"/>
                </a:ext>
              </a:extLst>
            </p:cNvPr>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r>
                <a:rPr lang="en-US" dirty="0">
                  <a:solidFill>
                    <a:srgbClr val="435D74"/>
                  </a:solidFill>
                </a:rPr>
                <a:t>`</a:t>
              </a:r>
              <a:endParaRPr dirty="0">
                <a:solidFill>
                  <a:srgbClr val="435D74"/>
                </a:solidFill>
              </a:endParaRPr>
            </a:p>
          </p:txBody>
        </p:sp>
        <p:sp>
          <p:nvSpPr>
            <p:cNvPr id="1081" name="Google Shape;5952;p84">
              <a:extLst>
                <a:ext uri="{FF2B5EF4-FFF2-40B4-BE49-F238E27FC236}">
                  <a16:creationId xmlns:a16="http://schemas.microsoft.com/office/drawing/2014/main" id="{5B2B476A-9597-4DA5-694A-69E483FB5345}"/>
                </a:ext>
              </a:extLst>
            </p:cNvPr>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sp>
        <p:nvSpPr>
          <p:cNvPr id="2" name="Google Shape;374;p39">
            <a:extLst>
              <a:ext uri="{FF2B5EF4-FFF2-40B4-BE49-F238E27FC236}">
                <a16:creationId xmlns:a16="http://schemas.microsoft.com/office/drawing/2014/main" id="{98FAE493-BA2D-26AB-746B-2E18CCBB5864}"/>
              </a:ext>
            </a:extLst>
          </p:cNvPr>
          <p:cNvSpPr txBox="1">
            <a:spLocks/>
          </p:cNvSpPr>
          <p:nvPr/>
        </p:nvSpPr>
        <p:spPr>
          <a:xfrm>
            <a:off x="5231153" y="2839543"/>
            <a:ext cx="3158048" cy="62499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600"/>
              <a:buFont typeface="Roboto"/>
              <a:buNone/>
              <a:defRPr sz="1800" b="0" i="0" u="none" strike="noStrike" cap="none">
                <a:solidFill>
                  <a:schemeClr val="lt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9pPr>
          </a:lstStyle>
          <a:p>
            <a:pPr marL="0" indent="0" algn="just"/>
            <a:r>
              <a:rPr lang="en-US" sz="1600" dirty="0">
                <a:solidFill>
                  <a:schemeClr val="bg1"/>
                </a:solidFill>
                <a:latin typeface="Baskerville Old Face" panose="02020602080505020303" pitchFamily="18" charset="0"/>
              </a:rPr>
              <a:t>The </a:t>
            </a:r>
            <a:r>
              <a:rPr lang="en-US" sz="1600" b="1" dirty="0">
                <a:solidFill>
                  <a:schemeClr val="bg1"/>
                </a:solidFill>
                <a:latin typeface="Baskerville Old Face" panose="02020602080505020303" pitchFamily="18" charset="0"/>
              </a:rPr>
              <a:t>Level of Unemployment </a:t>
            </a:r>
            <a:r>
              <a:rPr lang="en-US" sz="1600" dirty="0">
                <a:solidFill>
                  <a:schemeClr val="bg1"/>
                </a:solidFill>
                <a:latin typeface="Baskerville Old Face" panose="02020602080505020303" pitchFamily="18" charset="0"/>
              </a:rPr>
              <a:t>for each region</a:t>
            </a:r>
          </a:p>
        </p:txBody>
      </p:sp>
      <p:sp>
        <p:nvSpPr>
          <p:cNvPr id="3" name="Google Shape;374;p39">
            <a:extLst>
              <a:ext uri="{FF2B5EF4-FFF2-40B4-BE49-F238E27FC236}">
                <a16:creationId xmlns:a16="http://schemas.microsoft.com/office/drawing/2014/main" id="{F146EC72-A3B1-0020-3840-F45A67FEE53B}"/>
              </a:ext>
            </a:extLst>
          </p:cNvPr>
          <p:cNvSpPr txBox="1">
            <a:spLocks/>
          </p:cNvSpPr>
          <p:nvPr/>
        </p:nvSpPr>
        <p:spPr>
          <a:xfrm>
            <a:off x="5231153" y="3553160"/>
            <a:ext cx="3158048" cy="62499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600"/>
              <a:buFont typeface="Roboto"/>
              <a:buNone/>
              <a:defRPr sz="1800" b="0" i="0" u="none" strike="noStrike" cap="none">
                <a:solidFill>
                  <a:schemeClr val="lt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9pPr>
          </a:lstStyle>
          <a:p>
            <a:pPr marL="0" indent="0" algn="just"/>
            <a:r>
              <a:rPr lang="en-US" sz="1600" dirty="0">
                <a:solidFill>
                  <a:schemeClr val="bg1"/>
                </a:solidFill>
                <a:latin typeface="Baskerville Old Face" panose="02020602080505020303" pitchFamily="18" charset="0"/>
              </a:rPr>
              <a:t>The Number of Robberies recorded per region</a:t>
            </a:r>
          </a:p>
        </p:txBody>
      </p:sp>
      <p:sp>
        <p:nvSpPr>
          <p:cNvPr id="4" name="Google Shape;374;p39">
            <a:extLst>
              <a:ext uri="{FF2B5EF4-FFF2-40B4-BE49-F238E27FC236}">
                <a16:creationId xmlns:a16="http://schemas.microsoft.com/office/drawing/2014/main" id="{85928E33-035A-4C24-F6C0-C756EF344946}"/>
              </a:ext>
            </a:extLst>
          </p:cNvPr>
          <p:cNvSpPr txBox="1">
            <a:spLocks/>
          </p:cNvSpPr>
          <p:nvPr/>
        </p:nvSpPr>
        <p:spPr>
          <a:xfrm>
            <a:off x="5297153" y="4342936"/>
            <a:ext cx="3158048" cy="62499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600"/>
              <a:buFont typeface="Roboto"/>
              <a:buNone/>
              <a:defRPr sz="1800" b="0" i="0" u="none" strike="noStrike" cap="none">
                <a:solidFill>
                  <a:schemeClr val="lt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1600"/>
              <a:buFont typeface="Roboto"/>
              <a:buNone/>
              <a:defRPr sz="1600" b="0" i="0" u="none" strike="noStrike" cap="none">
                <a:solidFill>
                  <a:schemeClr val="dk1"/>
                </a:solidFill>
                <a:latin typeface="Roboto"/>
                <a:ea typeface="Roboto"/>
                <a:cs typeface="Roboto"/>
                <a:sym typeface="Roboto"/>
              </a:defRPr>
            </a:lvl9pPr>
          </a:lstStyle>
          <a:p>
            <a:pPr marL="0" indent="0" algn="just"/>
            <a:r>
              <a:rPr lang="en-US" sz="1600" dirty="0">
                <a:solidFill>
                  <a:schemeClr val="bg1"/>
                </a:solidFill>
                <a:latin typeface="Baskerville Old Face" panose="02020602080505020303" pitchFamily="18" charset="0"/>
              </a:rPr>
              <a:t>The Number of Burglaries recorded per region</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98"/>
                                        </p:tgtEl>
                                        <p:attrNameLst>
                                          <p:attrName>style.visibility</p:attrName>
                                        </p:attrNameLst>
                                      </p:cBhvr>
                                      <p:to>
                                        <p:strVal val="visible"/>
                                      </p:to>
                                    </p:set>
                                    <p:anim calcmode="lin" valueType="num">
                                      <p:cBhvr additive="base">
                                        <p:cTn id="7" dur="500" fill="hold"/>
                                        <p:tgtEl>
                                          <p:spTgt spid="898"/>
                                        </p:tgtEl>
                                        <p:attrNameLst>
                                          <p:attrName>ppt_x</p:attrName>
                                        </p:attrNameLst>
                                      </p:cBhvr>
                                      <p:tavLst>
                                        <p:tav tm="0">
                                          <p:val>
                                            <p:strVal val="0-#ppt_w/2"/>
                                          </p:val>
                                        </p:tav>
                                        <p:tav tm="100000">
                                          <p:val>
                                            <p:strVal val="#ppt_x"/>
                                          </p:val>
                                        </p:tav>
                                      </p:tavLst>
                                    </p:anim>
                                    <p:anim calcmode="lin" valueType="num">
                                      <p:cBhvr additive="base">
                                        <p:cTn id="8" dur="500" fill="hold"/>
                                        <p:tgtEl>
                                          <p:spTgt spid="898"/>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52"/>
                                        </p:tgtEl>
                                        <p:attrNameLst>
                                          <p:attrName>style.visibility</p:attrName>
                                        </p:attrNameLst>
                                      </p:cBhvr>
                                      <p:to>
                                        <p:strVal val="visible"/>
                                      </p:to>
                                    </p:set>
                                    <p:anim calcmode="lin" valueType="num">
                                      <p:cBhvr additive="base">
                                        <p:cTn id="11" dur="500" fill="hold"/>
                                        <p:tgtEl>
                                          <p:spTgt spid="1052"/>
                                        </p:tgtEl>
                                        <p:attrNameLst>
                                          <p:attrName>ppt_x</p:attrName>
                                        </p:attrNameLst>
                                      </p:cBhvr>
                                      <p:tavLst>
                                        <p:tav tm="0">
                                          <p:val>
                                            <p:strVal val="#ppt_x"/>
                                          </p:val>
                                        </p:tav>
                                        <p:tav tm="100000">
                                          <p:val>
                                            <p:strVal val="#ppt_x"/>
                                          </p:val>
                                        </p:tav>
                                      </p:tavLst>
                                    </p:anim>
                                    <p:anim calcmode="lin" valueType="num">
                                      <p:cBhvr additive="base">
                                        <p:cTn id="12" dur="500" fill="hold"/>
                                        <p:tgtEl>
                                          <p:spTgt spid="105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63"/>
                                        </p:tgtEl>
                                        <p:attrNameLst>
                                          <p:attrName>style.visibility</p:attrName>
                                        </p:attrNameLst>
                                      </p:cBhvr>
                                      <p:to>
                                        <p:strVal val="visible"/>
                                      </p:to>
                                    </p:set>
                                    <p:anim calcmode="lin" valueType="num">
                                      <p:cBhvr additive="base">
                                        <p:cTn id="15" dur="500" fill="hold"/>
                                        <p:tgtEl>
                                          <p:spTgt spid="1063"/>
                                        </p:tgtEl>
                                        <p:attrNameLst>
                                          <p:attrName>ppt_x</p:attrName>
                                        </p:attrNameLst>
                                      </p:cBhvr>
                                      <p:tavLst>
                                        <p:tav tm="0">
                                          <p:val>
                                            <p:strVal val="#ppt_x"/>
                                          </p:val>
                                        </p:tav>
                                        <p:tav tm="100000">
                                          <p:val>
                                            <p:strVal val="#ppt_x"/>
                                          </p:val>
                                        </p:tav>
                                      </p:tavLst>
                                    </p:anim>
                                    <p:anim calcmode="lin" valueType="num">
                                      <p:cBhvr additive="base">
                                        <p:cTn id="16" dur="500" fill="hold"/>
                                        <p:tgtEl>
                                          <p:spTgt spid="106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70"/>
                                        </p:tgtEl>
                                        <p:attrNameLst>
                                          <p:attrName>style.visibility</p:attrName>
                                        </p:attrNameLst>
                                      </p:cBhvr>
                                      <p:to>
                                        <p:strVal val="visible"/>
                                      </p:to>
                                    </p:set>
                                    <p:anim calcmode="lin" valueType="num">
                                      <p:cBhvr additive="base">
                                        <p:cTn id="19" dur="500" fill="hold"/>
                                        <p:tgtEl>
                                          <p:spTgt spid="1070"/>
                                        </p:tgtEl>
                                        <p:attrNameLst>
                                          <p:attrName>ppt_x</p:attrName>
                                        </p:attrNameLst>
                                      </p:cBhvr>
                                      <p:tavLst>
                                        <p:tav tm="0">
                                          <p:val>
                                            <p:strVal val="#ppt_x"/>
                                          </p:val>
                                        </p:tav>
                                        <p:tav tm="100000">
                                          <p:val>
                                            <p:strVal val="#ppt_x"/>
                                          </p:val>
                                        </p:tav>
                                      </p:tavLst>
                                    </p:anim>
                                    <p:anim calcmode="lin" valueType="num">
                                      <p:cBhvr additive="base">
                                        <p:cTn id="20" dur="500" fill="hold"/>
                                        <p:tgtEl>
                                          <p:spTgt spid="107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73"/>
                                        </p:tgtEl>
                                        <p:attrNameLst>
                                          <p:attrName>style.visibility</p:attrName>
                                        </p:attrNameLst>
                                      </p:cBhvr>
                                      <p:to>
                                        <p:strVal val="visible"/>
                                      </p:to>
                                    </p:set>
                                    <p:anim calcmode="lin" valueType="num">
                                      <p:cBhvr additive="base">
                                        <p:cTn id="23" dur="500" fill="hold"/>
                                        <p:tgtEl>
                                          <p:spTgt spid="1073"/>
                                        </p:tgtEl>
                                        <p:attrNameLst>
                                          <p:attrName>ppt_x</p:attrName>
                                        </p:attrNameLst>
                                      </p:cBhvr>
                                      <p:tavLst>
                                        <p:tav tm="0">
                                          <p:val>
                                            <p:strVal val="#ppt_x"/>
                                          </p:val>
                                        </p:tav>
                                        <p:tav tm="100000">
                                          <p:val>
                                            <p:strVal val="#ppt_x"/>
                                          </p:val>
                                        </p:tav>
                                      </p:tavLst>
                                    </p:anim>
                                    <p:anim calcmode="lin" valueType="num">
                                      <p:cBhvr additive="base">
                                        <p:cTn id="24" dur="500" fill="hold"/>
                                        <p:tgtEl>
                                          <p:spTgt spid="1073"/>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66"/>
                                        </p:tgtEl>
                                        <p:attrNameLst>
                                          <p:attrName>style.visibility</p:attrName>
                                        </p:attrNameLst>
                                      </p:cBhvr>
                                      <p:to>
                                        <p:strVal val="visible"/>
                                      </p:to>
                                    </p:set>
                                    <p:anim calcmode="lin" valueType="num">
                                      <p:cBhvr additive="base">
                                        <p:cTn id="27" dur="500" fill="hold"/>
                                        <p:tgtEl>
                                          <p:spTgt spid="1066"/>
                                        </p:tgtEl>
                                        <p:attrNameLst>
                                          <p:attrName>ppt_x</p:attrName>
                                        </p:attrNameLst>
                                      </p:cBhvr>
                                      <p:tavLst>
                                        <p:tav tm="0">
                                          <p:val>
                                            <p:strVal val="#ppt_x"/>
                                          </p:val>
                                        </p:tav>
                                        <p:tav tm="100000">
                                          <p:val>
                                            <p:strVal val="#ppt_x"/>
                                          </p:val>
                                        </p:tav>
                                      </p:tavLst>
                                    </p:anim>
                                    <p:anim calcmode="lin" valueType="num">
                                      <p:cBhvr additive="base">
                                        <p:cTn id="28" dur="500" fill="hold"/>
                                        <p:tgtEl>
                                          <p:spTgt spid="106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55"/>
                                        </p:tgtEl>
                                        <p:attrNameLst>
                                          <p:attrName>style.visibility</p:attrName>
                                        </p:attrNameLst>
                                      </p:cBhvr>
                                      <p:to>
                                        <p:strVal val="visible"/>
                                      </p:to>
                                    </p:set>
                                    <p:anim calcmode="lin" valueType="num">
                                      <p:cBhvr additive="base">
                                        <p:cTn id="31" dur="500" fill="hold"/>
                                        <p:tgtEl>
                                          <p:spTgt spid="1055"/>
                                        </p:tgtEl>
                                        <p:attrNameLst>
                                          <p:attrName>ppt_x</p:attrName>
                                        </p:attrNameLst>
                                      </p:cBhvr>
                                      <p:tavLst>
                                        <p:tav tm="0">
                                          <p:val>
                                            <p:strVal val="#ppt_x"/>
                                          </p:val>
                                        </p:tav>
                                        <p:tav tm="100000">
                                          <p:val>
                                            <p:strVal val="#ppt_x"/>
                                          </p:val>
                                        </p:tav>
                                      </p:tavLst>
                                    </p:anim>
                                    <p:anim calcmode="lin" valueType="num">
                                      <p:cBhvr additive="base">
                                        <p:cTn id="32" dur="500" fill="hold"/>
                                        <p:tgtEl>
                                          <p:spTgt spid="1055"/>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09"/>
                                        </p:tgtEl>
                                        <p:attrNameLst>
                                          <p:attrName>style.visibility</p:attrName>
                                        </p:attrNameLst>
                                      </p:cBhvr>
                                      <p:to>
                                        <p:strVal val="visible"/>
                                      </p:to>
                                    </p:set>
                                    <p:anim calcmode="lin" valueType="num">
                                      <p:cBhvr additive="base">
                                        <p:cTn id="35" dur="500" fill="hold"/>
                                        <p:tgtEl>
                                          <p:spTgt spid="1009"/>
                                        </p:tgtEl>
                                        <p:attrNameLst>
                                          <p:attrName>ppt_x</p:attrName>
                                        </p:attrNameLst>
                                      </p:cBhvr>
                                      <p:tavLst>
                                        <p:tav tm="0">
                                          <p:val>
                                            <p:strVal val="#ppt_x"/>
                                          </p:val>
                                        </p:tav>
                                        <p:tav tm="100000">
                                          <p:val>
                                            <p:strVal val="#ppt_x"/>
                                          </p:val>
                                        </p:tav>
                                      </p:tavLst>
                                    </p:anim>
                                    <p:anim calcmode="lin" valueType="num">
                                      <p:cBhvr additive="base">
                                        <p:cTn id="36" dur="500" fill="hold"/>
                                        <p:tgtEl>
                                          <p:spTgt spid="100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06"/>
                                        </p:tgtEl>
                                        <p:attrNameLst>
                                          <p:attrName>style.visibility</p:attrName>
                                        </p:attrNameLst>
                                      </p:cBhvr>
                                      <p:to>
                                        <p:strVal val="visible"/>
                                      </p:to>
                                    </p:set>
                                    <p:anim calcmode="lin" valueType="num">
                                      <p:cBhvr additive="base">
                                        <p:cTn id="39" dur="500" fill="hold"/>
                                        <p:tgtEl>
                                          <p:spTgt spid="1006"/>
                                        </p:tgtEl>
                                        <p:attrNameLst>
                                          <p:attrName>ppt_x</p:attrName>
                                        </p:attrNameLst>
                                      </p:cBhvr>
                                      <p:tavLst>
                                        <p:tav tm="0">
                                          <p:val>
                                            <p:strVal val="#ppt_x"/>
                                          </p:val>
                                        </p:tav>
                                        <p:tav tm="100000">
                                          <p:val>
                                            <p:strVal val="#ppt_x"/>
                                          </p:val>
                                        </p:tav>
                                      </p:tavLst>
                                    </p:anim>
                                    <p:anim calcmode="lin" valueType="num">
                                      <p:cBhvr additive="base">
                                        <p:cTn id="40" dur="500" fill="hold"/>
                                        <p:tgtEl>
                                          <p:spTgt spid="100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13">
                                            <p:txEl>
                                              <p:pRg st="0" end="0"/>
                                            </p:txEl>
                                          </p:spTgt>
                                        </p:tgtEl>
                                        <p:attrNameLst>
                                          <p:attrName>style.visibility</p:attrName>
                                        </p:attrNameLst>
                                      </p:cBhvr>
                                      <p:to>
                                        <p:strVal val="visible"/>
                                      </p:to>
                                    </p:set>
                                    <p:anim calcmode="lin" valueType="num">
                                      <p:cBhvr additive="base">
                                        <p:cTn id="43" dur="500" fill="hold"/>
                                        <p:tgtEl>
                                          <p:spTgt spid="1013">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013">
                                            <p:txEl>
                                              <p:pRg st="0" end="0"/>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039"/>
                                        </p:tgtEl>
                                        <p:attrNameLst>
                                          <p:attrName>style.visibility</p:attrName>
                                        </p:attrNameLst>
                                      </p:cBhvr>
                                      <p:to>
                                        <p:strVal val="visible"/>
                                      </p:to>
                                    </p:set>
                                    <p:anim calcmode="lin" valueType="num">
                                      <p:cBhvr additive="base">
                                        <p:cTn id="47" dur="500" fill="hold"/>
                                        <p:tgtEl>
                                          <p:spTgt spid="1039"/>
                                        </p:tgtEl>
                                        <p:attrNameLst>
                                          <p:attrName>ppt_x</p:attrName>
                                        </p:attrNameLst>
                                      </p:cBhvr>
                                      <p:tavLst>
                                        <p:tav tm="0">
                                          <p:val>
                                            <p:strVal val="#ppt_x"/>
                                          </p:val>
                                        </p:tav>
                                        <p:tav tm="100000">
                                          <p:val>
                                            <p:strVal val="#ppt_x"/>
                                          </p:val>
                                        </p:tav>
                                      </p:tavLst>
                                    </p:anim>
                                    <p:anim calcmode="lin" valueType="num">
                                      <p:cBhvr additive="base">
                                        <p:cTn id="48" dur="500" fill="hold"/>
                                        <p:tgtEl>
                                          <p:spTgt spid="103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019"/>
                                        </p:tgtEl>
                                        <p:attrNameLst>
                                          <p:attrName>style.visibility</p:attrName>
                                        </p:attrNameLst>
                                      </p:cBhvr>
                                      <p:to>
                                        <p:strVal val="visible"/>
                                      </p:to>
                                    </p:set>
                                    <p:anim calcmode="lin" valueType="num">
                                      <p:cBhvr additive="base">
                                        <p:cTn id="51" dur="500" fill="hold"/>
                                        <p:tgtEl>
                                          <p:spTgt spid="1019"/>
                                        </p:tgtEl>
                                        <p:attrNameLst>
                                          <p:attrName>ppt_x</p:attrName>
                                        </p:attrNameLst>
                                      </p:cBhvr>
                                      <p:tavLst>
                                        <p:tav tm="0">
                                          <p:val>
                                            <p:strVal val="#ppt_x"/>
                                          </p:val>
                                        </p:tav>
                                        <p:tav tm="100000">
                                          <p:val>
                                            <p:strVal val="#ppt_x"/>
                                          </p:val>
                                        </p:tav>
                                      </p:tavLst>
                                    </p:anim>
                                    <p:anim calcmode="lin" valueType="num">
                                      <p:cBhvr additive="base">
                                        <p:cTn id="52" dur="500" fill="hold"/>
                                        <p:tgtEl>
                                          <p:spTgt spid="101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016"/>
                                        </p:tgtEl>
                                        <p:attrNameLst>
                                          <p:attrName>style.visibility</p:attrName>
                                        </p:attrNameLst>
                                      </p:cBhvr>
                                      <p:to>
                                        <p:strVal val="visible"/>
                                      </p:to>
                                    </p:set>
                                    <p:anim calcmode="lin" valueType="num">
                                      <p:cBhvr additive="base">
                                        <p:cTn id="55" dur="500" fill="hold"/>
                                        <p:tgtEl>
                                          <p:spTgt spid="1016"/>
                                        </p:tgtEl>
                                        <p:attrNameLst>
                                          <p:attrName>ppt_x</p:attrName>
                                        </p:attrNameLst>
                                      </p:cBhvr>
                                      <p:tavLst>
                                        <p:tav tm="0">
                                          <p:val>
                                            <p:strVal val="#ppt_x"/>
                                          </p:val>
                                        </p:tav>
                                        <p:tav tm="100000">
                                          <p:val>
                                            <p:strVal val="#ppt_x"/>
                                          </p:val>
                                        </p:tav>
                                      </p:tavLst>
                                    </p:anim>
                                    <p:anim calcmode="lin" valueType="num">
                                      <p:cBhvr additive="base">
                                        <p:cTn id="56" dur="500" fill="hold"/>
                                        <p:tgtEl>
                                          <p:spTgt spid="1016"/>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025"/>
                                        </p:tgtEl>
                                        <p:attrNameLst>
                                          <p:attrName>style.visibility</p:attrName>
                                        </p:attrNameLst>
                                      </p:cBhvr>
                                      <p:to>
                                        <p:strVal val="visible"/>
                                      </p:to>
                                    </p:set>
                                    <p:anim calcmode="lin" valueType="num">
                                      <p:cBhvr additive="base">
                                        <p:cTn id="59" dur="500" fill="hold"/>
                                        <p:tgtEl>
                                          <p:spTgt spid="1025"/>
                                        </p:tgtEl>
                                        <p:attrNameLst>
                                          <p:attrName>ppt_x</p:attrName>
                                        </p:attrNameLst>
                                      </p:cBhvr>
                                      <p:tavLst>
                                        <p:tav tm="0">
                                          <p:val>
                                            <p:strVal val="#ppt_x"/>
                                          </p:val>
                                        </p:tav>
                                        <p:tav tm="100000">
                                          <p:val>
                                            <p:strVal val="#ppt_x"/>
                                          </p:val>
                                        </p:tav>
                                      </p:tavLst>
                                    </p:anim>
                                    <p:anim calcmode="lin" valueType="num">
                                      <p:cBhvr additive="base">
                                        <p:cTn id="60" dur="500" fill="hold"/>
                                        <p:tgtEl>
                                          <p:spTgt spid="1025"/>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022"/>
                                        </p:tgtEl>
                                        <p:attrNameLst>
                                          <p:attrName>style.visibility</p:attrName>
                                        </p:attrNameLst>
                                      </p:cBhvr>
                                      <p:to>
                                        <p:strVal val="visible"/>
                                      </p:to>
                                    </p:set>
                                    <p:anim calcmode="lin" valueType="num">
                                      <p:cBhvr additive="base">
                                        <p:cTn id="63" dur="500" fill="hold"/>
                                        <p:tgtEl>
                                          <p:spTgt spid="1022"/>
                                        </p:tgtEl>
                                        <p:attrNameLst>
                                          <p:attrName>ppt_x</p:attrName>
                                        </p:attrNameLst>
                                      </p:cBhvr>
                                      <p:tavLst>
                                        <p:tav tm="0">
                                          <p:val>
                                            <p:strVal val="#ppt_x"/>
                                          </p:val>
                                        </p:tav>
                                        <p:tav tm="100000">
                                          <p:val>
                                            <p:strVal val="#ppt_x"/>
                                          </p:val>
                                        </p:tav>
                                      </p:tavLst>
                                    </p:anim>
                                    <p:anim calcmode="lin" valueType="num">
                                      <p:cBhvr additive="base">
                                        <p:cTn id="64" dur="500" fill="hold"/>
                                        <p:tgtEl>
                                          <p:spTgt spid="1022"/>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040"/>
                                        </p:tgtEl>
                                        <p:attrNameLst>
                                          <p:attrName>style.visibility</p:attrName>
                                        </p:attrNameLst>
                                      </p:cBhvr>
                                      <p:to>
                                        <p:strVal val="visible"/>
                                      </p:to>
                                    </p:set>
                                    <p:anim calcmode="lin" valueType="num">
                                      <p:cBhvr additive="base">
                                        <p:cTn id="67" dur="500" fill="hold"/>
                                        <p:tgtEl>
                                          <p:spTgt spid="1040"/>
                                        </p:tgtEl>
                                        <p:attrNameLst>
                                          <p:attrName>ppt_x</p:attrName>
                                        </p:attrNameLst>
                                      </p:cBhvr>
                                      <p:tavLst>
                                        <p:tav tm="0">
                                          <p:val>
                                            <p:strVal val="#ppt_x"/>
                                          </p:val>
                                        </p:tav>
                                        <p:tav tm="100000">
                                          <p:val>
                                            <p:strVal val="#ppt_x"/>
                                          </p:val>
                                        </p:tav>
                                      </p:tavLst>
                                    </p:anim>
                                    <p:anim calcmode="lin" valueType="num">
                                      <p:cBhvr additive="base">
                                        <p:cTn id="68" dur="500" fill="hold"/>
                                        <p:tgtEl>
                                          <p:spTgt spid="104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
                                            <p:txEl>
                                              <p:pRg st="0" end="0"/>
                                            </p:txEl>
                                          </p:spTgt>
                                        </p:tgtEl>
                                        <p:attrNameLst>
                                          <p:attrName>style.visibility</p:attrName>
                                        </p:attrNameLst>
                                      </p:cBhvr>
                                      <p:to>
                                        <p:strVal val="visible"/>
                                      </p:to>
                                    </p:set>
                                    <p:anim calcmode="lin" valueType="num">
                                      <p:cBhvr additive="base">
                                        <p:cTn id="71"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txEl>
                                              <p:pRg st="0" end="0"/>
                                            </p:txEl>
                                          </p:spTgt>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
                                            <p:txEl>
                                              <p:pRg st="0" end="0"/>
                                            </p:txEl>
                                          </p:spTgt>
                                        </p:tgtEl>
                                        <p:attrNameLst>
                                          <p:attrName>style.visibility</p:attrName>
                                        </p:attrNameLst>
                                      </p:cBhvr>
                                      <p:to>
                                        <p:strVal val="visible"/>
                                      </p:to>
                                    </p:set>
                                    <p:anim calcmode="lin" valueType="num">
                                      <p:cBhvr additive="base">
                                        <p:cTn id="7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4">
                                            <p:txEl>
                                              <p:pRg st="0" end="0"/>
                                            </p:txEl>
                                          </p:spTgt>
                                        </p:tgtEl>
                                        <p:attrNameLst>
                                          <p:attrName>style.visibility</p:attrName>
                                        </p:attrNameLst>
                                      </p:cBhvr>
                                      <p:to>
                                        <p:strVal val="visible"/>
                                      </p:to>
                                    </p:set>
                                    <p:anim calcmode="lin" valueType="num">
                                      <p:cBhvr additive="base">
                                        <p:cTn id="79"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8" grpId="0"/>
      <p:bldP spid="1013" grpId="0" build="p"/>
      <p:bldP spid="1039" grpId="0"/>
      <p:bldP spid="1040" grpId="0"/>
      <p:bldP spid="2" grpId="0" build="p"/>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grpSp>
        <p:nvGrpSpPr>
          <p:cNvPr id="12" name="Google Shape;1379;p65">
            <a:extLst>
              <a:ext uri="{FF2B5EF4-FFF2-40B4-BE49-F238E27FC236}">
                <a16:creationId xmlns:a16="http://schemas.microsoft.com/office/drawing/2014/main" id="{4B94388C-B562-F3E1-48CB-947668AC256E}"/>
              </a:ext>
            </a:extLst>
          </p:cNvPr>
          <p:cNvGrpSpPr/>
          <p:nvPr/>
        </p:nvGrpSpPr>
        <p:grpSpPr>
          <a:xfrm>
            <a:off x="713225" y="551945"/>
            <a:ext cx="3263900" cy="708530"/>
            <a:chOff x="5753410" y="1311092"/>
            <a:chExt cx="1519200" cy="1547863"/>
          </a:xfrm>
        </p:grpSpPr>
        <p:pic>
          <p:nvPicPr>
            <p:cNvPr id="13" name="Google Shape;1380;p65">
              <a:extLst>
                <a:ext uri="{FF2B5EF4-FFF2-40B4-BE49-F238E27FC236}">
                  <a16:creationId xmlns:a16="http://schemas.microsoft.com/office/drawing/2014/main" id="{3F9C2B3A-A8BC-4EC6-C264-2FDA9F2CF1C0}"/>
                </a:ext>
              </a:extLst>
            </p:cNvPr>
            <p:cNvPicPr preferRelativeResize="0"/>
            <p:nvPr/>
          </p:nvPicPr>
          <p:blipFill rotWithShape="1">
            <a:blip r:embed="rId3">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14" name="Google Shape;1381;p65">
              <a:extLst>
                <a:ext uri="{FF2B5EF4-FFF2-40B4-BE49-F238E27FC236}">
                  <a16:creationId xmlns:a16="http://schemas.microsoft.com/office/drawing/2014/main" id="{01C04892-19C0-451B-F4CA-BBBA4ABCE426}"/>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grpSp>
      <p:pic>
        <p:nvPicPr>
          <p:cNvPr id="2" name="Picture 1">
            <a:extLst>
              <a:ext uri="{FF2B5EF4-FFF2-40B4-BE49-F238E27FC236}">
                <a16:creationId xmlns:a16="http://schemas.microsoft.com/office/drawing/2014/main" id="{4E735EF4-C77E-A6C6-D022-EE3FAB4C316B}"/>
              </a:ext>
            </a:extLst>
          </p:cNvPr>
          <p:cNvPicPr>
            <a:picLocks noChangeAspect="1"/>
          </p:cNvPicPr>
          <p:nvPr/>
        </p:nvPicPr>
        <p:blipFill>
          <a:blip r:embed="rId4"/>
          <a:srcRect l="65512" t="57924" r="18973" b="5561"/>
          <a:stretch/>
        </p:blipFill>
        <p:spPr>
          <a:xfrm>
            <a:off x="6301047" y="-50799"/>
            <a:ext cx="2903913" cy="5216524"/>
          </a:xfrm>
          <a:prstGeom prst="rect">
            <a:avLst/>
          </a:prstGeom>
        </p:spPr>
      </p:pic>
      <p:sp>
        <p:nvSpPr>
          <p:cNvPr id="410" name="Google Shape;410;p41"/>
          <p:cNvSpPr txBox="1">
            <a:spLocks noGrp="1"/>
          </p:cNvSpPr>
          <p:nvPr>
            <p:ph type="subTitle" idx="1"/>
          </p:nvPr>
        </p:nvSpPr>
        <p:spPr>
          <a:xfrm>
            <a:off x="713225" y="1191456"/>
            <a:ext cx="4773175" cy="2781454"/>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US" sz="1800" dirty="0">
                <a:solidFill>
                  <a:srgbClr val="F3F3F3"/>
                </a:solidFill>
                <a:latin typeface="Baskerville Old Face" panose="02020602080505020303" pitchFamily="18" charset="0"/>
              </a:rPr>
              <a:t>We decided to start analyzing how our variables are spatially represented using </a:t>
            </a:r>
            <a:r>
              <a:rPr lang="en-US" sz="1800" b="1" dirty="0">
                <a:solidFill>
                  <a:srgbClr val="F3F3F3"/>
                </a:solidFill>
                <a:latin typeface="Baskerville Old Face" panose="02020602080505020303" pitchFamily="18" charset="0"/>
              </a:rPr>
              <a:t>quantile maps </a:t>
            </a:r>
            <a:r>
              <a:rPr lang="en-US" sz="1800" dirty="0">
                <a:solidFill>
                  <a:srgbClr val="F3F3F3"/>
                </a:solidFill>
                <a:latin typeface="Baskerville Old Face" panose="02020602080505020303" pitchFamily="18" charset="0"/>
              </a:rPr>
              <a:t>for each variable. </a:t>
            </a:r>
            <a:r>
              <a:rPr lang="en-US" sz="1800" b="1" dirty="0">
                <a:solidFill>
                  <a:srgbClr val="F3F3F3"/>
                </a:solidFill>
                <a:latin typeface="Baskerville Old Face" panose="02020602080505020303" pitchFamily="18" charset="0"/>
              </a:rPr>
              <a:t>5 quantiles</a:t>
            </a:r>
            <a:r>
              <a:rPr lang="en-US" sz="1800" dirty="0">
                <a:solidFill>
                  <a:srgbClr val="F3F3F3"/>
                </a:solidFill>
                <a:latin typeface="Baskerville Old Face" panose="02020602080505020303" pitchFamily="18" charset="0"/>
              </a:rPr>
              <a:t> were chosen as they provide more </a:t>
            </a:r>
            <a:r>
              <a:rPr lang="en-US" sz="1800" b="1" dirty="0">
                <a:solidFill>
                  <a:srgbClr val="F3F3F3"/>
                </a:solidFill>
                <a:latin typeface="Baskerville Old Face" panose="02020602080505020303" pitchFamily="18" charset="0"/>
              </a:rPr>
              <a:t>granularity</a:t>
            </a:r>
            <a:r>
              <a:rPr lang="en-US" sz="1800" dirty="0">
                <a:solidFill>
                  <a:srgbClr val="F3F3F3"/>
                </a:solidFill>
                <a:latin typeface="Baskerville Old Face" panose="02020602080505020303" pitchFamily="18" charset="0"/>
              </a:rPr>
              <a:t> than </a:t>
            </a:r>
            <a:r>
              <a:rPr lang="en-US" sz="1800" b="1" dirty="0">
                <a:solidFill>
                  <a:srgbClr val="F3F3F3"/>
                </a:solidFill>
                <a:latin typeface="Baskerville Old Face" panose="02020602080505020303" pitchFamily="18" charset="0"/>
              </a:rPr>
              <a:t>quartiles</a:t>
            </a:r>
            <a:r>
              <a:rPr lang="en-US" sz="1800" dirty="0">
                <a:solidFill>
                  <a:srgbClr val="F3F3F3"/>
                </a:solidFill>
                <a:latin typeface="Baskerville Old Face" panose="02020602080505020303" pitchFamily="18" charset="0"/>
              </a:rPr>
              <a:t>, and it helps us spot any </a:t>
            </a:r>
            <a:r>
              <a:rPr lang="en-US" sz="1800" b="1" dirty="0">
                <a:solidFill>
                  <a:srgbClr val="F3F3F3"/>
                </a:solidFill>
                <a:latin typeface="Baskerville Old Face" panose="02020602080505020303" pitchFamily="18" charset="0"/>
              </a:rPr>
              <a:t>spatial patterns </a:t>
            </a:r>
            <a:r>
              <a:rPr lang="en-US" sz="1800" dirty="0">
                <a:solidFill>
                  <a:srgbClr val="F3F3F3"/>
                </a:solidFill>
                <a:latin typeface="Baskerville Old Face" panose="02020602080505020303" pitchFamily="18" charset="0"/>
              </a:rPr>
              <a:t>and </a:t>
            </a:r>
            <a:r>
              <a:rPr lang="en-US" sz="1800" b="1" dirty="0">
                <a:solidFill>
                  <a:srgbClr val="F3F3F3"/>
                </a:solidFill>
                <a:latin typeface="Baskerville Old Face" panose="02020602080505020303" pitchFamily="18" charset="0"/>
              </a:rPr>
              <a:t>trends, </a:t>
            </a:r>
            <a:r>
              <a:rPr lang="en-US" sz="1800" dirty="0">
                <a:solidFill>
                  <a:srgbClr val="F3F3F3"/>
                </a:solidFill>
                <a:latin typeface="Baskerville Old Face" panose="02020602080505020303" pitchFamily="18" charset="0"/>
              </a:rPr>
              <a:t>detect </a:t>
            </a:r>
            <a:r>
              <a:rPr lang="en-US" sz="1800" b="1" dirty="0">
                <a:solidFill>
                  <a:srgbClr val="F3F3F3"/>
                </a:solidFill>
                <a:latin typeface="Baskerville Old Face" panose="02020602080505020303" pitchFamily="18" charset="0"/>
              </a:rPr>
              <a:t>possible outliers </a:t>
            </a:r>
            <a:r>
              <a:rPr lang="en-US" sz="1800" dirty="0">
                <a:solidFill>
                  <a:srgbClr val="F3F3F3"/>
                </a:solidFill>
                <a:latin typeface="Baskerville Old Face" panose="02020602080505020303" pitchFamily="18" charset="0"/>
              </a:rPr>
              <a:t>and highlight the relationships between the </a:t>
            </a:r>
            <a:r>
              <a:rPr lang="en-US" sz="1800" b="1" dirty="0">
                <a:solidFill>
                  <a:srgbClr val="F3F3F3"/>
                </a:solidFill>
                <a:latin typeface="Baskerville Old Face" panose="02020602080505020303" pitchFamily="18" charset="0"/>
              </a:rPr>
              <a:t>data and the demographic features.</a:t>
            </a:r>
            <a:endParaRPr sz="1800" b="1" dirty="0">
              <a:solidFill>
                <a:srgbClr val="F3F3F3"/>
              </a:solidFill>
              <a:latin typeface="Baskerville Old Face" panose="02020602080505020303" pitchFamily="18" charset="0"/>
            </a:endParaRPr>
          </a:p>
        </p:txBody>
      </p:sp>
      <p:sp>
        <p:nvSpPr>
          <p:cNvPr id="411" name="Google Shape;411;p41"/>
          <p:cNvSpPr txBox="1">
            <a:spLocks noGrp="1"/>
          </p:cNvSpPr>
          <p:nvPr>
            <p:ph type="title"/>
          </p:nvPr>
        </p:nvSpPr>
        <p:spPr>
          <a:xfrm>
            <a:off x="713225" y="539500"/>
            <a:ext cx="5254200" cy="73173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latin typeface="Franklin Gothic Heavy" panose="020B0903020102020204" pitchFamily="34" charset="0"/>
              </a:rPr>
              <a:t>Data analysis:</a:t>
            </a:r>
            <a:endParaRPr dirty="0">
              <a:latin typeface="Franklin Gothic Heavy" panose="020B0903020102020204" pitchFamily="34" charset="0"/>
            </a:endParaRPr>
          </a:p>
        </p:txBody>
      </p:sp>
      <p:pic>
        <p:nvPicPr>
          <p:cNvPr id="4" name="Picture 4">
            <a:extLst>
              <a:ext uri="{FF2B5EF4-FFF2-40B4-BE49-F238E27FC236}">
                <a16:creationId xmlns:a16="http://schemas.microsoft.com/office/drawing/2014/main" id="{B3545B95-1DFC-E2B4-5EDE-4105160404B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259" t="411" r="26953" b="10325"/>
          <a:stretch/>
        </p:blipFill>
        <p:spPr bwMode="auto">
          <a:xfrm>
            <a:off x="12264576" y="102735"/>
            <a:ext cx="2651630" cy="26225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4FFF668-8F88-54DF-4908-352A751B827F}"/>
              </a:ext>
            </a:extLst>
          </p:cNvPr>
          <p:cNvPicPr>
            <a:picLocks noChangeAspect="1"/>
          </p:cNvPicPr>
          <p:nvPr/>
        </p:nvPicPr>
        <p:blipFill>
          <a:blip r:embed="rId6"/>
          <a:stretch>
            <a:fillRect/>
          </a:stretch>
        </p:blipFill>
        <p:spPr>
          <a:xfrm>
            <a:off x="3398691" y="-9299643"/>
            <a:ext cx="3063142" cy="2571751"/>
          </a:xfrm>
          <a:prstGeom prst="rect">
            <a:avLst/>
          </a:prstGeom>
        </p:spPr>
      </p:pic>
      <p:pic>
        <p:nvPicPr>
          <p:cNvPr id="10" name="Picture 9">
            <a:extLst>
              <a:ext uri="{FF2B5EF4-FFF2-40B4-BE49-F238E27FC236}">
                <a16:creationId xmlns:a16="http://schemas.microsoft.com/office/drawing/2014/main" id="{5839CE2C-EE8D-F901-4B74-1D169710362F}"/>
              </a:ext>
            </a:extLst>
          </p:cNvPr>
          <p:cNvPicPr>
            <a:picLocks noChangeAspect="1"/>
          </p:cNvPicPr>
          <p:nvPr/>
        </p:nvPicPr>
        <p:blipFill>
          <a:blip r:embed="rId7"/>
          <a:stretch>
            <a:fillRect/>
          </a:stretch>
        </p:blipFill>
        <p:spPr>
          <a:xfrm>
            <a:off x="-12593398" y="-6727892"/>
            <a:ext cx="3785944" cy="2731245"/>
          </a:xfrm>
          <a:prstGeom prst="rect">
            <a:avLst/>
          </a:prstGeom>
        </p:spPr>
      </p:pic>
      <p:grpSp>
        <p:nvGrpSpPr>
          <p:cNvPr id="3" name="Google Shape;6285;p84">
            <a:extLst>
              <a:ext uri="{FF2B5EF4-FFF2-40B4-BE49-F238E27FC236}">
                <a16:creationId xmlns:a16="http://schemas.microsoft.com/office/drawing/2014/main" id="{3C2F2B11-1EBF-29B5-13F6-C943A2EBFB85}"/>
              </a:ext>
            </a:extLst>
          </p:cNvPr>
          <p:cNvGrpSpPr/>
          <p:nvPr/>
        </p:nvGrpSpPr>
        <p:grpSpPr>
          <a:xfrm>
            <a:off x="7622559" y="0"/>
            <a:ext cx="313313" cy="625809"/>
            <a:chOff x="4584850" y="4399275"/>
            <a:chExt cx="225875" cy="481825"/>
          </a:xfrm>
          <a:solidFill>
            <a:schemeClr val="bg1"/>
          </a:solidFill>
        </p:grpSpPr>
        <p:sp>
          <p:nvSpPr>
            <p:cNvPr id="5" name="Google Shape;6286;p84">
              <a:extLst>
                <a:ext uri="{FF2B5EF4-FFF2-40B4-BE49-F238E27FC236}">
                  <a16:creationId xmlns:a16="http://schemas.microsoft.com/office/drawing/2014/main" id="{7571523D-0E71-1896-C468-54D7E23307E3}"/>
                </a:ext>
              </a:extLst>
            </p:cNvPr>
            <p:cNvSpPr/>
            <p:nvPr/>
          </p:nvSpPr>
          <p:spPr>
            <a:xfrm>
              <a:off x="4655400" y="4399275"/>
              <a:ext cx="84700" cy="84725"/>
            </a:xfrm>
            <a:custGeom>
              <a:avLst/>
              <a:gdLst/>
              <a:ahLst/>
              <a:cxnLst/>
              <a:rect l="l" t="t" r="r" b="b"/>
              <a:pathLst>
                <a:path w="3388" h="3389" extrusionOk="0">
                  <a:moveTo>
                    <a:pt x="1696" y="1"/>
                  </a:moveTo>
                  <a:cubicBezTo>
                    <a:pt x="759" y="1"/>
                    <a:pt x="0" y="760"/>
                    <a:pt x="0" y="1696"/>
                  </a:cubicBezTo>
                  <a:cubicBezTo>
                    <a:pt x="0" y="2630"/>
                    <a:pt x="759" y="3389"/>
                    <a:pt x="1696" y="3389"/>
                  </a:cubicBezTo>
                  <a:cubicBezTo>
                    <a:pt x="2629" y="3389"/>
                    <a:pt x="3388" y="2630"/>
                    <a:pt x="3388" y="1696"/>
                  </a:cubicBezTo>
                  <a:cubicBezTo>
                    <a:pt x="3388" y="760"/>
                    <a:pt x="2629" y="1"/>
                    <a:pt x="1696"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7" name="Google Shape;6287;p84">
              <a:extLst>
                <a:ext uri="{FF2B5EF4-FFF2-40B4-BE49-F238E27FC236}">
                  <a16:creationId xmlns:a16="http://schemas.microsoft.com/office/drawing/2014/main" id="{B5E82BA9-E89A-0284-A7FF-A9123F298215}"/>
                </a:ext>
              </a:extLst>
            </p:cNvPr>
            <p:cNvSpPr/>
            <p:nvPr/>
          </p:nvSpPr>
          <p:spPr>
            <a:xfrm>
              <a:off x="4584850" y="4512200"/>
              <a:ext cx="225875" cy="368900"/>
            </a:xfrm>
            <a:custGeom>
              <a:avLst/>
              <a:gdLst/>
              <a:ahLst/>
              <a:cxnLst/>
              <a:rect l="l" t="t" r="r" b="b"/>
              <a:pathLst>
                <a:path w="9035" h="14756" extrusionOk="0">
                  <a:moveTo>
                    <a:pt x="2259" y="1"/>
                  </a:moveTo>
                  <a:cubicBezTo>
                    <a:pt x="1013" y="1"/>
                    <a:pt x="1" y="1052"/>
                    <a:pt x="1" y="2298"/>
                  </a:cubicBezTo>
                  <a:lnTo>
                    <a:pt x="1" y="5686"/>
                  </a:lnTo>
                  <a:cubicBezTo>
                    <a:pt x="1" y="6280"/>
                    <a:pt x="414" y="6792"/>
                    <a:pt x="1106" y="6792"/>
                  </a:cubicBezTo>
                  <a:cubicBezTo>
                    <a:pt x="1284" y="6792"/>
                    <a:pt x="1480" y="6758"/>
                    <a:pt x="1693" y="6683"/>
                  </a:cubicBezTo>
                  <a:lnTo>
                    <a:pt x="1693" y="13627"/>
                  </a:lnTo>
                  <a:cubicBezTo>
                    <a:pt x="1693" y="14250"/>
                    <a:pt x="2199" y="14756"/>
                    <a:pt x="2822" y="14756"/>
                  </a:cubicBezTo>
                  <a:cubicBezTo>
                    <a:pt x="3446" y="14756"/>
                    <a:pt x="3952" y="14250"/>
                    <a:pt x="3952" y="13627"/>
                  </a:cubicBezTo>
                  <a:lnTo>
                    <a:pt x="3952" y="9637"/>
                  </a:lnTo>
                  <a:cubicBezTo>
                    <a:pt x="3952" y="9324"/>
                    <a:pt x="4204" y="9074"/>
                    <a:pt x="4518" y="9074"/>
                  </a:cubicBezTo>
                  <a:cubicBezTo>
                    <a:pt x="4828" y="9074"/>
                    <a:pt x="5081" y="9324"/>
                    <a:pt x="5081" y="9637"/>
                  </a:cubicBezTo>
                  <a:lnTo>
                    <a:pt x="5081" y="13627"/>
                  </a:lnTo>
                  <a:cubicBezTo>
                    <a:pt x="5081" y="14250"/>
                    <a:pt x="5587" y="14756"/>
                    <a:pt x="6210" y="14756"/>
                  </a:cubicBezTo>
                  <a:cubicBezTo>
                    <a:pt x="6833" y="14756"/>
                    <a:pt x="7339" y="14250"/>
                    <a:pt x="7339" y="13627"/>
                  </a:cubicBezTo>
                  <a:lnTo>
                    <a:pt x="7339" y="6683"/>
                  </a:lnTo>
                  <a:cubicBezTo>
                    <a:pt x="7552" y="6758"/>
                    <a:pt x="7749" y="6792"/>
                    <a:pt x="7927" y="6792"/>
                  </a:cubicBezTo>
                  <a:cubicBezTo>
                    <a:pt x="8619" y="6792"/>
                    <a:pt x="9035" y="6280"/>
                    <a:pt x="9035" y="5686"/>
                  </a:cubicBezTo>
                  <a:lnTo>
                    <a:pt x="9035" y="2298"/>
                  </a:lnTo>
                  <a:cubicBezTo>
                    <a:pt x="9035" y="1052"/>
                    <a:pt x="8020" y="1"/>
                    <a:pt x="6776"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grpSp>
        <p:nvGrpSpPr>
          <p:cNvPr id="8" name="Google Shape;6389;p85">
            <a:extLst>
              <a:ext uri="{FF2B5EF4-FFF2-40B4-BE49-F238E27FC236}">
                <a16:creationId xmlns:a16="http://schemas.microsoft.com/office/drawing/2014/main" id="{918617EF-EA71-7FA4-E5CC-4EDC6BC01C3A}"/>
              </a:ext>
            </a:extLst>
          </p:cNvPr>
          <p:cNvGrpSpPr/>
          <p:nvPr/>
        </p:nvGrpSpPr>
        <p:grpSpPr>
          <a:xfrm>
            <a:off x="7452860" y="934779"/>
            <a:ext cx="569681" cy="543202"/>
            <a:chOff x="-40742750" y="3972175"/>
            <a:chExt cx="311125" cy="316825"/>
          </a:xfrm>
          <a:solidFill>
            <a:schemeClr val="bg1"/>
          </a:solidFill>
        </p:grpSpPr>
        <p:sp>
          <p:nvSpPr>
            <p:cNvPr id="9" name="Google Shape;6390;p85">
              <a:extLst>
                <a:ext uri="{FF2B5EF4-FFF2-40B4-BE49-F238E27FC236}">
                  <a16:creationId xmlns:a16="http://schemas.microsoft.com/office/drawing/2014/main" id="{6989DBCA-0FB8-EC00-D9B9-301A08C8B891}"/>
                </a:ext>
              </a:extLst>
            </p:cNvPr>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sp>
          <p:nvSpPr>
            <p:cNvPr id="11" name="Google Shape;6391;p85">
              <a:extLst>
                <a:ext uri="{FF2B5EF4-FFF2-40B4-BE49-F238E27FC236}">
                  <a16:creationId xmlns:a16="http://schemas.microsoft.com/office/drawing/2014/main" id="{F8C990BE-8859-EE47-3D48-697EAE470901}"/>
                </a:ext>
              </a:extLst>
            </p:cNvPr>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grpSp>
      <p:grpSp>
        <p:nvGrpSpPr>
          <p:cNvPr id="15" name="Google Shape;6797;p86">
            <a:extLst>
              <a:ext uri="{FF2B5EF4-FFF2-40B4-BE49-F238E27FC236}">
                <a16:creationId xmlns:a16="http://schemas.microsoft.com/office/drawing/2014/main" id="{C46B6F0A-FE1D-347B-001C-F5884C5D542F}"/>
              </a:ext>
            </a:extLst>
          </p:cNvPr>
          <p:cNvGrpSpPr/>
          <p:nvPr/>
        </p:nvGrpSpPr>
        <p:grpSpPr>
          <a:xfrm>
            <a:off x="7482276" y="1827832"/>
            <a:ext cx="593878" cy="515757"/>
            <a:chOff x="-62511900" y="4129100"/>
            <a:chExt cx="304050" cy="282000"/>
          </a:xfrm>
          <a:solidFill>
            <a:schemeClr val="bg1"/>
          </a:solidFill>
        </p:grpSpPr>
        <p:sp>
          <p:nvSpPr>
            <p:cNvPr id="16" name="Google Shape;6798;p86">
              <a:extLst>
                <a:ext uri="{FF2B5EF4-FFF2-40B4-BE49-F238E27FC236}">
                  <a16:creationId xmlns:a16="http://schemas.microsoft.com/office/drawing/2014/main" id="{6DAC1ED2-EBB9-33B5-488D-40757A5A4861}"/>
                </a:ext>
              </a:extLst>
            </p:cNvPr>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sp>
          <p:nvSpPr>
            <p:cNvPr id="17" name="Google Shape;6799;p86">
              <a:extLst>
                <a:ext uri="{FF2B5EF4-FFF2-40B4-BE49-F238E27FC236}">
                  <a16:creationId xmlns:a16="http://schemas.microsoft.com/office/drawing/2014/main" id="{A604068D-44D1-43C5-D44C-DDD6B2A2A6BC}"/>
                </a:ext>
              </a:extLst>
            </p:cNvPr>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8" name="Google Shape;6800;p86">
              <a:extLst>
                <a:ext uri="{FF2B5EF4-FFF2-40B4-BE49-F238E27FC236}">
                  <a16:creationId xmlns:a16="http://schemas.microsoft.com/office/drawing/2014/main" id="{BCB67D88-19EF-3818-DC8A-AB8167DAA427}"/>
                </a:ext>
              </a:extLst>
            </p:cNvPr>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9" name="Google Shape;6801;p86">
              <a:extLst>
                <a:ext uri="{FF2B5EF4-FFF2-40B4-BE49-F238E27FC236}">
                  <a16:creationId xmlns:a16="http://schemas.microsoft.com/office/drawing/2014/main" id="{B4BF4DA6-F3FF-D041-639D-E70342C0223F}"/>
                </a:ext>
              </a:extLst>
            </p:cNvPr>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20" name="Google Shape;6802;p86">
              <a:extLst>
                <a:ext uri="{FF2B5EF4-FFF2-40B4-BE49-F238E27FC236}">
                  <a16:creationId xmlns:a16="http://schemas.microsoft.com/office/drawing/2014/main" id="{4802CCCF-98D9-7FD7-909F-093EA534218F}"/>
                </a:ext>
              </a:extLst>
            </p:cNvPr>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21" name="Google Shape;451;p42">
            <a:extLst>
              <a:ext uri="{FF2B5EF4-FFF2-40B4-BE49-F238E27FC236}">
                <a16:creationId xmlns:a16="http://schemas.microsoft.com/office/drawing/2014/main" id="{0877783B-EAB8-CC8F-321F-32A6A2FD4111}"/>
              </a:ext>
            </a:extLst>
          </p:cNvPr>
          <p:cNvGrpSpPr/>
          <p:nvPr/>
        </p:nvGrpSpPr>
        <p:grpSpPr>
          <a:xfrm>
            <a:off x="7499353" y="2734509"/>
            <a:ext cx="559725" cy="482788"/>
            <a:chOff x="2682350" y="2643425"/>
            <a:chExt cx="473775" cy="436425"/>
          </a:xfrm>
        </p:grpSpPr>
        <p:sp>
          <p:nvSpPr>
            <p:cNvPr id="22" name="Google Shape;452;p42">
              <a:extLst>
                <a:ext uri="{FF2B5EF4-FFF2-40B4-BE49-F238E27FC236}">
                  <a16:creationId xmlns:a16="http://schemas.microsoft.com/office/drawing/2014/main" id="{77441049-2842-55A4-623E-32A62FA7ED50}"/>
                </a:ext>
              </a:extLst>
            </p:cNvPr>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3" name="Google Shape;453;p42">
              <a:extLst>
                <a:ext uri="{FF2B5EF4-FFF2-40B4-BE49-F238E27FC236}">
                  <a16:creationId xmlns:a16="http://schemas.microsoft.com/office/drawing/2014/main" id="{A63ABD9E-F4C3-A76F-64B1-0641FBE84A29}"/>
                </a:ext>
              </a:extLst>
            </p:cNvPr>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4" name="Google Shape;454;p42">
              <a:extLst>
                <a:ext uri="{FF2B5EF4-FFF2-40B4-BE49-F238E27FC236}">
                  <a16:creationId xmlns:a16="http://schemas.microsoft.com/office/drawing/2014/main" id="{CC0A42E6-54E4-08B2-B07C-08CCBEC52687}"/>
                </a:ext>
              </a:extLst>
            </p:cNvPr>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5" name="Google Shape;455;p42">
              <a:extLst>
                <a:ext uri="{FF2B5EF4-FFF2-40B4-BE49-F238E27FC236}">
                  <a16:creationId xmlns:a16="http://schemas.microsoft.com/office/drawing/2014/main" id="{99CA8AEC-AAFA-FBE3-B315-2AEB53EBA327}"/>
                </a:ext>
              </a:extLst>
            </p:cNvPr>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6" name="Google Shape;456;p42">
              <a:extLst>
                <a:ext uri="{FF2B5EF4-FFF2-40B4-BE49-F238E27FC236}">
                  <a16:creationId xmlns:a16="http://schemas.microsoft.com/office/drawing/2014/main" id="{5739E860-C98B-CC50-68B3-A0BD5D3D4C97}"/>
                </a:ext>
              </a:extLst>
            </p:cNvPr>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7" name="Google Shape;457;p42">
              <a:extLst>
                <a:ext uri="{FF2B5EF4-FFF2-40B4-BE49-F238E27FC236}">
                  <a16:creationId xmlns:a16="http://schemas.microsoft.com/office/drawing/2014/main" id="{23F744ED-F9D8-F7AA-B9E8-4177019A182D}"/>
                </a:ext>
              </a:extLst>
            </p:cNvPr>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8" name="Google Shape;458;p42">
              <a:extLst>
                <a:ext uri="{FF2B5EF4-FFF2-40B4-BE49-F238E27FC236}">
                  <a16:creationId xmlns:a16="http://schemas.microsoft.com/office/drawing/2014/main" id="{E562CD7C-EB82-97C1-8484-DBCCD707CC9F}"/>
                </a:ext>
              </a:extLst>
            </p:cNvPr>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grpSp>
        <p:nvGrpSpPr>
          <p:cNvPr id="29" name="Google Shape;1751;p71">
            <a:extLst>
              <a:ext uri="{FF2B5EF4-FFF2-40B4-BE49-F238E27FC236}">
                <a16:creationId xmlns:a16="http://schemas.microsoft.com/office/drawing/2014/main" id="{188F31FF-071D-3851-1CE7-A211D13CD8FC}"/>
              </a:ext>
            </a:extLst>
          </p:cNvPr>
          <p:cNvGrpSpPr/>
          <p:nvPr/>
        </p:nvGrpSpPr>
        <p:grpSpPr>
          <a:xfrm>
            <a:off x="7441730" y="3641595"/>
            <a:ext cx="674970" cy="576070"/>
            <a:chOff x="1227084" y="1351714"/>
            <a:chExt cx="380634" cy="346940"/>
          </a:xfrm>
          <a:solidFill>
            <a:schemeClr val="bg1"/>
          </a:solidFill>
        </p:grpSpPr>
        <p:sp>
          <p:nvSpPr>
            <p:cNvPr id="30" name="Google Shape;1752;p71">
              <a:extLst>
                <a:ext uri="{FF2B5EF4-FFF2-40B4-BE49-F238E27FC236}">
                  <a16:creationId xmlns:a16="http://schemas.microsoft.com/office/drawing/2014/main" id="{873D5AB9-8E30-466D-67CE-CB143CFEAEB7}"/>
                </a:ext>
              </a:extLst>
            </p:cNvPr>
            <p:cNvSpPr/>
            <p:nvPr/>
          </p:nvSpPr>
          <p:spPr>
            <a:xfrm>
              <a:off x="1227084" y="1351714"/>
              <a:ext cx="380634" cy="100099"/>
            </a:xfrm>
            <a:custGeom>
              <a:avLst/>
              <a:gdLst/>
              <a:ahLst/>
              <a:cxnLst/>
              <a:rect l="l" t="t" r="r" b="b"/>
              <a:pathLst>
                <a:path w="16256" h="4275" extrusionOk="0">
                  <a:moveTo>
                    <a:pt x="931" y="1"/>
                  </a:moveTo>
                  <a:lnTo>
                    <a:pt x="931" y="1904"/>
                  </a:lnTo>
                  <a:lnTo>
                    <a:pt x="0" y="1904"/>
                  </a:lnTo>
                  <a:lnTo>
                    <a:pt x="0" y="4274"/>
                  </a:lnTo>
                  <a:lnTo>
                    <a:pt x="16255" y="4274"/>
                  </a:lnTo>
                  <a:lnTo>
                    <a:pt x="16255" y="1904"/>
                  </a:lnTo>
                  <a:lnTo>
                    <a:pt x="14816" y="1904"/>
                  </a:lnTo>
                  <a:lnTo>
                    <a:pt x="14816" y="932"/>
                  </a:lnTo>
                  <a:lnTo>
                    <a:pt x="13844" y="932"/>
                  </a:lnTo>
                  <a:lnTo>
                    <a:pt x="13844" y="1904"/>
                  </a:lnTo>
                  <a:lnTo>
                    <a:pt x="12913" y="1904"/>
                  </a:lnTo>
                  <a:lnTo>
                    <a:pt x="12913" y="932"/>
                  </a:lnTo>
                  <a:lnTo>
                    <a:pt x="11937" y="932"/>
                  </a:lnTo>
                  <a:lnTo>
                    <a:pt x="11937" y="1904"/>
                  </a:lnTo>
                  <a:lnTo>
                    <a:pt x="3756" y="1904"/>
                  </a:lnTo>
                  <a:cubicBezTo>
                    <a:pt x="3522" y="793"/>
                    <a:pt x="2543" y="1"/>
                    <a:pt x="1409"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31" name="Google Shape;1753;p71">
              <a:extLst>
                <a:ext uri="{FF2B5EF4-FFF2-40B4-BE49-F238E27FC236}">
                  <a16:creationId xmlns:a16="http://schemas.microsoft.com/office/drawing/2014/main" id="{C412A713-2BF8-B60A-C195-00DF69B84F09}"/>
                </a:ext>
              </a:extLst>
            </p:cNvPr>
            <p:cNvSpPr/>
            <p:nvPr/>
          </p:nvSpPr>
          <p:spPr>
            <a:xfrm>
              <a:off x="1228114" y="1653978"/>
              <a:ext cx="126160" cy="44676"/>
            </a:xfrm>
            <a:custGeom>
              <a:avLst/>
              <a:gdLst/>
              <a:ahLst/>
              <a:cxnLst/>
              <a:rect l="l" t="t" r="r" b="b"/>
              <a:pathLst>
                <a:path w="5388" h="1908" extrusionOk="0">
                  <a:moveTo>
                    <a:pt x="149" y="1"/>
                  </a:moveTo>
                  <a:lnTo>
                    <a:pt x="112" y="292"/>
                  </a:lnTo>
                  <a:cubicBezTo>
                    <a:pt x="0" y="1149"/>
                    <a:pt x="667" y="1908"/>
                    <a:pt x="1527" y="1908"/>
                  </a:cubicBezTo>
                  <a:lnTo>
                    <a:pt x="5151" y="1908"/>
                  </a:lnTo>
                  <a:lnTo>
                    <a:pt x="5388"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32" name="Google Shape;1754;p71">
              <a:extLst>
                <a:ext uri="{FF2B5EF4-FFF2-40B4-BE49-F238E27FC236}">
                  <a16:creationId xmlns:a16="http://schemas.microsoft.com/office/drawing/2014/main" id="{4E1BCA38-1121-7B21-20C7-A1C61B9A4D03}"/>
                </a:ext>
              </a:extLst>
            </p:cNvPr>
            <p:cNvSpPr/>
            <p:nvPr/>
          </p:nvSpPr>
          <p:spPr>
            <a:xfrm>
              <a:off x="1227084" y="1474619"/>
              <a:ext cx="358811" cy="156646"/>
            </a:xfrm>
            <a:custGeom>
              <a:avLst/>
              <a:gdLst/>
              <a:ahLst/>
              <a:cxnLst/>
              <a:rect l="l" t="t" r="r" b="b"/>
              <a:pathLst>
                <a:path w="15324" h="6690" extrusionOk="0">
                  <a:moveTo>
                    <a:pt x="8595" y="1948"/>
                  </a:moveTo>
                  <a:lnTo>
                    <a:pt x="8595" y="2581"/>
                  </a:lnTo>
                  <a:cubicBezTo>
                    <a:pt x="8595" y="3540"/>
                    <a:pt x="7816" y="4318"/>
                    <a:pt x="6858" y="4318"/>
                  </a:cubicBezTo>
                  <a:lnTo>
                    <a:pt x="5872" y="4318"/>
                  </a:lnTo>
                  <a:lnTo>
                    <a:pt x="6099" y="2493"/>
                  </a:lnTo>
                  <a:lnTo>
                    <a:pt x="6963" y="3357"/>
                  </a:lnTo>
                  <a:lnTo>
                    <a:pt x="7633" y="2690"/>
                  </a:lnTo>
                  <a:lnTo>
                    <a:pt x="6895" y="1948"/>
                  </a:lnTo>
                  <a:close/>
                  <a:moveTo>
                    <a:pt x="0" y="1"/>
                  </a:moveTo>
                  <a:lnTo>
                    <a:pt x="0" y="2879"/>
                  </a:lnTo>
                  <a:lnTo>
                    <a:pt x="477" y="2879"/>
                  </a:lnTo>
                  <a:cubicBezTo>
                    <a:pt x="566" y="2879"/>
                    <a:pt x="650" y="2916"/>
                    <a:pt x="708" y="2988"/>
                  </a:cubicBezTo>
                  <a:cubicBezTo>
                    <a:pt x="765" y="3062"/>
                    <a:pt x="789" y="3160"/>
                    <a:pt x="762" y="3252"/>
                  </a:cubicBezTo>
                  <a:lnTo>
                    <a:pt x="312" y="6689"/>
                  </a:lnTo>
                  <a:lnTo>
                    <a:pt x="5561" y="6689"/>
                  </a:lnTo>
                  <a:lnTo>
                    <a:pt x="5740" y="5250"/>
                  </a:lnTo>
                  <a:lnTo>
                    <a:pt x="6875" y="5250"/>
                  </a:lnTo>
                  <a:cubicBezTo>
                    <a:pt x="8361" y="5250"/>
                    <a:pt x="9567" y="4044"/>
                    <a:pt x="9567" y="2557"/>
                  </a:cubicBezTo>
                  <a:lnTo>
                    <a:pt x="9567" y="1904"/>
                  </a:lnTo>
                  <a:lnTo>
                    <a:pt x="15324" y="1904"/>
                  </a:lnTo>
                  <a:lnTo>
                    <a:pt x="15324"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33" name="Google Shape;5944;p84">
            <a:extLst>
              <a:ext uri="{FF2B5EF4-FFF2-40B4-BE49-F238E27FC236}">
                <a16:creationId xmlns:a16="http://schemas.microsoft.com/office/drawing/2014/main" id="{415EAE73-C7C9-6E8B-19BC-A3CB1BD43E4D}"/>
              </a:ext>
            </a:extLst>
          </p:cNvPr>
          <p:cNvGrpSpPr/>
          <p:nvPr/>
        </p:nvGrpSpPr>
        <p:grpSpPr>
          <a:xfrm>
            <a:off x="7450517" y="4429576"/>
            <a:ext cx="657397" cy="591821"/>
            <a:chOff x="3854700" y="249750"/>
            <a:chExt cx="500425" cy="481125"/>
          </a:xfrm>
          <a:solidFill>
            <a:schemeClr val="bg1"/>
          </a:solidFill>
        </p:grpSpPr>
        <p:sp>
          <p:nvSpPr>
            <p:cNvPr id="34" name="Google Shape;5945;p84">
              <a:extLst>
                <a:ext uri="{FF2B5EF4-FFF2-40B4-BE49-F238E27FC236}">
                  <a16:creationId xmlns:a16="http://schemas.microsoft.com/office/drawing/2014/main" id="{0E7F7966-BE9A-F922-3A29-CDC685BE40DC}"/>
                </a:ext>
              </a:extLst>
            </p:cNvPr>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35" name="Google Shape;5946;p84">
              <a:extLst>
                <a:ext uri="{FF2B5EF4-FFF2-40B4-BE49-F238E27FC236}">
                  <a16:creationId xmlns:a16="http://schemas.microsoft.com/office/drawing/2014/main" id="{393C3CB8-8551-F37D-CDD2-4339E5C11A43}"/>
                </a:ext>
              </a:extLst>
            </p:cNvPr>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36" name="Google Shape;5947;p84">
              <a:extLst>
                <a:ext uri="{FF2B5EF4-FFF2-40B4-BE49-F238E27FC236}">
                  <a16:creationId xmlns:a16="http://schemas.microsoft.com/office/drawing/2014/main" id="{1EC9A83C-A70D-2315-8BFC-6D9312DFCB92}"/>
                </a:ext>
              </a:extLst>
            </p:cNvPr>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37" name="Google Shape;5948;p84">
              <a:extLst>
                <a:ext uri="{FF2B5EF4-FFF2-40B4-BE49-F238E27FC236}">
                  <a16:creationId xmlns:a16="http://schemas.microsoft.com/office/drawing/2014/main" id="{DF15FC7F-1F92-C31C-C13E-D3866DD2D34A}"/>
                </a:ext>
              </a:extLst>
            </p:cNvPr>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38" name="Google Shape;5949;p84">
              <a:extLst>
                <a:ext uri="{FF2B5EF4-FFF2-40B4-BE49-F238E27FC236}">
                  <a16:creationId xmlns:a16="http://schemas.microsoft.com/office/drawing/2014/main" id="{009B529C-341F-CBA8-7946-5FCCF30E5AAA}"/>
                </a:ext>
              </a:extLst>
            </p:cNvPr>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39" name="Google Shape;5950;p84">
              <a:extLst>
                <a:ext uri="{FF2B5EF4-FFF2-40B4-BE49-F238E27FC236}">
                  <a16:creationId xmlns:a16="http://schemas.microsoft.com/office/drawing/2014/main" id="{6176C715-67D5-FAF0-8176-65F254542AEC}"/>
                </a:ext>
              </a:extLst>
            </p:cNvPr>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40" name="Google Shape;5951;p84">
              <a:extLst>
                <a:ext uri="{FF2B5EF4-FFF2-40B4-BE49-F238E27FC236}">
                  <a16:creationId xmlns:a16="http://schemas.microsoft.com/office/drawing/2014/main" id="{1C4E9137-E6D9-A0BC-37DF-9AC5DB93277F}"/>
                </a:ext>
              </a:extLst>
            </p:cNvPr>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r>
                <a:rPr lang="en-US" dirty="0">
                  <a:solidFill>
                    <a:srgbClr val="435D74"/>
                  </a:solidFill>
                </a:rPr>
                <a:t>`</a:t>
              </a:r>
              <a:endParaRPr dirty="0">
                <a:solidFill>
                  <a:srgbClr val="435D74"/>
                </a:solidFill>
              </a:endParaRPr>
            </a:p>
          </p:txBody>
        </p:sp>
        <p:sp>
          <p:nvSpPr>
            <p:cNvPr id="41" name="Google Shape;5952;p84">
              <a:extLst>
                <a:ext uri="{FF2B5EF4-FFF2-40B4-BE49-F238E27FC236}">
                  <a16:creationId xmlns:a16="http://schemas.microsoft.com/office/drawing/2014/main" id="{AE2C8F48-B79B-3A97-4110-C346F6CBA95D}"/>
                </a:ext>
              </a:extLst>
            </p:cNvPr>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3"/>
        <p:cNvGrpSpPr/>
        <p:nvPr/>
      </p:nvGrpSpPr>
      <p:grpSpPr>
        <a:xfrm>
          <a:off x="0" y="0"/>
          <a:ext cx="0" cy="0"/>
          <a:chOff x="0" y="0"/>
          <a:chExt cx="0" cy="0"/>
        </a:xfrm>
      </p:grpSpPr>
      <p:pic>
        <p:nvPicPr>
          <p:cNvPr id="4" name="Picture 3">
            <a:extLst>
              <a:ext uri="{FF2B5EF4-FFF2-40B4-BE49-F238E27FC236}">
                <a16:creationId xmlns:a16="http://schemas.microsoft.com/office/drawing/2014/main" id="{5DA199D6-76F4-3441-D6BA-C6A9BA05D2F1}"/>
              </a:ext>
            </a:extLst>
          </p:cNvPr>
          <p:cNvPicPr>
            <a:picLocks noChangeAspect="1"/>
          </p:cNvPicPr>
          <p:nvPr/>
        </p:nvPicPr>
        <p:blipFill>
          <a:blip r:embed="rId3"/>
          <a:srcRect l="18718" t="47691" r="18719" b="29692"/>
          <a:stretch/>
        </p:blipFill>
        <p:spPr>
          <a:xfrm>
            <a:off x="-1" y="2571755"/>
            <a:ext cx="9253931" cy="2681814"/>
          </a:xfrm>
          <a:prstGeom prst="rect">
            <a:avLst/>
          </a:prstGeom>
        </p:spPr>
      </p:pic>
      <p:sp>
        <p:nvSpPr>
          <p:cNvPr id="604" name="Google Shape;604;p46"/>
          <p:cNvSpPr txBox="1">
            <a:spLocks noGrp="1"/>
          </p:cNvSpPr>
          <p:nvPr>
            <p:ph type="ctrTitle"/>
          </p:nvPr>
        </p:nvSpPr>
        <p:spPr>
          <a:xfrm>
            <a:off x="4106292" y="2582721"/>
            <a:ext cx="3819750" cy="570525"/>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US" sz="3200" b="0" dirty="0">
                <a:solidFill>
                  <a:schemeClr val="bg1"/>
                </a:solidFill>
                <a:latin typeface="Franklin Gothic Heavy" panose="020B0903020102020204" pitchFamily="34" charset="0"/>
              </a:rPr>
              <a:t>Population total </a:t>
            </a:r>
            <a:endParaRPr sz="3200" b="0" dirty="0">
              <a:solidFill>
                <a:schemeClr val="bg1"/>
              </a:solidFill>
              <a:latin typeface="Franklin Gothic Heavy" panose="020B0903020102020204" pitchFamily="34" charset="0"/>
            </a:endParaRPr>
          </a:p>
        </p:txBody>
      </p:sp>
      <p:pic>
        <p:nvPicPr>
          <p:cNvPr id="1026" name="Picture 2">
            <a:extLst>
              <a:ext uri="{FF2B5EF4-FFF2-40B4-BE49-F238E27FC236}">
                <a16:creationId xmlns:a16="http://schemas.microsoft.com/office/drawing/2014/main" id="{EDF47348-14FB-5B5C-427E-5CA0D26CB5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224" t="2419" r="31494" b="9085"/>
          <a:stretch/>
        </p:blipFill>
        <p:spPr bwMode="auto">
          <a:xfrm>
            <a:off x="-32401" y="2571750"/>
            <a:ext cx="2797515" cy="268181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715D005-4B21-4284-5107-C044E805A912}"/>
              </a:ext>
            </a:extLst>
          </p:cNvPr>
          <p:cNvSpPr txBox="1"/>
          <p:nvPr/>
        </p:nvSpPr>
        <p:spPr>
          <a:xfrm>
            <a:off x="4436315" y="3164212"/>
            <a:ext cx="4479085" cy="1477328"/>
          </a:xfrm>
          <a:prstGeom prst="rect">
            <a:avLst/>
          </a:prstGeom>
          <a:noFill/>
        </p:spPr>
        <p:txBody>
          <a:bodyPr wrap="square" rtlCol="0">
            <a:spAutoFit/>
          </a:bodyPr>
          <a:lstStyle/>
          <a:p>
            <a:pPr algn="just"/>
            <a:r>
              <a:rPr lang="en-US" sz="1800" dirty="0">
                <a:solidFill>
                  <a:schemeClr val="bg1"/>
                </a:solidFill>
                <a:latin typeface="Baskerville Old Face" panose="02020602080505020303" pitchFamily="18" charset="0"/>
              </a:rPr>
              <a:t>This variable shows the </a:t>
            </a:r>
            <a:r>
              <a:rPr lang="en-US" sz="1800" b="1" dirty="0">
                <a:solidFill>
                  <a:schemeClr val="bg1"/>
                </a:solidFill>
                <a:latin typeface="Baskerville Old Face" panose="02020602080505020303" pitchFamily="18" charset="0"/>
              </a:rPr>
              <a:t>total number of people within a given region</a:t>
            </a:r>
            <a:r>
              <a:rPr lang="en-US" sz="1800" dirty="0">
                <a:solidFill>
                  <a:schemeClr val="bg1"/>
                </a:solidFill>
                <a:latin typeface="Baskerville Old Face" panose="02020602080505020303" pitchFamily="18" charset="0"/>
              </a:rPr>
              <a:t>. As seen in the picture, the regions which have a </a:t>
            </a:r>
            <a:r>
              <a:rPr lang="en-US" sz="1800" b="1" dirty="0">
                <a:solidFill>
                  <a:schemeClr val="bg1"/>
                </a:solidFill>
                <a:latin typeface="Baskerville Old Face" panose="02020602080505020303" pitchFamily="18" charset="0"/>
              </a:rPr>
              <a:t>higher concentration of people are the metropolitan areas and the capitals of each country.</a:t>
            </a:r>
          </a:p>
        </p:txBody>
      </p:sp>
      <p:pic>
        <p:nvPicPr>
          <p:cNvPr id="6" name="Picture 5">
            <a:extLst>
              <a:ext uri="{FF2B5EF4-FFF2-40B4-BE49-F238E27FC236}">
                <a16:creationId xmlns:a16="http://schemas.microsoft.com/office/drawing/2014/main" id="{07668163-AEA5-58FC-62B3-16836929D75C}"/>
              </a:ext>
            </a:extLst>
          </p:cNvPr>
          <p:cNvPicPr>
            <a:picLocks noChangeAspect="1"/>
          </p:cNvPicPr>
          <p:nvPr/>
        </p:nvPicPr>
        <p:blipFill>
          <a:blip r:embed="rId5"/>
          <a:srcRect l="4131"/>
          <a:stretch/>
        </p:blipFill>
        <p:spPr>
          <a:xfrm>
            <a:off x="2138125" y="2488151"/>
            <a:ext cx="2171252" cy="1792049"/>
          </a:xfrm>
          <a:prstGeom prst="rect">
            <a:avLst/>
          </a:prstGeom>
          <a:ln>
            <a:noFill/>
          </a:ln>
          <a:effectLst>
            <a:softEdge rad="112500"/>
          </a:effectLst>
        </p:spPr>
      </p:pic>
      <p:sp>
        <p:nvSpPr>
          <p:cNvPr id="7" name="Google Shape;604;p46">
            <a:extLst>
              <a:ext uri="{FF2B5EF4-FFF2-40B4-BE49-F238E27FC236}">
                <a16:creationId xmlns:a16="http://schemas.microsoft.com/office/drawing/2014/main" id="{2416283A-FFE7-37E4-4D31-70FADFF2CAE0}"/>
              </a:ext>
            </a:extLst>
          </p:cNvPr>
          <p:cNvSpPr txBox="1">
            <a:spLocks/>
          </p:cNvSpPr>
          <p:nvPr/>
        </p:nvSpPr>
        <p:spPr>
          <a:xfrm>
            <a:off x="64800" y="98513"/>
            <a:ext cx="4200434" cy="5705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6000"/>
              <a:buFont typeface="Lexend Deca"/>
              <a:buNone/>
              <a:defRPr sz="8000" b="1" i="0" u="none" strike="noStrike" cap="none">
                <a:solidFill>
                  <a:schemeClr val="lt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6000"/>
              <a:buFont typeface="Lexend Deca"/>
              <a:buNone/>
              <a:defRPr sz="60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6000"/>
              <a:buFont typeface="Lexend Deca"/>
              <a:buNone/>
              <a:defRPr sz="60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6000"/>
              <a:buFont typeface="Lexend Deca"/>
              <a:buNone/>
              <a:defRPr sz="60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6000"/>
              <a:buFont typeface="Lexend Deca"/>
              <a:buNone/>
              <a:defRPr sz="60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6000"/>
              <a:buFont typeface="Lexend Deca"/>
              <a:buNone/>
              <a:defRPr sz="60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6000"/>
              <a:buFont typeface="Lexend Deca"/>
              <a:buNone/>
              <a:defRPr sz="60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6000"/>
              <a:buFont typeface="Lexend Deca"/>
              <a:buNone/>
              <a:defRPr sz="60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6000"/>
              <a:buFont typeface="Lexend Deca"/>
              <a:buNone/>
              <a:defRPr sz="6000" b="1" i="0" u="none" strike="noStrike" cap="none">
                <a:solidFill>
                  <a:schemeClr val="dk1"/>
                </a:solidFill>
                <a:latin typeface="Lexend Deca"/>
                <a:ea typeface="Lexend Deca"/>
                <a:cs typeface="Lexend Deca"/>
                <a:sym typeface="Lexend Deca"/>
              </a:defRPr>
            </a:lvl9pPr>
          </a:lstStyle>
          <a:p>
            <a:r>
              <a:rPr lang="en-US" sz="2400" b="0" dirty="0">
                <a:solidFill>
                  <a:srgbClr val="2E2A2A"/>
                </a:solidFill>
                <a:latin typeface="Franklin Gothic Heavy" panose="020B0903020102020204" pitchFamily="34" charset="0"/>
              </a:rPr>
              <a:t>Rate of Population with tertiary education  </a:t>
            </a:r>
          </a:p>
        </p:txBody>
      </p:sp>
      <p:pic>
        <p:nvPicPr>
          <p:cNvPr id="1028" name="Picture 4">
            <a:extLst>
              <a:ext uri="{FF2B5EF4-FFF2-40B4-BE49-F238E27FC236}">
                <a16:creationId xmlns:a16="http://schemas.microsoft.com/office/drawing/2014/main" id="{7A04A2D9-3AAE-0EB2-EA55-5B51EFBEA34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4259" t="411" r="26953" b="10325"/>
          <a:stretch/>
        </p:blipFill>
        <p:spPr bwMode="auto">
          <a:xfrm>
            <a:off x="6524771" y="-50800"/>
            <a:ext cx="2651630" cy="262255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D167C41-2155-43D1-59E2-871C68B83933}"/>
              </a:ext>
            </a:extLst>
          </p:cNvPr>
          <p:cNvSpPr txBox="1"/>
          <p:nvPr/>
        </p:nvSpPr>
        <p:spPr>
          <a:xfrm>
            <a:off x="-1573" y="734512"/>
            <a:ext cx="4312753" cy="1492716"/>
          </a:xfrm>
          <a:prstGeom prst="rect">
            <a:avLst/>
          </a:prstGeom>
          <a:noFill/>
        </p:spPr>
        <p:txBody>
          <a:bodyPr wrap="square" rtlCol="0">
            <a:spAutoFit/>
          </a:bodyPr>
          <a:lstStyle/>
          <a:p>
            <a:pPr algn="just"/>
            <a:r>
              <a:rPr lang="en-US" sz="1300" dirty="0">
                <a:solidFill>
                  <a:srgbClr val="2E2A2A"/>
                </a:solidFill>
                <a:latin typeface="Baskerville Old Face" panose="02020602080505020303" pitchFamily="18" charset="0"/>
              </a:rPr>
              <a:t>The following variable deals with the percentage of people who have </a:t>
            </a:r>
            <a:r>
              <a:rPr lang="en-US" sz="1300" b="1" dirty="0">
                <a:solidFill>
                  <a:srgbClr val="2E2A2A"/>
                </a:solidFill>
                <a:latin typeface="Baskerville Old Face" panose="02020602080505020303" pitchFamily="18" charset="0"/>
              </a:rPr>
              <a:t>completed a tertiary level of education</a:t>
            </a:r>
            <a:r>
              <a:rPr lang="en-US" sz="1300" dirty="0">
                <a:solidFill>
                  <a:srgbClr val="2E2A2A"/>
                </a:solidFill>
                <a:latin typeface="Baskerville Old Face" panose="02020602080505020303" pitchFamily="18" charset="0"/>
              </a:rPr>
              <a:t> (university, college and other equivalents). We notice that the higher values may appear either in </a:t>
            </a:r>
            <a:r>
              <a:rPr lang="en-US" sz="1300" b="1" dirty="0">
                <a:solidFill>
                  <a:srgbClr val="2E2A2A"/>
                </a:solidFill>
                <a:latin typeface="Baskerville Old Face" panose="02020602080505020303" pitchFamily="18" charset="0"/>
              </a:rPr>
              <a:t>cities</a:t>
            </a:r>
            <a:r>
              <a:rPr lang="en-US" sz="1300" dirty="0">
                <a:solidFill>
                  <a:srgbClr val="2E2A2A"/>
                </a:solidFill>
                <a:latin typeface="Baskerville Old Face" panose="02020602080505020303" pitchFamily="18" charset="0"/>
              </a:rPr>
              <a:t> or in places </a:t>
            </a:r>
            <a:r>
              <a:rPr lang="en-US" sz="1300" b="1" dirty="0">
                <a:solidFill>
                  <a:srgbClr val="2E2A2A"/>
                </a:solidFill>
                <a:latin typeface="Baskerville Old Face" panose="02020602080505020303" pitchFamily="18" charset="0"/>
              </a:rPr>
              <a:t>where the number of people is not high. </a:t>
            </a:r>
            <a:r>
              <a:rPr lang="en-US" sz="1300" dirty="0">
                <a:solidFill>
                  <a:srgbClr val="2E2A2A"/>
                </a:solidFill>
                <a:latin typeface="Baskerville Old Face" panose="02020602080505020303" pitchFamily="18" charset="0"/>
              </a:rPr>
              <a:t>As such, it’s important to assess all of the variables that will be mentioned while accounting for the number of people in a given region.</a:t>
            </a:r>
          </a:p>
        </p:txBody>
      </p:sp>
      <p:pic>
        <p:nvPicPr>
          <p:cNvPr id="11" name="Picture 10">
            <a:extLst>
              <a:ext uri="{FF2B5EF4-FFF2-40B4-BE49-F238E27FC236}">
                <a16:creationId xmlns:a16="http://schemas.microsoft.com/office/drawing/2014/main" id="{CF8157FF-A9CC-7E13-647B-E0F3A46F4626}"/>
              </a:ext>
            </a:extLst>
          </p:cNvPr>
          <p:cNvPicPr>
            <a:picLocks noChangeAspect="1"/>
          </p:cNvPicPr>
          <p:nvPr/>
        </p:nvPicPr>
        <p:blipFill>
          <a:blip r:embed="rId7"/>
          <a:stretch>
            <a:fillRect/>
          </a:stretch>
        </p:blipFill>
        <p:spPr>
          <a:xfrm>
            <a:off x="4143164" y="151375"/>
            <a:ext cx="2889372" cy="237923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a:extLst>
              <a:ext uri="{FF2B5EF4-FFF2-40B4-BE49-F238E27FC236}">
                <a16:creationId xmlns:a16="http://schemas.microsoft.com/office/drawing/2014/main" id="{EE4DFE49-5B49-1637-3F53-D053155E8DC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3385" r="17747"/>
          <a:stretch/>
        </p:blipFill>
        <p:spPr bwMode="auto">
          <a:xfrm>
            <a:off x="9614499" y="-847600"/>
            <a:ext cx="3036260" cy="341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Google Shape;604;p46">
            <a:extLst>
              <a:ext uri="{FF2B5EF4-FFF2-40B4-BE49-F238E27FC236}">
                <a16:creationId xmlns:a16="http://schemas.microsoft.com/office/drawing/2014/main" id="{08D06790-F473-BF14-BD8F-0BF66E287B1F}"/>
              </a:ext>
            </a:extLst>
          </p:cNvPr>
          <p:cNvSpPr txBox="1">
            <a:spLocks/>
          </p:cNvSpPr>
          <p:nvPr/>
        </p:nvSpPr>
        <p:spPr>
          <a:xfrm>
            <a:off x="5902674" y="-1357931"/>
            <a:ext cx="3819750" cy="5705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Lexend Deca"/>
              <a:buNone/>
              <a:defRPr sz="48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en-US" sz="3200" b="0" dirty="0">
                <a:solidFill>
                  <a:schemeClr val="bg1"/>
                </a:solidFill>
                <a:latin typeface="Franklin Gothic Heavy" panose="020B0903020102020204" pitchFamily="34" charset="0"/>
              </a:rPr>
              <a:t>Burglaries</a:t>
            </a:r>
          </a:p>
        </p:txBody>
      </p:sp>
      <p:sp>
        <p:nvSpPr>
          <p:cNvPr id="12" name="Google Shape;604;p46">
            <a:extLst>
              <a:ext uri="{FF2B5EF4-FFF2-40B4-BE49-F238E27FC236}">
                <a16:creationId xmlns:a16="http://schemas.microsoft.com/office/drawing/2014/main" id="{E8FE36A4-F32A-8494-0CA9-A486D1144A72}"/>
              </a:ext>
            </a:extLst>
          </p:cNvPr>
          <p:cNvSpPr txBox="1">
            <a:spLocks/>
          </p:cNvSpPr>
          <p:nvPr/>
        </p:nvSpPr>
        <p:spPr>
          <a:xfrm>
            <a:off x="-424554" y="-1357932"/>
            <a:ext cx="3819750" cy="5705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Lexend Deca"/>
              <a:buNone/>
              <a:defRPr sz="48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en-US" sz="3200" b="0" dirty="0">
                <a:solidFill>
                  <a:schemeClr val="bg1"/>
                </a:solidFill>
                <a:latin typeface="Franklin Gothic Heavy" panose="020B0903020102020204" pitchFamily="34" charset="0"/>
              </a:rPr>
              <a:t>Robberies </a:t>
            </a:r>
          </a:p>
        </p:txBody>
      </p:sp>
      <p:pic>
        <p:nvPicPr>
          <p:cNvPr id="13" name="Picture 6">
            <a:extLst>
              <a:ext uri="{FF2B5EF4-FFF2-40B4-BE49-F238E27FC236}">
                <a16:creationId xmlns:a16="http://schemas.microsoft.com/office/drawing/2014/main" id="{D2A5344D-9963-70FD-0277-66097C8A809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0220" t="2317" r="25107" b="431"/>
          <a:stretch/>
        </p:blipFill>
        <p:spPr bwMode="auto">
          <a:xfrm>
            <a:off x="-3572705" y="-825661"/>
            <a:ext cx="3036260" cy="341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24" name="Google Shape;6285;p84">
            <a:extLst>
              <a:ext uri="{FF2B5EF4-FFF2-40B4-BE49-F238E27FC236}">
                <a16:creationId xmlns:a16="http://schemas.microsoft.com/office/drawing/2014/main" id="{90DD68B6-2953-7C13-D0C6-6288A2D29549}"/>
              </a:ext>
            </a:extLst>
          </p:cNvPr>
          <p:cNvGrpSpPr/>
          <p:nvPr/>
        </p:nvGrpSpPr>
        <p:grpSpPr>
          <a:xfrm>
            <a:off x="383217" y="2726898"/>
            <a:ext cx="330145" cy="704247"/>
            <a:chOff x="4584850" y="4399275"/>
            <a:chExt cx="225875" cy="481826"/>
          </a:xfrm>
          <a:solidFill>
            <a:schemeClr val="bg1"/>
          </a:solidFill>
        </p:grpSpPr>
        <p:sp>
          <p:nvSpPr>
            <p:cNvPr id="25" name="Google Shape;6286;p84">
              <a:extLst>
                <a:ext uri="{FF2B5EF4-FFF2-40B4-BE49-F238E27FC236}">
                  <a16:creationId xmlns:a16="http://schemas.microsoft.com/office/drawing/2014/main" id="{0F68DBCF-9F94-B46F-C576-B86220C3AD15}"/>
                </a:ext>
              </a:extLst>
            </p:cNvPr>
            <p:cNvSpPr/>
            <p:nvPr/>
          </p:nvSpPr>
          <p:spPr>
            <a:xfrm>
              <a:off x="4655400" y="4399275"/>
              <a:ext cx="84700" cy="84725"/>
            </a:xfrm>
            <a:custGeom>
              <a:avLst/>
              <a:gdLst/>
              <a:ahLst/>
              <a:cxnLst/>
              <a:rect l="l" t="t" r="r" b="b"/>
              <a:pathLst>
                <a:path w="3388" h="3389" extrusionOk="0">
                  <a:moveTo>
                    <a:pt x="1696" y="1"/>
                  </a:moveTo>
                  <a:cubicBezTo>
                    <a:pt x="759" y="1"/>
                    <a:pt x="0" y="760"/>
                    <a:pt x="0" y="1696"/>
                  </a:cubicBezTo>
                  <a:cubicBezTo>
                    <a:pt x="0" y="2630"/>
                    <a:pt x="759" y="3389"/>
                    <a:pt x="1696" y="3389"/>
                  </a:cubicBezTo>
                  <a:cubicBezTo>
                    <a:pt x="2629" y="3389"/>
                    <a:pt x="3388" y="2630"/>
                    <a:pt x="3388" y="1696"/>
                  </a:cubicBezTo>
                  <a:cubicBezTo>
                    <a:pt x="3388" y="760"/>
                    <a:pt x="2629" y="1"/>
                    <a:pt x="1696"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6" name="Google Shape;6287;p84">
              <a:extLst>
                <a:ext uri="{FF2B5EF4-FFF2-40B4-BE49-F238E27FC236}">
                  <a16:creationId xmlns:a16="http://schemas.microsoft.com/office/drawing/2014/main" id="{2B92EC21-5CED-FA1B-1406-59D7EA2D68C2}"/>
                </a:ext>
              </a:extLst>
            </p:cNvPr>
            <p:cNvSpPr/>
            <p:nvPr/>
          </p:nvSpPr>
          <p:spPr>
            <a:xfrm>
              <a:off x="4584850" y="4512201"/>
              <a:ext cx="225875" cy="368900"/>
            </a:xfrm>
            <a:custGeom>
              <a:avLst/>
              <a:gdLst/>
              <a:ahLst/>
              <a:cxnLst/>
              <a:rect l="l" t="t" r="r" b="b"/>
              <a:pathLst>
                <a:path w="9035" h="14756" extrusionOk="0">
                  <a:moveTo>
                    <a:pt x="2259" y="1"/>
                  </a:moveTo>
                  <a:cubicBezTo>
                    <a:pt x="1013" y="1"/>
                    <a:pt x="1" y="1052"/>
                    <a:pt x="1" y="2298"/>
                  </a:cubicBezTo>
                  <a:lnTo>
                    <a:pt x="1" y="5686"/>
                  </a:lnTo>
                  <a:cubicBezTo>
                    <a:pt x="1" y="6280"/>
                    <a:pt x="414" y="6792"/>
                    <a:pt x="1106" y="6792"/>
                  </a:cubicBezTo>
                  <a:cubicBezTo>
                    <a:pt x="1284" y="6792"/>
                    <a:pt x="1480" y="6758"/>
                    <a:pt x="1693" y="6683"/>
                  </a:cubicBezTo>
                  <a:lnTo>
                    <a:pt x="1693" y="13627"/>
                  </a:lnTo>
                  <a:cubicBezTo>
                    <a:pt x="1693" y="14250"/>
                    <a:pt x="2199" y="14756"/>
                    <a:pt x="2822" y="14756"/>
                  </a:cubicBezTo>
                  <a:cubicBezTo>
                    <a:pt x="3446" y="14756"/>
                    <a:pt x="3952" y="14250"/>
                    <a:pt x="3952" y="13627"/>
                  </a:cubicBezTo>
                  <a:lnTo>
                    <a:pt x="3952" y="9637"/>
                  </a:lnTo>
                  <a:cubicBezTo>
                    <a:pt x="3952" y="9324"/>
                    <a:pt x="4204" y="9074"/>
                    <a:pt x="4518" y="9074"/>
                  </a:cubicBezTo>
                  <a:cubicBezTo>
                    <a:pt x="4828" y="9074"/>
                    <a:pt x="5081" y="9324"/>
                    <a:pt x="5081" y="9637"/>
                  </a:cubicBezTo>
                  <a:lnTo>
                    <a:pt x="5081" y="13627"/>
                  </a:lnTo>
                  <a:cubicBezTo>
                    <a:pt x="5081" y="14250"/>
                    <a:pt x="5587" y="14756"/>
                    <a:pt x="6210" y="14756"/>
                  </a:cubicBezTo>
                  <a:cubicBezTo>
                    <a:pt x="6833" y="14756"/>
                    <a:pt x="7339" y="14250"/>
                    <a:pt x="7339" y="13627"/>
                  </a:cubicBezTo>
                  <a:lnTo>
                    <a:pt x="7339" y="6683"/>
                  </a:lnTo>
                  <a:cubicBezTo>
                    <a:pt x="7552" y="6758"/>
                    <a:pt x="7749" y="6792"/>
                    <a:pt x="7927" y="6792"/>
                  </a:cubicBezTo>
                  <a:cubicBezTo>
                    <a:pt x="8619" y="6792"/>
                    <a:pt x="9035" y="6280"/>
                    <a:pt x="9035" y="5686"/>
                  </a:cubicBezTo>
                  <a:lnTo>
                    <a:pt x="9035" y="2298"/>
                  </a:lnTo>
                  <a:cubicBezTo>
                    <a:pt x="9035" y="1052"/>
                    <a:pt x="8020" y="1"/>
                    <a:pt x="6776"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solidFill>
                  <a:srgbClr val="435D74"/>
                </a:solidFill>
              </a:endParaRPr>
            </a:p>
          </p:txBody>
        </p:sp>
      </p:grpSp>
      <p:grpSp>
        <p:nvGrpSpPr>
          <p:cNvPr id="3" name="Google Shape;6389;p85">
            <a:extLst>
              <a:ext uri="{FF2B5EF4-FFF2-40B4-BE49-F238E27FC236}">
                <a16:creationId xmlns:a16="http://schemas.microsoft.com/office/drawing/2014/main" id="{ADCCF5B3-B0AF-A350-ECA1-96AF64047B80}"/>
              </a:ext>
            </a:extLst>
          </p:cNvPr>
          <p:cNvGrpSpPr/>
          <p:nvPr/>
        </p:nvGrpSpPr>
        <p:grpSpPr>
          <a:xfrm>
            <a:off x="6927138" y="196317"/>
            <a:ext cx="465967" cy="472721"/>
            <a:chOff x="-40742750" y="3972175"/>
            <a:chExt cx="311125" cy="316825"/>
          </a:xfrm>
          <a:solidFill>
            <a:schemeClr val="bg1"/>
          </a:solidFill>
        </p:grpSpPr>
        <p:sp>
          <p:nvSpPr>
            <p:cNvPr id="8" name="Google Shape;6390;p85">
              <a:extLst>
                <a:ext uri="{FF2B5EF4-FFF2-40B4-BE49-F238E27FC236}">
                  <a16:creationId xmlns:a16="http://schemas.microsoft.com/office/drawing/2014/main" id="{2AE5432E-5A5A-5413-F4E8-4ECB4BA078A7}"/>
                </a:ext>
              </a:extLst>
            </p:cNvPr>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sp>
          <p:nvSpPr>
            <p:cNvPr id="14" name="Google Shape;6391;p85">
              <a:extLst>
                <a:ext uri="{FF2B5EF4-FFF2-40B4-BE49-F238E27FC236}">
                  <a16:creationId xmlns:a16="http://schemas.microsoft.com/office/drawing/2014/main" id="{5E870D86-D444-F770-7D5B-C073462FA40C}"/>
                </a:ext>
              </a:extLst>
            </p:cNvPr>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04"/>
                                        </p:tgtEl>
                                        <p:attrNameLst>
                                          <p:attrName>style.visibility</p:attrName>
                                        </p:attrNameLst>
                                      </p:cBhvr>
                                      <p:to>
                                        <p:strVal val="visible"/>
                                      </p:to>
                                    </p:set>
                                    <p:anim calcmode="lin" valueType="num">
                                      <p:cBhvr additive="base">
                                        <p:cTn id="11" dur="750" fill="hold"/>
                                        <p:tgtEl>
                                          <p:spTgt spid="604"/>
                                        </p:tgtEl>
                                        <p:attrNameLst>
                                          <p:attrName>ppt_x</p:attrName>
                                        </p:attrNameLst>
                                      </p:cBhvr>
                                      <p:tavLst>
                                        <p:tav tm="0">
                                          <p:val>
                                            <p:strVal val="#ppt_x"/>
                                          </p:val>
                                        </p:tav>
                                        <p:tav tm="100000">
                                          <p:val>
                                            <p:strVal val="#ppt_x"/>
                                          </p:val>
                                        </p:tav>
                                      </p:tavLst>
                                    </p:anim>
                                    <p:anim calcmode="lin" valueType="num">
                                      <p:cBhvr additive="base">
                                        <p:cTn id="12" dur="750" fill="hold"/>
                                        <p:tgtEl>
                                          <p:spTgt spid="60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anim calcmode="lin" valueType="num">
                                      <p:cBhvr additive="base">
                                        <p:cTn id="19" dur="500" fill="hold"/>
                                        <p:tgtEl>
                                          <p:spTgt spid="1026"/>
                                        </p:tgtEl>
                                        <p:attrNameLst>
                                          <p:attrName>ppt_x</p:attrName>
                                        </p:attrNameLst>
                                      </p:cBhvr>
                                      <p:tavLst>
                                        <p:tav tm="0">
                                          <p:val>
                                            <p:strVal val="#ppt_x"/>
                                          </p:val>
                                        </p:tav>
                                        <p:tav tm="100000">
                                          <p:val>
                                            <p:strVal val="#ppt_x"/>
                                          </p:val>
                                        </p:tav>
                                      </p:tavLst>
                                    </p:anim>
                                    <p:anim calcmode="lin" valueType="num">
                                      <p:cBhvr additive="base">
                                        <p:cTn id="20" dur="500" fill="hold"/>
                                        <p:tgtEl>
                                          <p:spTgt spid="1026"/>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pic>
        <p:nvPicPr>
          <p:cNvPr id="2" name="Picture 1">
            <a:extLst>
              <a:ext uri="{FF2B5EF4-FFF2-40B4-BE49-F238E27FC236}">
                <a16:creationId xmlns:a16="http://schemas.microsoft.com/office/drawing/2014/main" id="{4A86E722-C03B-903E-CB68-0DDE5281B15B}"/>
              </a:ext>
            </a:extLst>
          </p:cNvPr>
          <p:cNvPicPr>
            <a:picLocks noChangeAspect="1"/>
          </p:cNvPicPr>
          <p:nvPr/>
        </p:nvPicPr>
        <p:blipFill>
          <a:blip r:embed="rId3"/>
          <a:srcRect l="31084" t="43883" r="37634" b="10932"/>
          <a:stretch/>
        </p:blipFill>
        <p:spPr>
          <a:xfrm>
            <a:off x="-50800" y="-88900"/>
            <a:ext cx="4622800" cy="5340349"/>
          </a:xfrm>
          <a:prstGeom prst="rect">
            <a:avLst/>
          </a:prstGeom>
        </p:spPr>
      </p:pic>
      <p:sp>
        <p:nvSpPr>
          <p:cNvPr id="698" name="Google Shape;698;p51"/>
          <p:cNvSpPr txBox="1">
            <a:spLocks noGrp="1"/>
          </p:cNvSpPr>
          <p:nvPr>
            <p:ph type="subTitle" idx="2"/>
          </p:nvPr>
        </p:nvSpPr>
        <p:spPr>
          <a:xfrm flipH="1">
            <a:off x="3173605" y="823298"/>
            <a:ext cx="2717800" cy="3743622"/>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en-US" sz="1100" dirty="0">
                <a:solidFill>
                  <a:schemeClr val="bg1"/>
                </a:solidFill>
                <a:latin typeface="Baskerville Old Face" panose="02020602080505020303" pitchFamily="18" charset="0"/>
              </a:rPr>
              <a:t>We have decided to analyze two of the most </a:t>
            </a:r>
            <a:r>
              <a:rPr lang="en-US" sz="1100" b="1" dirty="0">
                <a:solidFill>
                  <a:schemeClr val="bg1"/>
                </a:solidFill>
                <a:latin typeface="Baskerville Old Face" panose="02020602080505020303" pitchFamily="18" charset="0"/>
              </a:rPr>
              <a:t>common recorded offences </a:t>
            </a:r>
            <a:r>
              <a:rPr lang="en-US" sz="1100" dirty="0">
                <a:solidFill>
                  <a:schemeClr val="bg1"/>
                </a:solidFill>
                <a:latin typeface="Baskerville Old Face" panose="02020602080505020303" pitchFamily="18" charset="0"/>
              </a:rPr>
              <a:t>that may occur based on the </a:t>
            </a:r>
            <a:r>
              <a:rPr lang="en-US" sz="1100" b="1" dirty="0">
                <a:solidFill>
                  <a:schemeClr val="bg1"/>
                </a:solidFill>
                <a:latin typeface="Baskerville Old Face" panose="02020602080505020303" pitchFamily="18" charset="0"/>
              </a:rPr>
              <a:t>education level </a:t>
            </a:r>
            <a:r>
              <a:rPr lang="en-US" sz="1100" dirty="0">
                <a:solidFill>
                  <a:schemeClr val="bg1"/>
                </a:solidFill>
                <a:latin typeface="Baskerville Old Face" panose="02020602080505020303" pitchFamily="18" charset="0"/>
              </a:rPr>
              <a:t>and the </a:t>
            </a:r>
            <a:r>
              <a:rPr lang="en-US" sz="1100" b="1" dirty="0">
                <a:solidFill>
                  <a:schemeClr val="bg1"/>
                </a:solidFill>
                <a:latin typeface="Baskerville Old Face" panose="02020602080505020303" pitchFamily="18" charset="0"/>
              </a:rPr>
              <a:t>income</a:t>
            </a:r>
            <a:r>
              <a:rPr lang="en-US" sz="1100" dirty="0">
                <a:solidFill>
                  <a:schemeClr val="bg1"/>
                </a:solidFill>
                <a:latin typeface="Baskerville Old Face" panose="02020602080505020303" pitchFamily="18" charset="0"/>
              </a:rPr>
              <a:t> available to citizens of a given region: </a:t>
            </a:r>
            <a:r>
              <a:rPr lang="en-US" sz="1100" b="1" dirty="0">
                <a:solidFill>
                  <a:schemeClr val="bg1"/>
                </a:solidFill>
                <a:latin typeface="Baskerville Old Face" panose="02020602080505020303" pitchFamily="18" charset="0"/>
              </a:rPr>
              <a:t>robberies and burglaries</a:t>
            </a:r>
            <a:r>
              <a:rPr lang="en-US" sz="1100" dirty="0">
                <a:solidFill>
                  <a:schemeClr val="bg1"/>
                </a:solidFill>
                <a:latin typeface="Baskerville Old Face" panose="02020602080505020303" pitchFamily="18" charset="0"/>
              </a:rPr>
              <a:t>. In the two maps shown, we can notice hotspots created in about the same areas for both variables, showing the likelihood of both occurring given a few factors. For the </a:t>
            </a:r>
            <a:r>
              <a:rPr lang="en-US" sz="1100" b="1" dirty="0">
                <a:solidFill>
                  <a:schemeClr val="bg1"/>
                </a:solidFill>
                <a:latin typeface="Baskerville Old Face" panose="02020602080505020303" pitchFamily="18" charset="0"/>
              </a:rPr>
              <a:t>Northern countries</a:t>
            </a:r>
            <a:r>
              <a:rPr lang="en-US" sz="1100" dirty="0">
                <a:solidFill>
                  <a:schemeClr val="bg1"/>
                </a:solidFill>
                <a:latin typeface="Baskerville Old Face" panose="02020602080505020303" pitchFamily="18" charset="0"/>
              </a:rPr>
              <a:t> of the continent, it seems that the level of observations recorded is </a:t>
            </a:r>
            <a:r>
              <a:rPr lang="en-US" sz="1100" b="1" dirty="0">
                <a:solidFill>
                  <a:schemeClr val="bg1"/>
                </a:solidFill>
                <a:latin typeface="Baskerville Old Face" panose="02020602080505020303" pitchFamily="18" charset="0"/>
              </a:rPr>
              <a:t>quite small</a:t>
            </a:r>
            <a:r>
              <a:rPr lang="en-US" sz="1100" dirty="0">
                <a:solidFill>
                  <a:schemeClr val="bg1"/>
                </a:solidFill>
                <a:latin typeface="Baskerville Old Face" panose="02020602080505020303" pitchFamily="18" charset="0"/>
              </a:rPr>
              <a:t>, given </a:t>
            </a:r>
            <a:r>
              <a:rPr lang="en-US" sz="1100" b="1" dirty="0">
                <a:solidFill>
                  <a:schemeClr val="bg1"/>
                </a:solidFill>
                <a:latin typeface="Baskerville Old Face" panose="02020602080505020303" pitchFamily="18" charset="0"/>
              </a:rPr>
              <a:t>the number of people recorded there is small </a:t>
            </a:r>
            <a:r>
              <a:rPr lang="en-US" sz="1100" dirty="0">
                <a:solidFill>
                  <a:schemeClr val="bg1"/>
                </a:solidFill>
                <a:latin typeface="Baskerville Old Face" panose="02020602080505020303" pitchFamily="18" charset="0"/>
              </a:rPr>
              <a:t>and because </a:t>
            </a:r>
            <a:r>
              <a:rPr lang="en-US" sz="1100" b="1" dirty="0">
                <a:solidFill>
                  <a:schemeClr val="bg1"/>
                </a:solidFill>
                <a:latin typeface="Baskerville Old Face" panose="02020602080505020303" pitchFamily="18" charset="0"/>
              </a:rPr>
              <a:t>the higher income level </a:t>
            </a:r>
            <a:r>
              <a:rPr lang="en-US" sz="1100" dirty="0">
                <a:solidFill>
                  <a:schemeClr val="bg1"/>
                </a:solidFill>
                <a:latin typeface="Baskerville Old Face" panose="02020602080505020303" pitchFamily="18" charset="0"/>
              </a:rPr>
              <a:t>and the </a:t>
            </a:r>
            <a:r>
              <a:rPr lang="en-US" sz="1100" b="1" dirty="0">
                <a:solidFill>
                  <a:schemeClr val="bg1"/>
                </a:solidFill>
                <a:latin typeface="Baskerville Old Face" panose="02020602080505020303" pitchFamily="18" charset="0"/>
              </a:rPr>
              <a:t>reduced unemployment rate</a:t>
            </a:r>
            <a:r>
              <a:rPr lang="en-US" sz="1100" dirty="0">
                <a:solidFill>
                  <a:schemeClr val="bg1"/>
                </a:solidFill>
                <a:latin typeface="Baskerville Old Face" panose="02020602080505020303" pitchFamily="18" charset="0"/>
              </a:rPr>
              <a:t> (variables which will be analyzed shortly) are also more </a:t>
            </a:r>
            <a:r>
              <a:rPr lang="en-US" sz="1100" b="1" dirty="0">
                <a:solidFill>
                  <a:schemeClr val="bg1"/>
                </a:solidFill>
                <a:latin typeface="Baskerville Old Face" panose="02020602080505020303" pitchFamily="18" charset="0"/>
              </a:rPr>
              <a:t>economically favorable. </a:t>
            </a:r>
            <a:r>
              <a:rPr lang="en-US" sz="1100" dirty="0">
                <a:solidFill>
                  <a:schemeClr val="bg1"/>
                </a:solidFill>
                <a:latin typeface="Baskerville Old Face" panose="02020602080505020303" pitchFamily="18" charset="0"/>
              </a:rPr>
              <a:t>In contrast, for some regions like </a:t>
            </a:r>
            <a:r>
              <a:rPr lang="en-US" sz="1100" b="1" dirty="0">
                <a:solidFill>
                  <a:schemeClr val="bg1"/>
                </a:solidFill>
                <a:latin typeface="Baskerville Old Face" panose="02020602080505020303" pitchFamily="18" charset="0"/>
              </a:rPr>
              <a:t>Spain, Italy, Greece, the education level, while high, doesn’t show a decrease in the crimes </a:t>
            </a:r>
            <a:r>
              <a:rPr lang="en-US" sz="1100" dirty="0">
                <a:solidFill>
                  <a:schemeClr val="bg1"/>
                </a:solidFill>
                <a:latin typeface="Baskerville Old Face" panose="02020602080505020303" pitchFamily="18" charset="0"/>
              </a:rPr>
              <a:t>recorded, and that seems to be because of the </a:t>
            </a:r>
            <a:r>
              <a:rPr lang="en-US" sz="1100" b="1" dirty="0">
                <a:solidFill>
                  <a:schemeClr val="bg1"/>
                </a:solidFill>
                <a:latin typeface="Baskerville Old Face" panose="02020602080505020303" pitchFamily="18" charset="0"/>
              </a:rPr>
              <a:t>unfavorable economic situation present</a:t>
            </a:r>
            <a:r>
              <a:rPr lang="en-US" sz="1100" dirty="0">
                <a:latin typeface="Baskerville Old Face" panose="02020602080505020303" pitchFamily="18" charset="0"/>
              </a:rPr>
              <a:t>.	</a:t>
            </a:r>
            <a:endParaRPr sz="1100" dirty="0">
              <a:latin typeface="Baskerville Old Face" panose="02020602080505020303" pitchFamily="18" charset="0"/>
            </a:endParaRPr>
          </a:p>
        </p:txBody>
      </p:sp>
      <p:sp>
        <p:nvSpPr>
          <p:cNvPr id="6" name="Google Shape;604;p46">
            <a:extLst>
              <a:ext uri="{FF2B5EF4-FFF2-40B4-BE49-F238E27FC236}">
                <a16:creationId xmlns:a16="http://schemas.microsoft.com/office/drawing/2014/main" id="{8029F8D5-C1AF-85FA-EBCC-5D1E08F93442}"/>
              </a:ext>
            </a:extLst>
          </p:cNvPr>
          <p:cNvSpPr txBox="1">
            <a:spLocks/>
          </p:cNvSpPr>
          <p:nvPr/>
        </p:nvSpPr>
        <p:spPr>
          <a:xfrm>
            <a:off x="4330918" y="184278"/>
            <a:ext cx="3819750" cy="5705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Lexend Deca"/>
              <a:buNone/>
              <a:defRPr sz="48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en-US" sz="3200" b="0" dirty="0">
                <a:solidFill>
                  <a:schemeClr val="bg1"/>
                </a:solidFill>
                <a:latin typeface="Franklin Gothic Heavy" panose="020B0903020102020204" pitchFamily="34" charset="0"/>
              </a:rPr>
              <a:t>Burglaries</a:t>
            </a:r>
          </a:p>
        </p:txBody>
      </p:sp>
      <p:pic>
        <p:nvPicPr>
          <p:cNvPr id="2052" name="Picture 4">
            <a:extLst>
              <a:ext uri="{FF2B5EF4-FFF2-40B4-BE49-F238E27FC236}">
                <a16:creationId xmlns:a16="http://schemas.microsoft.com/office/drawing/2014/main" id="{58BAD3FC-839A-89F5-50B2-E6A815DDE4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385" r="17747"/>
          <a:stretch/>
        </p:blipFill>
        <p:spPr bwMode="auto">
          <a:xfrm>
            <a:off x="5891405" y="900854"/>
            <a:ext cx="3036260" cy="341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54" name="Picture 6">
            <a:extLst>
              <a:ext uri="{FF2B5EF4-FFF2-40B4-BE49-F238E27FC236}">
                <a16:creationId xmlns:a16="http://schemas.microsoft.com/office/drawing/2014/main" id="{F3584E78-F465-91E8-F53B-BFCA8FEB415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220" t="2317" r="25107" b="431"/>
          <a:stretch/>
        </p:blipFill>
        <p:spPr bwMode="auto">
          <a:xfrm>
            <a:off x="137345" y="900854"/>
            <a:ext cx="3036260" cy="341934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3" name="Google Shape;604;p46">
            <a:extLst>
              <a:ext uri="{FF2B5EF4-FFF2-40B4-BE49-F238E27FC236}">
                <a16:creationId xmlns:a16="http://schemas.microsoft.com/office/drawing/2014/main" id="{B7B44A48-F84C-280D-9A13-0CD50B4F3C56}"/>
              </a:ext>
            </a:extLst>
          </p:cNvPr>
          <p:cNvSpPr txBox="1">
            <a:spLocks/>
          </p:cNvSpPr>
          <p:nvPr/>
        </p:nvSpPr>
        <p:spPr>
          <a:xfrm>
            <a:off x="-484761" y="184278"/>
            <a:ext cx="3819750" cy="570525"/>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Lexend Deca"/>
              <a:buNone/>
              <a:defRPr sz="48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en-US" sz="3200" b="0" dirty="0">
                <a:solidFill>
                  <a:schemeClr val="bg1"/>
                </a:solidFill>
                <a:latin typeface="Franklin Gothic Heavy" panose="020B0903020102020204" pitchFamily="34" charset="0"/>
              </a:rPr>
              <a:t>Robberies </a:t>
            </a:r>
          </a:p>
        </p:txBody>
      </p:sp>
      <p:pic>
        <p:nvPicPr>
          <p:cNvPr id="7" name="Picture 2">
            <a:extLst>
              <a:ext uri="{FF2B5EF4-FFF2-40B4-BE49-F238E27FC236}">
                <a16:creationId xmlns:a16="http://schemas.microsoft.com/office/drawing/2014/main" id="{BF9CC74B-8DCA-4B86-1F49-1F88EA3AEE2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9804" r="25099" b="6670"/>
          <a:stretch/>
        </p:blipFill>
        <p:spPr bwMode="auto">
          <a:xfrm>
            <a:off x="-4584179" y="939631"/>
            <a:ext cx="3484175" cy="33417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074" name="Picture 2">
            <a:extLst>
              <a:ext uri="{FF2B5EF4-FFF2-40B4-BE49-F238E27FC236}">
                <a16:creationId xmlns:a16="http://schemas.microsoft.com/office/drawing/2014/main" id="{9192D35D-420D-0F56-025B-A128D29950B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91373" b="82810"/>
          <a:stretch/>
        </p:blipFill>
        <p:spPr bwMode="auto">
          <a:xfrm>
            <a:off x="5767207" y="763298"/>
            <a:ext cx="1221268" cy="11844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38E96D97-EDF8-1108-C3D7-1E47C233DF2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9880" b="81603"/>
          <a:stretch/>
        </p:blipFill>
        <p:spPr bwMode="auto">
          <a:xfrm>
            <a:off x="-6844" y="763297"/>
            <a:ext cx="1241259" cy="118442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30DC3D29-FBD3-F587-9C91-B11A4086D32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91196" b="83179"/>
          <a:stretch/>
        </p:blipFill>
        <p:spPr bwMode="auto">
          <a:xfrm>
            <a:off x="-5873350" y="-2877761"/>
            <a:ext cx="1453838" cy="12873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21C5FDA-7699-A6FE-A59A-2AA3BBB99AF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89092" b="81179"/>
          <a:stretch/>
        </p:blipFill>
        <p:spPr bwMode="auto">
          <a:xfrm>
            <a:off x="12862487" y="-2877761"/>
            <a:ext cx="1372330" cy="121374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A34B6020-5FF3-A2AA-D3A7-991597EE2B1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0657" r="25686" b="10033"/>
          <a:stretch/>
        </p:blipFill>
        <p:spPr bwMode="auto">
          <a:xfrm>
            <a:off x="9853545" y="839943"/>
            <a:ext cx="3484175" cy="341148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4" name="Google Shape;1751;p71">
            <a:extLst>
              <a:ext uri="{FF2B5EF4-FFF2-40B4-BE49-F238E27FC236}">
                <a16:creationId xmlns:a16="http://schemas.microsoft.com/office/drawing/2014/main" id="{D5A94470-760E-6051-02F5-2D029CC9531C}"/>
              </a:ext>
            </a:extLst>
          </p:cNvPr>
          <p:cNvGrpSpPr/>
          <p:nvPr/>
        </p:nvGrpSpPr>
        <p:grpSpPr>
          <a:xfrm>
            <a:off x="216335" y="1956218"/>
            <a:ext cx="711231" cy="648273"/>
            <a:chOff x="1227084" y="1351714"/>
            <a:chExt cx="380634" cy="346940"/>
          </a:xfrm>
          <a:solidFill>
            <a:schemeClr val="bg1"/>
          </a:solidFill>
        </p:grpSpPr>
        <p:sp>
          <p:nvSpPr>
            <p:cNvPr id="5" name="Google Shape;1752;p71">
              <a:extLst>
                <a:ext uri="{FF2B5EF4-FFF2-40B4-BE49-F238E27FC236}">
                  <a16:creationId xmlns:a16="http://schemas.microsoft.com/office/drawing/2014/main" id="{A6A071E2-7ED7-04A4-52E2-52AEEAF3D539}"/>
                </a:ext>
              </a:extLst>
            </p:cNvPr>
            <p:cNvSpPr/>
            <p:nvPr/>
          </p:nvSpPr>
          <p:spPr>
            <a:xfrm>
              <a:off x="1227084" y="1351714"/>
              <a:ext cx="380634" cy="100099"/>
            </a:xfrm>
            <a:custGeom>
              <a:avLst/>
              <a:gdLst/>
              <a:ahLst/>
              <a:cxnLst/>
              <a:rect l="l" t="t" r="r" b="b"/>
              <a:pathLst>
                <a:path w="16256" h="4275" extrusionOk="0">
                  <a:moveTo>
                    <a:pt x="931" y="1"/>
                  </a:moveTo>
                  <a:lnTo>
                    <a:pt x="931" y="1904"/>
                  </a:lnTo>
                  <a:lnTo>
                    <a:pt x="0" y="1904"/>
                  </a:lnTo>
                  <a:lnTo>
                    <a:pt x="0" y="4274"/>
                  </a:lnTo>
                  <a:lnTo>
                    <a:pt x="16255" y="4274"/>
                  </a:lnTo>
                  <a:lnTo>
                    <a:pt x="16255" y="1904"/>
                  </a:lnTo>
                  <a:lnTo>
                    <a:pt x="14816" y="1904"/>
                  </a:lnTo>
                  <a:lnTo>
                    <a:pt x="14816" y="932"/>
                  </a:lnTo>
                  <a:lnTo>
                    <a:pt x="13844" y="932"/>
                  </a:lnTo>
                  <a:lnTo>
                    <a:pt x="13844" y="1904"/>
                  </a:lnTo>
                  <a:lnTo>
                    <a:pt x="12913" y="1904"/>
                  </a:lnTo>
                  <a:lnTo>
                    <a:pt x="12913" y="932"/>
                  </a:lnTo>
                  <a:lnTo>
                    <a:pt x="11937" y="932"/>
                  </a:lnTo>
                  <a:lnTo>
                    <a:pt x="11937" y="1904"/>
                  </a:lnTo>
                  <a:lnTo>
                    <a:pt x="3756" y="1904"/>
                  </a:lnTo>
                  <a:cubicBezTo>
                    <a:pt x="3522" y="793"/>
                    <a:pt x="2543" y="1"/>
                    <a:pt x="1409"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1" name="Google Shape;1753;p71">
              <a:extLst>
                <a:ext uri="{FF2B5EF4-FFF2-40B4-BE49-F238E27FC236}">
                  <a16:creationId xmlns:a16="http://schemas.microsoft.com/office/drawing/2014/main" id="{3EAF2B9D-B879-0C07-6F64-CB74114B2314}"/>
                </a:ext>
              </a:extLst>
            </p:cNvPr>
            <p:cNvSpPr/>
            <p:nvPr/>
          </p:nvSpPr>
          <p:spPr>
            <a:xfrm>
              <a:off x="1228114" y="1653978"/>
              <a:ext cx="126160" cy="44676"/>
            </a:xfrm>
            <a:custGeom>
              <a:avLst/>
              <a:gdLst/>
              <a:ahLst/>
              <a:cxnLst/>
              <a:rect l="l" t="t" r="r" b="b"/>
              <a:pathLst>
                <a:path w="5388" h="1908" extrusionOk="0">
                  <a:moveTo>
                    <a:pt x="149" y="1"/>
                  </a:moveTo>
                  <a:lnTo>
                    <a:pt x="112" y="292"/>
                  </a:lnTo>
                  <a:cubicBezTo>
                    <a:pt x="0" y="1149"/>
                    <a:pt x="667" y="1908"/>
                    <a:pt x="1527" y="1908"/>
                  </a:cubicBezTo>
                  <a:lnTo>
                    <a:pt x="5151" y="1908"/>
                  </a:lnTo>
                  <a:lnTo>
                    <a:pt x="5388"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2" name="Google Shape;1754;p71">
              <a:extLst>
                <a:ext uri="{FF2B5EF4-FFF2-40B4-BE49-F238E27FC236}">
                  <a16:creationId xmlns:a16="http://schemas.microsoft.com/office/drawing/2014/main" id="{4F2FB82E-0A0F-26AD-C6B6-B5E263C74BEE}"/>
                </a:ext>
              </a:extLst>
            </p:cNvPr>
            <p:cNvSpPr/>
            <p:nvPr/>
          </p:nvSpPr>
          <p:spPr>
            <a:xfrm>
              <a:off x="1227084" y="1474619"/>
              <a:ext cx="358811" cy="156646"/>
            </a:xfrm>
            <a:custGeom>
              <a:avLst/>
              <a:gdLst/>
              <a:ahLst/>
              <a:cxnLst/>
              <a:rect l="l" t="t" r="r" b="b"/>
              <a:pathLst>
                <a:path w="15324" h="6690" extrusionOk="0">
                  <a:moveTo>
                    <a:pt x="8595" y="1948"/>
                  </a:moveTo>
                  <a:lnTo>
                    <a:pt x="8595" y="2581"/>
                  </a:lnTo>
                  <a:cubicBezTo>
                    <a:pt x="8595" y="3540"/>
                    <a:pt x="7816" y="4318"/>
                    <a:pt x="6858" y="4318"/>
                  </a:cubicBezTo>
                  <a:lnTo>
                    <a:pt x="5872" y="4318"/>
                  </a:lnTo>
                  <a:lnTo>
                    <a:pt x="6099" y="2493"/>
                  </a:lnTo>
                  <a:lnTo>
                    <a:pt x="6963" y="3357"/>
                  </a:lnTo>
                  <a:lnTo>
                    <a:pt x="7633" y="2690"/>
                  </a:lnTo>
                  <a:lnTo>
                    <a:pt x="6895" y="1948"/>
                  </a:lnTo>
                  <a:close/>
                  <a:moveTo>
                    <a:pt x="0" y="1"/>
                  </a:moveTo>
                  <a:lnTo>
                    <a:pt x="0" y="2879"/>
                  </a:lnTo>
                  <a:lnTo>
                    <a:pt x="477" y="2879"/>
                  </a:lnTo>
                  <a:cubicBezTo>
                    <a:pt x="566" y="2879"/>
                    <a:pt x="650" y="2916"/>
                    <a:pt x="708" y="2988"/>
                  </a:cubicBezTo>
                  <a:cubicBezTo>
                    <a:pt x="765" y="3062"/>
                    <a:pt x="789" y="3160"/>
                    <a:pt x="762" y="3252"/>
                  </a:cubicBezTo>
                  <a:lnTo>
                    <a:pt x="312" y="6689"/>
                  </a:lnTo>
                  <a:lnTo>
                    <a:pt x="5561" y="6689"/>
                  </a:lnTo>
                  <a:lnTo>
                    <a:pt x="5740" y="5250"/>
                  </a:lnTo>
                  <a:lnTo>
                    <a:pt x="6875" y="5250"/>
                  </a:lnTo>
                  <a:cubicBezTo>
                    <a:pt x="8361" y="5250"/>
                    <a:pt x="9567" y="4044"/>
                    <a:pt x="9567" y="2557"/>
                  </a:cubicBezTo>
                  <a:lnTo>
                    <a:pt x="9567" y="1904"/>
                  </a:lnTo>
                  <a:lnTo>
                    <a:pt x="15324" y="1904"/>
                  </a:lnTo>
                  <a:lnTo>
                    <a:pt x="15324"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3" name="Google Shape;5944;p84">
            <a:extLst>
              <a:ext uri="{FF2B5EF4-FFF2-40B4-BE49-F238E27FC236}">
                <a16:creationId xmlns:a16="http://schemas.microsoft.com/office/drawing/2014/main" id="{78E3778F-71E5-6255-F867-7950D429EAD5}"/>
              </a:ext>
            </a:extLst>
          </p:cNvPr>
          <p:cNvGrpSpPr/>
          <p:nvPr/>
        </p:nvGrpSpPr>
        <p:grpSpPr>
          <a:xfrm>
            <a:off x="5955535" y="1956218"/>
            <a:ext cx="692714" cy="665998"/>
            <a:chOff x="3854700" y="249750"/>
            <a:chExt cx="500425" cy="481125"/>
          </a:xfrm>
          <a:solidFill>
            <a:schemeClr val="bg1"/>
          </a:solidFill>
        </p:grpSpPr>
        <p:sp>
          <p:nvSpPr>
            <p:cNvPr id="14" name="Google Shape;5945;p84">
              <a:extLst>
                <a:ext uri="{FF2B5EF4-FFF2-40B4-BE49-F238E27FC236}">
                  <a16:creationId xmlns:a16="http://schemas.microsoft.com/office/drawing/2014/main" id="{D91351CA-86EC-D26B-5BD0-D7387F34001E}"/>
                </a:ext>
              </a:extLst>
            </p:cNvPr>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5" name="Google Shape;5946;p84">
              <a:extLst>
                <a:ext uri="{FF2B5EF4-FFF2-40B4-BE49-F238E27FC236}">
                  <a16:creationId xmlns:a16="http://schemas.microsoft.com/office/drawing/2014/main" id="{4B759B4C-3151-417D-8A8F-719A36DFFC6A}"/>
                </a:ext>
              </a:extLst>
            </p:cNvPr>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6" name="Google Shape;5947;p84">
              <a:extLst>
                <a:ext uri="{FF2B5EF4-FFF2-40B4-BE49-F238E27FC236}">
                  <a16:creationId xmlns:a16="http://schemas.microsoft.com/office/drawing/2014/main" id="{063880FA-83BF-E800-1619-B86482D25AC7}"/>
                </a:ext>
              </a:extLst>
            </p:cNvPr>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7" name="Google Shape;5948;p84">
              <a:extLst>
                <a:ext uri="{FF2B5EF4-FFF2-40B4-BE49-F238E27FC236}">
                  <a16:creationId xmlns:a16="http://schemas.microsoft.com/office/drawing/2014/main" id="{56599B19-A842-C1E5-034E-E0B2216F4E7D}"/>
                </a:ext>
              </a:extLst>
            </p:cNvPr>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8" name="Google Shape;5949;p84">
              <a:extLst>
                <a:ext uri="{FF2B5EF4-FFF2-40B4-BE49-F238E27FC236}">
                  <a16:creationId xmlns:a16="http://schemas.microsoft.com/office/drawing/2014/main" id="{5F748104-548B-B7D2-B68E-54C8A10B65A0}"/>
                </a:ext>
              </a:extLst>
            </p:cNvPr>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9" name="Google Shape;5950;p84">
              <a:extLst>
                <a:ext uri="{FF2B5EF4-FFF2-40B4-BE49-F238E27FC236}">
                  <a16:creationId xmlns:a16="http://schemas.microsoft.com/office/drawing/2014/main" id="{81253072-8F2D-1E2F-CAAB-CF96C9B77386}"/>
                </a:ext>
              </a:extLst>
            </p:cNvPr>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0" name="Google Shape;5951;p84">
              <a:extLst>
                <a:ext uri="{FF2B5EF4-FFF2-40B4-BE49-F238E27FC236}">
                  <a16:creationId xmlns:a16="http://schemas.microsoft.com/office/drawing/2014/main" id="{401D4379-EF64-F71E-AEC4-086731201118}"/>
                </a:ext>
              </a:extLst>
            </p:cNvPr>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r>
                <a:rPr lang="en-US" dirty="0">
                  <a:solidFill>
                    <a:srgbClr val="435D74"/>
                  </a:solidFill>
                </a:rPr>
                <a:t>`</a:t>
              </a:r>
              <a:endParaRPr dirty="0">
                <a:solidFill>
                  <a:srgbClr val="435D74"/>
                </a:solidFill>
              </a:endParaRPr>
            </a:p>
          </p:txBody>
        </p:sp>
        <p:sp>
          <p:nvSpPr>
            <p:cNvPr id="21" name="Google Shape;5952;p84">
              <a:extLst>
                <a:ext uri="{FF2B5EF4-FFF2-40B4-BE49-F238E27FC236}">
                  <a16:creationId xmlns:a16="http://schemas.microsoft.com/office/drawing/2014/main" id="{8665AF0F-71D2-692D-4B75-D9C1097192B6}"/>
                </a:ext>
              </a:extLst>
            </p:cNvPr>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98">
                                            <p:txEl>
                                              <p:pRg st="0" end="0"/>
                                            </p:txEl>
                                          </p:spTgt>
                                        </p:tgtEl>
                                        <p:attrNameLst>
                                          <p:attrName>style.visibility</p:attrName>
                                        </p:attrNameLst>
                                      </p:cBhvr>
                                      <p:to>
                                        <p:strVal val="visible"/>
                                      </p:to>
                                    </p:set>
                                    <p:anim calcmode="lin" valueType="num">
                                      <p:cBhvr additive="base">
                                        <p:cTn id="7" dur="500" fill="hold"/>
                                        <p:tgtEl>
                                          <p:spTgt spid="69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8">
                                            <p:txEl>
                                              <p:pRg st="0" end="0"/>
                                            </p:txEl>
                                          </p:spTgt>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5">
          <a:extLst>
            <a:ext uri="{FF2B5EF4-FFF2-40B4-BE49-F238E27FC236}">
              <a16:creationId xmlns:a16="http://schemas.microsoft.com/office/drawing/2014/main" id="{B9371BC0-0690-1A4C-B00F-E3651458412E}"/>
            </a:ext>
          </a:extLst>
        </p:cNvPr>
        <p:cNvGrpSpPr/>
        <p:nvPr/>
      </p:nvGrpSpPr>
      <p:grpSpPr>
        <a:xfrm>
          <a:off x="0" y="0"/>
          <a:ext cx="0" cy="0"/>
          <a:chOff x="0" y="0"/>
          <a:chExt cx="0" cy="0"/>
        </a:xfrm>
      </p:grpSpPr>
      <p:sp>
        <p:nvSpPr>
          <p:cNvPr id="25" name="Subtitle 24">
            <a:extLst>
              <a:ext uri="{FF2B5EF4-FFF2-40B4-BE49-F238E27FC236}">
                <a16:creationId xmlns:a16="http://schemas.microsoft.com/office/drawing/2014/main" id="{1AAEF3A5-6626-EB89-D43F-AECFD166F4A8}"/>
              </a:ext>
            </a:extLst>
          </p:cNvPr>
          <p:cNvSpPr>
            <a:spLocks noGrp="1"/>
          </p:cNvSpPr>
          <p:nvPr>
            <p:ph type="subTitle" idx="2"/>
          </p:nvPr>
        </p:nvSpPr>
        <p:spPr/>
        <p:txBody>
          <a:bodyPr/>
          <a:lstStyle/>
          <a:p>
            <a:endParaRPr lang="en-US"/>
          </a:p>
        </p:txBody>
      </p:sp>
      <p:grpSp>
        <p:nvGrpSpPr>
          <p:cNvPr id="26" name="Google Shape;727;p52">
            <a:extLst>
              <a:ext uri="{FF2B5EF4-FFF2-40B4-BE49-F238E27FC236}">
                <a16:creationId xmlns:a16="http://schemas.microsoft.com/office/drawing/2014/main" id="{28A8C197-B766-5FD7-5B4D-C81A323BA707}"/>
              </a:ext>
            </a:extLst>
          </p:cNvPr>
          <p:cNvGrpSpPr/>
          <p:nvPr/>
        </p:nvGrpSpPr>
        <p:grpSpPr>
          <a:xfrm rot="2700000">
            <a:off x="398451" y="375166"/>
            <a:ext cx="328648" cy="328648"/>
            <a:chOff x="3006065" y="-1115369"/>
            <a:chExt cx="757955" cy="757955"/>
          </a:xfrm>
        </p:grpSpPr>
        <p:grpSp>
          <p:nvGrpSpPr>
            <p:cNvPr id="27" name="Google Shape;728;p52">
              <a:extLst>
                <a:ext uri="{FF2B5EF4-FFF2-40B4-BE49-F238E27FC236}">
                  <a16:creationId xmlns:a16="http://schemas.microsoft.com/office/drawing/2014/main" id="{5C340263-EC25-7DCA-41D2-FECBBA745A4E}"/>
                </a:ext>
              </a:extLst>
            </p:cNvPr>
            <p:cNvGrpSpPr/>
            <p:nvPr/>
          </p:nvGrpSpPr>
          <p:grpSpPr>
            <a:xfrm rot="-5400000">
              <a:off x="3006065" y="-797866"/>
              <a:ext cx="440452" cy="440452"/>
              <a:chOff x="1853525" y="303875"/>
              <a:chExt cx="634200" cy="634200"/>
            </a:xfrm>
          </p:grpSpPr>
          <p:sp>
            <p:nvSpPr>
              <p:cNvPr id="34" name="Google Shape;729;p52">
                <a:extLst>
                  <a:ext uri="{FF2B5EF4-FFF2-40B4-BE49-F238E27FC236}">
                    <a16:creationId xmlns:a16="http://schemas.microsoft.com/office/drawing/2014/main" id="{A73A4EE6-D0FF-8690-B2D5-A0DF7A896841}"/>
                  </a:ext>
                </a:extLst>
              </p:cNvPr>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5" name="Google Shape;730;p52">
                <a:extLst>
                  <a:ext uri="{FF2B5EF4-FFF2-40B4-BE49-F238E27FC236}">
                    <a16:creationId xmlns:a16="http://schemas.microsoft.com/office/drawing/2014/main" id="{1E24666B-1B97-04B7-6250-F5C0115F0B5E}"/>
                  </a:ext>
                </a:extLst>
              </p:cNvPr>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28" name="Google Shape;731;p52">
              <a:extLst>
                <a:ext uri="{FF2B5EF4-FFF2-40B4-BE49-F238E27FC236}">
                  <a16:creationId xmlns:a16="http://schemas.microsoft.com/office/drawing/2014/main" id="{69E7063E-F196-C440-36D4-92F4CF0AF114}"/>
                </a:ext>
              </a:extLst>
            </p:cNvPr>
            <p:cNvGrpSpPr/>
            <p:nvPr/>
          </p:nvGrpSpPr>
          <p:grpSpPr>
            <a:xfrm rot="-5400000">
              <a:off x="3164816" y="-956617"/>
              <a:ext cx="440452" cy="440452"/>
              <a:chOff x="1853525" y="303875"/>
              <a:chExt cx="634200" cy="634200"/>
            </a:xfrm>
          </p:grpSpPr>
          <p:sp>
            <p:nvSpPr>
              <p:cNvPr id="32" name="Google Shape;732;p52">
                <a:extLst>
                  <a:ext uri="{FF2B5EF4-FFF2-40B4-BE49-F238E27FC236}">
                    <a16:creationId xmlns:a16="http://schemas.microsoft.com/office/drawing/2014/main" id="{3A383F67-7488-8D6D-4CB2-A5EBC8FB655C}"/>
                  </a:ext>
                </a:extLst>
              </p:cNvPr>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3" name="Google Shape;733;p52">
                <a:extLst>
                  <a:ext uri="{FF2B5EF4-FFF2-40B4-BE49-F238E27FC236}">
                    <a16:creationId xmlns:a16="http://schemas.microsoft.com/office/drawing/2014/main" id="{4BF955C0-75F2-8B09-7C8D-DEB4D8CEE5CA}"/>
                  </a:ext>
                </a:extLst>
              </p:cNvPr>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29" name="Google Shape;734;p52">
              <a:extLst>
                <a:ext uri="{FF2B5EF4-FFF2-40B4-BE49-F238E27FC236}">
                  <a16:creationId xmlns:a16="http://schemas.microsoft.com/office/drawing/2014/main" id="{2D42A85E-577A-9FDB-BC34-83F0DAECA3B8}"/>
                </a:ext>
              </a:extLst>
            </p:cNvPr>
            <p:cNvGrpSpPr/>
            <p:nvPr/>
          </p:nvGrpSpPr>
          <p:grpSpPr>
            <a:xfrm rot="-5400000">
              <a:off x="3323568" y="-1115369"/>
              <a:ext cx="440452" cy="440452"/>
              <a:chOff x="1853525" y="303875"/>
              <a:chExt cx="634200" cy="634200"/>
            </a:xfrm>
          </p:grpSpPr>
          <p:sp>
            <p:nvSpPr>
              <p:cNvPr id="30" name="Google Shape;735;p52">
                <a:extLst>
                  <a:ext uri="{FF2B5EF4-FFF2-40B4-BE49-F238E27FC236}">
                    <a16:creationId xmlns:a16="http://schemas.microsoft.com/office/drawing/2014/main" id="{D3D2C5BD-5DC2-CB54-CBD2-90A09815D153}"/>
                  </a:ext>
                </a:extLst>
              </p:cNvPr>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1" name="Google Shape;736;p52">
                <a:extLst>
                  <a:ext uri="{FF2B5EF4-FFF2-40B4-BE49-F238E27FC236}">
                    <a16:creationId xmlns:a16="http://schemas.microsoft.com/office/drawing/2014/main" id="{B5701A3F-3878-743C-87D0-93571D59B3DE}"/>
                  </a:ext>
                </a:extLst>
              </p:cNvPr>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pic>
        <p:nvPicPr>
          <p:cNvPr id="36" name="Picture 35">
            <a:extLst>
              <a:ext uri="{FF2B5EF4-FFF2-40B4-BE49-F238E27FC236}">
                <a16:creationId xmlns:a16="http://schemas.microsoft.com/office/drawing/2014/main" id="{CAD00598-34F5-7F4B-4A8B-06EF79D5E392}"/>
              </a:ext>
            </a:extLst>
          </p:cNvPr>
          <p:cNvPicPr>
            <a:picLocks noChangeAspect="1"/>
          </p:cNvPicPr>
          <p:nvPr/>
        </p:nvPicPr>
        <p:blipFill>
          <a:blip r:embed="rId3"/>
          <a:srcRect l="21899" t="53374" r="51696" b="8534"/>
          <a:stretch/>
        </p:blipFill>
        <p:spPr>
          <a:xfrm>
            <a:off x="-32873" y="-36696"/>
            <a:ext cx="4604873" cy="5210617"/>
          </a:xfrm>
          <a:prstGeom prst="rect">
            <a:avLst/>
          </a:prstGeom>
        </p:spPr>
      </p:pic>
      <p:sp>
        <p:nvSpPr>
          <p:cNvPr id="37" name="Google Shape;604;p46">
            <a:extLst>
              <a:ext uri="{FF2B5EF4-FFF2-40B4-BE49-F238E27FC236}">
                <a16:creationId xmlns:a16="http://schemas.microsoft.com/office/drawing/2014/main" id="{B9B963C2-2072-BB77-94C4-A4ADDB7F5A13}"/>
              </a:ext>
            </a:extLst>
          </p:cNvPr>
          <p:cNvSpPr txBox="1">
            <a:spLocks/>
          </p:cNvSpPr>
          <p:nvPr/>
        </p:nvSpPr>
        <p:spPr>
          <a:xfrm>
            <a:off x="-43896" y="173825"/>
            <a:ext cx="3724402" cy="33026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Lexend Deca"/>
              <a:buNone/>
              <a:defRPr sz="48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en-US" sz="3200" b="0" dirty="0">
                <a:solidFill>
                  <a:schemeClr val="bg1"/>
                </a:solidFill>
                <a:latin typeface="Franklin Gothic Heavy" panose="020B0903020102020204" pitchFamily="34" charset="0"/>
              </a:rPr>
              <a:t>Unemployment </a:t>
            </a:r>
          </a:p>
        </p:txBody>
      </p:sp>
      <p:sp>
        <p:nvSpPr>
          <p:cNvPr id="38" name="Google Shape;604;p46">
            <a:extLst>
              <a:ext uri="{FF2B5EF4-FFF2-40B4-BE49-F238E27FC236}">
                <a16:creationId xmlns:a16="http://schemas.microsoft.com/office/drawing/2014/main" id="{08CC6AD2-FA8F-73D5-2AAD-507BDEE32169}"/>
              </a:ext>
            </a:extLst>
          </p:cNvPr>
          <p:cNvSpPr txBox="1">
            <a:spLocks/>
          </p:cNvSpPr>
          <p:nvPr/>
        </p:nvSpPr>
        <p:spPr>
          <a:xfrm>
            <a:off x="4462781" y="116880"/>
            <a:ext cx="4681219" cy="479934"/>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400"/>
              <a:buFont typeface="Lexend Deca"/>
              <a:buNone/>
              <a:defRPr sz="48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en-US" sz="3200" b="0" dirty="0">
                <a:solidFill>
                  <a:schemeClr val="bg1"/>
                </a:solidFill>
                <a:latin typeface="Franklin Gothic Heavy" panose="020B0903020102020204" pitchFamily="34" charset="0"/>
              </a:rPr>
              <a:t>Income per household  </a:t>
            </a:r>
          </a:p>
        </p:txBody>
      </p:sp>
      <p:pic>
        <p:nvPicPr>
          <p:cNvPr id="39" name="Picture 2">
            <a:extLst>
              <a:ext uri="{FF2B5EF4-FFF2-40B4-BE49-F238E27FC236}">
                <a16:creationId xmlns:a16="http://schemas.microsoft.com/office/drawing/2014/main" id="{30A975D6-C29E-2F20-62CF-8E8DF82E8D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804" r="25099" b="6670"/>
          <a:stretch/>
        </p:blipFill>
        <p:spPr bwMode="auto">
          <a:xfrm>
            <a:off x="141569" y="1209269"/>
            <a:ext cx="3353472" cy="338652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0" name="Picture 4">
            <a:extLst>
              <a:ext uri="{FF2B5EF4-FFF2-40B4-BE49-F238E27FC236}">
                <a16:creationId xmlns:a16="http://schemas.microsoft.com/office/drawing/2014/main" id="{5464133B-FCEF-B3CE-6D29-37C769E93E7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657" r="25686" b="10033"/>
          <a:stretch/>
        </p:blipFill>
        <p:spPr bwMode="auto">
          <a:xfrm>
            <a:off x="5648958" y="1209269"/>
            <a:ext cx="3359933" cy="341148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1" name="Picture 6">
            <a:extLst>
              <a:ext uri="{FF2B5EF4-FFF2-40B4-BE49-F238E27FC236}">
                <a16:creationId xmlns:a16="http://schemas.microsoft.com/office/drawing/2014/main" id="{A1B17A59-EF5E-046B-DA42-4339886277F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91196" b="83179"/>
          <a:stretch/>
        </p:blipFill>
        <p:spPr bwMode="auto">
          <a:xfrm>
            <a:off x="0" y="574893"/>
            <a:ext cx="1698858" cy="14211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42" name="Picture 8">
            <a:extLst>
              <a:ext uri="{FF2B5EF4-FFF2-40B4-BE49-F238E27FC236}">
                <a16:creationId xmlns:a16="http://schemas.microsoft.com/office/drawing/2014/main" id="{623FB1DF-E160-855E-D1FF-7CBCB6475A3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89092" b="81179"/>
          <a:stretch/>
        </p:blipFill>
        <p:spPr bwMode="auto">
          <a:xfrm>
            <a:off x="5504743" y="592470"/>
            <a:ext cx="1657914" cy="141905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F1A6FE01-B549-A0EC-356D-ACD070592B76}"/>
              </a:ext>
            </a:extLst>
          </p:cNvPr>
          <p:cNvSpPr txBox="1"/>
          <p:nvPr/>
        </p:nvSpPr>
        <p:spPr>
          <a:xfrm>
            <a:off x="3569426" y="1209269"/>
            <a:ext cx="2005147" cy="3231654"/>
          </a:xfrm>
          <a:prstGeom prst="rect">
            <a:avLst/>
          </a:prstGeom>
          <a:noFill/>
        </p:spPr>
        <p:txBody>
          <a:bodyPr wrap="square">
            <a:spAutoFit/>
          </a:bodyPr>
          <a:lstStyle/>
          <a:p>
            <a:pPr algn="just" rtl="0"/>
            <a:r>
              <a:rPr lang="en-US" sz="1200" b="1" i="0" u="none" strike="noStrike" dirty="0">
                <a:solidFill>
                  <a:schemeClr val="bg1"/>
                </a:solidFill>
                <a:effectLst/>
                <a:latin typeface="Baskerville Old Face" panose="02020602080505020303" pitchFamily="18" charset="0"/>
              </a:rPr>
              <a:t>The unemployment rate </a:t>
            </a:r>
            <a:r>
              <a:rPr lang="en-US" sz="1200" b="0" i="0" u="none" strike="noStrike" dirty="0">
                <a:solidFill>
                  <a:schemeClr val="bg1"/>
                </a:solidFill>
                <a:effectLst/>
                <a:latin typeface="Baskerville Old Face" panose="02020602080505020303" pitchFamily="18" charset="0"/>
              </a:rPr>
              <a:t>is one of the measures used to understand both the </a:t>
            </a:r>
            <a:r>
              <a:rPr lang="en-US" sz="1200" b="1" i="0" u="none" strike="noStrike" dirty="0">
                <a:solidFill>
                  <a:schemeClr val="bg1"/>
                </a:solidFill>
                <a:effectLst/>
                <a:latin typeface="Baskerville Old Face" panose="02020602080505020303" pitchFamily="18" charset="0"/>
              </a:rPr>
              <a:t>economic </a:t>
            </a:r>
            <a:r>
              <a:rPr lang="en-US" sz="1200" b="0" i="0" u="none" strike="noStrike" dirty="0">
                <a:solidFill>
                  <a:schemeClr val="bg1"/>
                </a:solidFill>
                <a:effectLst/>
                <a:latin typeface="Baskerville Old Face" panose="02020602080505020303" pitchFamily="18" charset="0"/>
              </a:rPr>
              <a:t>situation and the </a:t>
            </a:r>
            <a:r>
              <a:rPr lang="en-US" sz="1200" b="1" i="0" u="none" strike="noStrike" dirty="0">
                <a:solidFill>
                  <a:schemeClr val="bg1"/>
                </a:solidFill>
                <a:effectLst/>
                <a:latin typeface="Baskerville Old Face" panose="02020602080505020303" pitchFamily="18" charset="0"/>
              </a:rPr>
              <a:t>quality of life </a:t>
            </a:r>
            <a:r>
              <a:rPr lang="en-US" sz="1200" b="0" i="0" u="none" strike="noStrike" dirty="0">
                <a:solidFill>
                  <a:schemeClr val="bg1"/>
                </a:solidFill>
                <a:effectLst/>
                <a:latin typeface="Baskerville Old Face" panose="02020602080505020303" pitchFamily="18" charset="0"/>
              </a:rPr>
              <a:t>that a citizen in a region experiences. As stated </a:t>
            </a:r>
            <a:r>
              <a:rPr lang="en-US" sz="1200" dirty="0">
                <a:solidFill>
                  <a:schemeClr val="bg1"/>
                </a:solidFill>
                <a:latin typeface="Baskerville Old Face" panose="02020602080505020303" pitchFamily="18" charset="0"/>
              </a:rPr>
              <a:t>before,</a:t>
            </a:r>
            <a:r>
              <a:rPr lang="en-US" sz="1200" b="0" i="0" u="none" strike="noStrike" dirty="0">
                <a:solidFill>
                  <a:schemeClr val="bg1"/>
                </a:solidFill>
                <a:effectLst/>
                <a:latin typeface="Baskerville Old Face" panose="02020602080505020303" pitchFamily="18" charset="0"/>
              </a:rPr>
              <a:t> having </a:t>
            </a:r>
            <a:r>
              <a:rPr lang="en-US" sz="1200" b="1" i="0" u="none" strike="noStrike" dirty="0">
                <a:solidFill>
                  <a:schemeClr val="bg1"/>
                </a:solidFill>
                <a:effectLst/>
                <a:latin typeface="Baskerville Old Face" panose="02020602080505020303" pitchFamily="18" charset="0"/>
              </a:rPr>
              <a:t>issues finding a job may lead people to turn to a life of crime</a:t>
            </a:r>
            <a:r>
              <a:rPr lang="en-US" sz="1200" b="0" i="0" u="none" strike="noStrike" dirty="0">
                <a:solidFill>
                  <a:schemeClr val="bg1"/>
                </a:solidFill>
                <a:effectLst/>
                <a:latin typeface="Baskerville Old Face" panose="02020602080505020303" pitchFamily="18" charset="0"/>
              </a:rPr>
              <a:t>. Additionally, people prefer working </a:t>
            </a:r>
            <a:r>
              <a:rPr lang="en-US" sz="1200" b="1" i="0" u="none" strike="noStrike" dirty="0">
                <a:solidFill>
                  <a:schemeClr val="bg1"/>
                </a:solidFill>
                <a:effectLst/>
                <a:latin typeface="Baskerville Old Face" panose="02020602080505020303" pitchFamily="18" charset="0"/>
              </a:rPr>
              <a:t>higher income jobs</a:t>
            </a:r>
            <a:r>
              <a:rPr lang="en-US" sz="1200" b="0" i="0" u="none" strike="noStrike" dirty="0">
                <a:solidFill>
                  <a:schemeClr val="bg1"/>
                </a:solidFill>
                <a:effectLst/>
                <a:latin typeface="Baskerville Old Face" panose="02020602080505020303" pitchFamily="18" charset="0"/>
              </a:rPr>
              <a:t>, and those may be harder to find in an area with more individuals, and such some people may end up searching for jobs for a longer period of time.</a:t>
            </a:r>
            <a:endParaRPr lang="en-US" sz="1200" dirty="0">
              <a:solidFill>
                <a:schemeClr val="bg1"/>
              </a:solidFill>
              <a:latin typeface="Baskerville Old Face" panose="02020602080505020303" pitchFamily="18" charset="0"/>
            </a:endParaRPr>
          </a:p>
        </p:txBody>
      </p:sp>
      <p:pic>
        <p:nvPicPr>
          <p:cNvPr id="45" name="Picture 2">
            <a:extLst>
              <a:ext uri="{FF2B5EF4-FFF2-40B4-BE49-F238E27FC236}">
                <a16:creationId xmlns:a16="http://schemas.microsoft.com/office/drawing/2014/main" id="{74B863C9-3F60-2CE1-4B1C-A4463168BFF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661" r="30455" b="1623"/>
          <a:stretch/>
        </p:blipFill>
        <p:spPr bwMode="auto">
          <a:xfrm>
            <a:off x="-4962392" y="-5599568"/>
            <a:ext cx="2088386" cy="236867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6" name="Picture 4">
            <a:extLst>
              <a:ext uri="{FF2B5EF4-FFF2-40B4-BE49-F238E27FC236}">
                <a16:creationId xmlns:a16="http://schemas.microsoft.com/office/drawing/2014/main" id="{EED411BD-BA66-8ED6-EDD6-9D6702F746F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8483" r="27940" b="40096"/>
          <a:stretch/>
        </p:blipFill>
        <p:spPr bwMode="auto">
          <a:xfrm>
            <a:off x="1110523" y="-5651676"/>
            <a:ext cx="2569983" cy="24207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7" name="Picture 6">
            <a:extLst>
              <a:ext uri="{FF2B5EF4-FFF2-40B4-BE49-F238E27FC236}">
                <a16:creationId xmlns:a16="http://schemas.microsoft.com/office/drawing/2014/main" id="{8B29A442-31CC-59C6-B8A6-406DD5904CA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7396" t="35381" r="71881" b="37695"/>
          <a:stretch/>
        </p:blipFill>
        <p:spPr bwMode="auto">
          <a:xfrm>
            <a:off x="1046059" y="-7591973"/>
            <a:ext cx="614897" cy="7975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48" name="Picture 8">
            <a:extLst>
              <a:ext uri="{FF2B5EF4-FFF2-40B4-BE49-F238E27FC236}">
                <a16:creationId xmlns:a16="http://schemas.microsoft.com/office/drawing/2014/main" id="{F0202DC6-C648-FEFC-0B9F-B12E8A1E400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2477" r="24096"/>
          <a:stretch/>
        </p:blipFill>
        <p:spPr bwMode="auto">
          <a:xfrm>
            <a:off x="-2118060" y="6219036"/>
            <a:ext cx="2555125" cy="24786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9" name="Picture 10">
            <a:extLst>
              <a:ext uri="{FF2B5EF4-FFF2-40B4-BE49-F238E27FC236}">
                <a16:creationId xmlns:a16="http://schemas.microsoft.com/office/drawing/2014/main" id="{07803AD8-AB7B-3F52-5525-767159445294}"/>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358" t="9093" r="69566" b="84423"/>
          <a:stretch/>
        </p:blipFill>
        <p:spPr bwMode="auto">
          <a:xfrm>
            <a:off x="-2639938" y="11759942"/>
            <a:ext cx="2070977" cy="65230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50" name="Picture 16">
            <a:extLst>
              <a:ext uri="{FF2B5EF4-FFF2-40B4-BE49-F238E27FC236}">
                <a16:creationId xmlns:a16="http://schemas.microsoft.com/office/drawing/2014/main" id="{144DF6BD-A1EC-38F6-C20B-6CB9CCB4B4D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4468" t="2952" r="25748" b="11255"/>
          <a:stretch/>
        </p:blipFill>
        <p:spPr bwMode="auto">
          <a:xfrm>
            <a:off x="452063" y="6316658"/>
            <a:ext cx="2352167" cy="22834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1" name="Picture 18">
            <a:extLst>
              <a:ext uri="{FF2B5EF4-FFF2-40B4-BE49-F238E27FC236}">
                <a16:creationId xmlns:a16="http://schemas.microsoft.com/office/drawing/2014/main" id="{9FB0D0CB-4746-BB09-1581-6676999FAD2C}"/>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78122" b="81181"/>
          <a:stretch/>
        </p:blipFill>
        <p:spPr bwMode="auto">
          <a:xfrm>
            <a:off x="-108867" y="11801869"/>
            <a:ext cx="1756574" cy="68020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52" name="Picture 12">
            <a:extLst>
              <a:ext uri="{FF2B5EF4-FFF2-40B4-BE49-F238E27FC236}">
                <a16:creationId xmlns:a16="http://schemas.microsoft.com/office/drawing/2014/main" id="{B61151DE-08F9-E5C1-B4D3-E7AE0137B48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34717" t="4844" r="23505" b="11938"/>
          <a:stretch/>
        </p:blipFill>
        <p:spPr bwMode="auto">
          <a:xfrm>
            <a:off x="10801540" y="1313934"/>
            <a:ext cx="2395538" cy="22907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53" name="Picture 14">
            <a:extLst>
              <a:ext uri="{FF2B5EF4-FFF2-40B4-BE49-F238E27FC236}">
                <a16:creationId xmlns:a16="http://schemas.microsoft.com/office/drawing/2014/main" id="{40A52B5E-D29B-6305-3DB4-516AB9AEE1D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79485" b="82048"/>
          <a:stretch/>
        </p:blipFill>
        <p:spPr bwMode="auto">
          <a:xfrm>
            <a:off x="14989727" y="955154"/>
            <a:ext cx="1572673" cy="66065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nvGrpSpPr>
          <p:cNvPr id="2" name="Google Shape;6797;p86">
            <a:extLst>
              <a:ext uri="{FF2B5EF4-FFF2-40B4-BE49-F238E27FC236}">
                <a16:creationId xmlns:a16="http://schemas.microsoft.com/office/drawing/2014/main" id="{7F978474-B102-1F64-1A56-16A08DC451A2}"/>
              </a:ext>
            </a:extLst>
          </p:cNvPr>
          <p:cNvGrpSpPr/>
          <p:nvPr/>
        </p:nvGrpSpPr>
        <p:grpSpPr>
          <a:xfrm>
            <a:off x="5859675" y="2043578"/>
            <a:ext cx="625783" cy="580400"/>
            <a:chOff x="-62511900" y="4129100"/>
            <a:chExt cx="304050" cy="282000"/>
          </a:xfrm>
          <a:solidFill>
            <a:schemeClr val="bg1"/>
          </a:solidFill>
        </p:grpSpPr>
        <p:sp>
          <p:nvSpPr>
            <p:cNvPr id="3" name="Google Shape;6798;p86">
              <a:extLst>
                <a:ext uri="{FF2B5EF4-FFF2-40B4-BE49-F238E27FC236}">
                  <a16:creationId xmlns:a16="http://schemas.microsoft.com/office/drawing/2014/main" id="{ED718F89-E9C2-22A8-5DA5-CA31B9976AF9}"/>
                </a:ext>
              </a:extLst>
            </p:cNvPr>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sp>
          <p:nvSpPr>
            <p:cNvPr id="4" name="Google Shape;6799;p86">
              <a:extLst>
                <a:ext uri="{FF2B5EF4-FFF2-40B4-BE49-F238E27FC236}">
                  <a16:creationId xmlns:a16="http://schemas.microsoft.com/office/drawing/2014/main" id="{E5D74013-731B-8EF2-4E94-7DBDECE1D8B1}"/>
                </a:ext>
              </a:extLst>
            </p:cNvPr>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5" name="Google Shape;6800;p86">
              <a:extLst>
                <a:ext uri="{FF2B5EF4-FFF2-40B4-BE49-F238E27FC236}">
                  <a16:creationId xmlns:a16="http://schemas.microsoft.com/office/drawing/2014/main" id="{C90A9AED-8C41-5EBA-DA08-76EB121D9977}"/>
                </a:ext>
              </a:extLst>
            </p:cNvPr>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6" name="Google Shape;6801;p86">
              <a:extLst>
                <a:ext uri="{FF2B5EF4-FFF2-40B4-BE49-F238E27FC236}">
                  <a16:creationId xmlns:a16="http://schemas.microsoft.com/office/drawing/2014/main" id="{F3FC4F9B-DF3E-E2EA-4C32-680E3C2D3E99}"/>
                </a:ext>
              </a:extLst>
            </p:cNvPr>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7" name="Google Shape;6802;p86">
              <a:extLst>
                <a:ext uri="{FF2B5EF4-FFF2-40B4-BE49-F238E27FC236}">
                  <a16:creationId xmlns:a16="http://schemas.microsoft.com/office/drawing/2014/main" id="{7A9F8FE5-EE5F-8644-1CE5-90FBA7519B36}"/>
                </a:ext>
              </a:extLst>
            </p:cNvPr>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8" name="Google Shape;451;p42">
            <a:extLst>
              <a:ext uri="{FF2B5EF4-FFF2-40B4-BE49-F238E27FC236}">
                <a16:creationId xmlns:a16="http://schemas.microsoft.com/office/drawing/2014/main" id="{C0233DB2-181E-2B8D-F3FF-B1A7862557AB}"/>
              </a:ext>
            </a:extLst>
          </p:cNvPr>
          <p:cNvGrpSpPr/>
          <p:nvPr/>
        </p:nvGrpSpPr>
        <p:grpSpPr>
          <a:xfrm>
            <a:off x="336860" y="2087151"/>
            <a:ext cx="589795" cy="543299"/>
            <a:chOff x="2682350" y="2643425"/>
            <a:chExt cx="473775" cy="436425"/>
          </a:xfrm>
        </p:grpSpPr>
        <p:sp>
          <p:nvSpPr>
            <p:cNvPr id="9" name="Google Shape;452;p42">
              <a:extLst>
                <a:ext uri="{FF2B5EF4-FFF2-40B4-BE49-F238E27FC236}">
                  <a16:creationId xmlns:a16="http://schemas.microsoft.com/office/drawing/2014/main" id="{E1A94CB7-6930-DD7C-848F-D26166235EA1}"/>
                </a:ext>
              </a:extLst>
            </p:cNvPr>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 name="Google Shape;453;p42">
              <a:extLst>
                <a:ext uri="{FF2B5EF4-FFF2-40B4-BE49-F238E27FC236}">
                  <a16:creationId xmlns:a16="http://schemas.microsoft.com/office/drawing/2014/main" id="{CC3B628E-A43B-4301-9CCD-7C890E2D2816}"/>
                </a:ext>
              </a:extLst>
            </p:cNvPr>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1" name="Google Shape;454;p42">
              <a:extLst>
                <a:ext uri="{FF2B5EF4-FFF2-40B4-BE49-F238E27FC236}">
                  <a16:creationId xmlns:a16="http://schemas.microsoft.com/office/drawing/2014/main" id="{8697350C-CCD2-434D-28CA-E8CFB9FFF556}"/>
                </a:ext>
              </a:extLst>
            </p:cNvPr>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2" name="Google Shape;455;p42">
              <a:extLst>
                <a:ext uri="{FF2B5EF4-FFF2-40B4-BE49-F238E27FC236}">
                  <a16:creationId xmlns:a16="http://schemas.microsoft.com/office/drawing/2014/main" id="{F81F2C9E-AE89-F5C8-5B2F-94BA7AC0FA1C}"/>
                </a:ext>
              </a:extLst>
            </p:cNvPr>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3" name="Google Shape;456;p42">
              <a:extLst>
                <a:ext uri="{FF2B5EF4-FFF2-40B4-BE49-F238E27FC236}">
                  <a16:creationId xmlns:a16="http://schemas.microsoft.com/office/drawing/2014/main" id="{BF21EA60-9A03-5102-0328-79EE84F108E2}"/>
                </a:ext>
              </a:extLst>
            </p:cNvPr>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4" name="Google Shape;457;p42">
              <a:extLst>
                <a:ext uri="{FF2B5EF4-FFF2-40B4-BE49-F238E27FC236}">
                  <a16:creationId xmlns:a16="http://schemas.microsoft.com/office/drawing/2014/main" id="{F592B4C5-9958-21DD-F8CD-388377A8CC98}"/>
                </a:ext>
              </a:extLst>
            </p:cNvPr>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5" name="Google Shape;458;p42">
              <a:extLst>
                <a:ext uri="{FF2B5EF4-FFF2-40B4-BE49-F238E27FC236}">
                  <a16:creationId xmlns:a16="http://schemas.microsoft.com/office/drawing/2014/main" id="{14CD02B0-51C7-D75B-7749-718A363BC500}"/>
                </a:ext>
              </a:extLst>
            </p:cNvPr>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spTree>
    <p:extLst>
      <p:ext uri="{BB962C8B-B14F-4D97-AF65-F5344CB8AC3E}">
        <p14:creationId xmlns:p14="http://schemas.microsoft.com/office/powerpoint/2010/main" val="1961120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3"/>
        <p:cNvGrpSpPr/>
        <p:nvPr/>
      </p:nvGrpSpPr>
      <p:grpSpPr>
        <a:xfrm>
          <a:off x="0" y="0"/>
          <a:ext cx="0" cy="0"/>
          <a:chOff x="0" y="0"/>
          <a:chExt cx="0" cy="0"/>
        </a:xfrm>
      </p:grpSpPr>
      <p:pic>
        <p:nvPicPr>
          <p:cNvPr id="41" name="Picture 40">
            <a:extLst>
              <a:ext uri="{FF2B5EF4-FFF2-40B4-BE49-F238E27FC236}">
                <a16:creationId xmlns:a16="http://schemas.microsoft.com/office/drawing/2014/main" id="{46316BDB-42AD-9422-705E-8356D9864A84}"/>
              </a:ext>
            </a:extLst>
          </p:cNvPr>
          <p:cNvPicPr>
            <a:picLocks noChangeAspect="1"/>
          </p:cNvPicPr>
          <p:nvPr/>
        </p:nvPicPr>
        <p:blipFill>
          <a:blip r:embed="rId3"/>
          <a:srcRect l="48478" t="57439" r="4014" b="25135"/>
          <a:stretch/>
        </p:blipFill>
        <p:spPr>
          <a:xfrm>
            <a:off x="1" y="-1"/>
            <a:ext cx="9144000" cy="2612127"/>
          </a:xfrm>
          <a:prstGeom prst="rect">
            <a:avLst/>
          </a:prstGeom>
        </p:spPr>
      </p:pic>
      <p:pic>
        <p:nvPicPr>
          <p:cNvPr id="6" name="Picture 2">
            <a:extLst>
              <a:ext uri="{FF2B5EF4-FFF2-40B4-BE49-F238E27FC236}">
                <a16:creationId xmlns:a16="http://schemas.microsoft.com/office/drawing/2014/main" id="{22F17931-8442-1C5F-6373-555350948A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661" r="30455" b="1623"/>
          <a:stretch/>
        </p:blipFill>
        <p:spPr bwMode="auto">
          <a:xfrm>
            <a:off x="131432" y="67130"/>
            <a:ext cx="2088386" cy="236867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100" name="Picture 4">
            <a:extLst>
              <a:ext uri="{FF2B5EF4-FFF2-40B4-BE49-F238E27FC236}">
                <a16:creationId xmlns:a16="http://schemas.microsoft.com/office/drawing/2014/main" id="{78EBA137-278A-0EAC-27FD-0E0FD8A65D7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483" r="27940" b="40096"/>
          <a:stretch/>
        </p:blipFill>
        <p:spPr bwMode="auto">
          <a:xfrm>
            <a:off x="2403793" y="67130"/>
            <a:ext cx="2569983" cy="24207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F856015F-C54C-5FDB-61BA-455B00AF74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396" t="35381" r="71881" b="37695"/>
          <a:stretch/>
        </p:blipFill>
        <p:spPr bwMode="auto">
          <a:xfrm>
            <a:off x="2602053" y="189234"/>
            <a:ext cx="614897" cy="7975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E296A2E5-C2BF-4DAE-E9DB-4C2E1A3724C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477" r="24096"/>
          <a:stretch/>
        </p:blipFill>
        <p:spPr bwMode="auto">
          <a:xfrm>
            <a:off x="131432" y="2640958"/>
            <a:ext cx="2555125" cy="24786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BED82639-A657-86B0-EE97-1BB2B73D1C3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358" t="9093" r="69566" b="84423"/>
          <a:stretch/>
        </p:blipFill>
        <p:spPr bwMode="auto">
          <a:xfrm>
            <a:off x="232124" y="2588850"/>
            <a:ext cx="2070977" cy="65230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1" name="Google Shape;411;p41">
            <a:extLst>
              <a:ext uri="{FF2B5EF4-FFF2-40B4-BE49-F238E27FC236}">
                <a16:creationId xmlns:a16="http://schemas.microsoft.com/office/drawing/2014/main" id="{8A084624-809F-8C6F-B379-3BAF5484967B}"/>
              </a:ext>
            </a:extLst>
          </p:cNvPr>
          <p:cNvSpPr txBox="1">
            <a:spLocks noGrp="1"/>
          </p:cNvSpPr>
          <p:nvPr>
            <p:ph type="title"/>
          </p:nvPr>
        </p:nvSpPr>
        <p:spPr>
          <a:xfrm>
            <a:off x="5074467" y="117829"/>
            <a:ext cx="3715534" cy="1306071"/>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 sz="3600" dirty="0">
                <a:solidFill>
                  <a:schemeClr val="bg1"/>
                </a:solidFill>
                <a:latin typeface="Franklin Gothic Heavy" panose="020B0903020102020204" pitchFamily="34" charset="0"/>
              </a:rPr>
              <a:t>Spatial Analysis</a:t>
            </a:r>
            <a:br>
              <a:rPr lang="en" sz="3600" dirty="0">
                <a:solidFill>
                  <a:schemeClr val="bg1"/>
                </a:solidFill>
                <a:latin typeface="Franklin Gothic Heavy" panose="020B0903020102020204" pitchFamily="34" charset="0"/>
              </a:rPr>
            </a:br>
            <a:r>
              <a:rPr lang="en" sz="3600" dirty="0">
                <a:solidFill>
                  <a:schemeClr val="bg1"/>
                </a:solidFill>
                <a:latin typeface="Franklin Gothic Heavy" panose="020B0903020102020204" pitchFamily="34" charset="0"/>
              </a:rPr>
              <a:t>Univariate</a:t>
            </a:r>
            <a:endParaRPr sz="3600" dirty="0">
              <a:solidFill>
                <a:schemeClr val="bg1"/>
              </a:solidFill>
              <a:latin typeface="Franklin Gothic Heavy" panose="020B0903020102020204" pitchFamily="34" charset="0"/>
            </a:endParaRPr>
          </a:p>
        </p:txBody>
      </p:sp>
      <p:pic>
        <p:nvPicPr>
          <p:cNvPr id="4108" name="Picture 12">
            <a:extLst>
              <a:ext uri="{FF2B5EF4-FFF2-40B4-BE49-F238E27FC236}">
                <a16:creationId xmlns:a16="http://schemas.microsoft.com/office/drawing/2014/main" id="{E6639F7C-C913-6E3D-6C19-1AD6288F660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4717" t="4844" r="23505" b="11938"/>
          <a:stretch/>
        </p:blipFill>
        <p:spPr bwMode="auto">
          <a:xfrm>
            <a:off x="6534340" y="1979226"/>
            <a:ext cx="2395538" cy="22907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10" name="Picture 14">
            <a:extLst>
              <a:ext uri="{FF2B5EF4-FFF2-40B4-BE49-F238E27FC236}">
                <a16:creationId xmlns:a16="http://schemas.microsoft.com/office/drawing/2014/main" id="{D32563CA-D8C0-EA62-E2F6-BAEE08CC28C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79485" b="82048"/>
          <a:stretch/>
        </p:blipFill>
        <p:spPr bwMode="auto">
          <a:xfrm>
            <a:off x="6159436" y="1874561"/>
            <a:ext cx="1572673" cy="66065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EB554A3A-7FB8-6315-AA17-69520BD7E12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4468" t="2952" r="25748" b="11255"/>
          <a:stretch/>
        </p:blipFill>
        <p:spPr bwMode="auto">
          <a:xfrm>
            <a:off x="2701555" y="2738580"/>
            <a:ext cx="2352167" cy="22834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14" name="Picture 18">
            <a:extLst>
              <a:ext uri="{FF2B5EF4-FFF2-40B4-BE49-F238E27FC236}">
                <a16:creationId xmlns:a16="http://schemas.microsoft.com/office/drawing/2014/main" id="{BCF91056-03BD-2FD1-B04F-D0F8CC59AD5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78122" b="81181"/>
          <a:stretch/>
        </p:blipFill>
        <p:spPr bwMode="auto">
          <a:xfrm>
            <a:off x="2241341" y="2540019"/>
            <a:ext cx="1756574" cy="68020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6F5BB42-3026-AF2C-7425-FE37E529E8E1}"/>
              </a:ext>
            </a:extLst>
          </p:cNvPr>
          <p:cNvSpPr txBox="1"/>
          <p:nvPr/>
        </p:nvSpPr>
        <p:spPr>
          <a:xfrm>
            <a:off x="292944" y="4079983"/>
            <a:ext cx="2408611" cy="900246"/>
          </a:xfrm>
          <a:prstGeom prst="rect">
            <a:avLst/>
          </a:prstGeom>
          <a:noFill/>
        </p:spPr>
        <p:txBody>
          <a:bodyPr wrap="square">
            <a:spAutoFit/>
          </a:bodyPr>
          <a:lstStyle/>
          <a:p>
            <a:pPr algn="just"/>
            <a:r>
              <a:rPr lang="en-US" sz="1050" b="1" i="0" u="none" strike="noStrike" dirty="0">
                <a:solidFill>
                  <a:srgbClr val="2E2A2A"/>
                </a:solidFill>
                <a:effectLst/>
                <a:latin typeface="Baskerville Old Face" panose="02020602080505020303" pitchFamily="18" charset="0"/>
              </a:rPr>
              <a:t>We have a significant </a:t>
            </a:r>
            <a:r>
              <a:rPr lang="en-US" sz="1050" b="0" i="0" u="none" strike="noStrike" dirty="0">
                <a:solidFill>
                  <a:srgbClr val="2E2A2A"/>
                </a:solidFill>
                <a:effectLst/>
                <a:latin typeface="Baskerville Old Face" panose="02020602080505020303" pitchFamily="18" charset="0"/>
              </a:rPr>
              <a:t>(p-value = 0.002 &lt; 0.05) </a:t>
            </a:r>
            <a:r>
              <a:rPr lang="en-US" sz="1050" b="1" i="0" u="none" strike="noStrike" dirty="0">
                <a:solidFill>
                  <a:srgbClr val="2E2A2A"/>
                </a:solidFill>
                <a:effectLst/>
                <a:latin typeface="Baskerville Old Face" panose="02020602080505020303" pitchFamily="18" charset="0"/>
              </a:rPr>
              <a:t>low positive spatial autocorrelation </a:t>
            </a:r>
            <a:r>
              <a:rPr lang="en-US" sz="1050" b="0" i="0" u="none" strike="noStrike" dirty="0">
                <a:solidFill>
                  <a:srgbClr val="2E2A2A"/>
                </a:solidFill>
                <a:effectLst/>
                <a:latin typeface="Baskerville Old Face" panose="02020602080505020303" pitchFamily="18" charset="0"/>
              </a:rPr>
              <a:t>(Moran’s I = 0.056), which </a:t>
            </a:r>
            <a:r>
              <a:rPr lang="en-US" sz="1050" b="1" i="0" u="none" strike="noStrike" dirty="0">
                <a:solidFill>
                  <a:srgbClr val="2E2A2A"/>
                </a:solidFill>
                <a:effectLst/>
                <a:latin typeface="Baskerville Old Face" panose="02020602080505020303" pitchFamily="18" charset="0"/>
              </a:rPr>
              <a:t>shows similarities</a:t>
            </a:r>
            <a:r>
              <a:rPr lang="en-US" sz="1050" b="0" i="0" u="none" strike="noStrike" dirty="0">
                <a:solidFill>
                  <a:srgbClr val="2E2A2A"/>
                </a:solidFill>
                <a:effectLst/>
                <a:latin typeface="Baskerville Old Face" panose="02020602080505020303" pitchFamily="18" charset="0"/>
              </a:rPr>
              <a:t> between the regions of the EU.</a:t>
            </a:r>
            <a:endParaRPr lang="en-US" sz="1050" dirty="0">
              <a:solidFill>
                <a:srgbClr val="2E2A2A"/>
              </a:solidFill>
              <a:latin typeface="Baskerville Old Face" panose="02020602080505020303" pitchFamily="18" charset="0"/>
            </a:endParaRPr>
          </a:p>
        </p:txBody>
      </p:sp>
      <p:sp>
        <p:nvSpPr>
          <p:cNvPr id="18" name="TextBox 17">
            <a:extLst>
              <a:ext uri="{FF2B5EF4-FFF2-40B4-BE49-F238E27FC236}">
                <a16:creationId xmlns:a16="http://schemas.microsoft.com/office/drawing/2014/main" id="{49DA32DD-D46A-53B1-95DD-1E7F162F320C}"/>
              </a:ext>
            </a:extLst>
          </p:cNvPr>
          <p:cNvSpPr txBox="1"/>
          <p:nvPr/>
        </p:nvSpPr>
        <p:spPr>
          <a:xfrm>
            <a:off x="4978563" y="2633056"/>
            <a:ext cx="1798354" cy="2123658"/>
          </a:xfrm>
          <a:prstGeom prst="rect">
            <a:avLst/>
          </a:prstGeom>
          <a:noFill/>
        </p:spPr>
        <p:txBody>
          <a:bodyPr wrap="square">
            <a:spAutoFit/>
          </a:bodyPr>
          <a:lstStyle/>
          <a:p>
            <a:r>
              <a:rPr lang="en-US" sz="1100" b="0" i="0" u="none" strike="noStrike" dirty="0">
                <a:solidFill>
                  <a:schemeClr val="bg1"/>
                </a:solidFill>
                <a:effectLst/>
                <a:latin typeface="Baskerville Old Face" panose="02020602080505020303" pitchFamily="18" charset="0"/>
              </a:rPr>
              <a:t>We identify that most of the regions fall into the </a:t>
            </a:r>
            <a:r>
              <a:rPr lang="en-US" sz="1100" b="1" i="0" u="none" strike="noStrike" dirty="0">
                <a:solidFill>
                  <a:schemeClr val="bg1"/>
                </a:solidFill>
                <a:effectLst/>
                <a:latin typeface="Baskerville Old Face" panose="02020602080505020303" pitchFamily="18" charset="0"/>
              </a:rPr>
              <a:t>High-High category</a:t>
            </a:r>
            <a:r>
              <a:rPr lang="en-US" sz="1100" b="0" i="0" u="none" strike="noStrike" dirty="0">
                <a:solidFill>
                  <a:schemeClr val="bg1"/>
                </a:solidFill>
                <a:effectLst/>
                <a:latin typeface="Baskerville Old Face" panose="02020602080505020303" pitchFamily="18" charset="0"/>
              </a:rPr>
              <a:t> . This means that if a region has </a:t>
            </a:r>
            <a:r>
              <a:rPr lang="en-US" sz="1100" b="1" i="0" u="none" strike="noStrike" dirty="0">
                <a:solidFill>
                  <a:schemeClr val="bg1"/>
                </a:solidFill>
                <a:effectLst/>
                <a:latin typeface="Baskerville Old Face" panose="02020602080505020303" pitchFamily="18" charset="0"/>
              </a:rPr>
              <a:t>a high percentage of population </a:t>
            </a:r>
            <a:r>
              <a:rPr lang="en-US" sz="1100" b="0" i="0" u="none" strike="noStrike" dirty="0">
                <a:solidFill>
                  <a:schemeClr val="bg1"/>
                </a:solidFill>
                <a:effectLst/>
                <a:latin typeface="Baskerville Old Face" panose="02020602080505020303" pitchFamily="18" charset="0"/>
              </a:rPr>
              <a:t>that </a:t>
            </a:r>
            <a:r>
              <a:rPr lang="en-US" sz="1100" b="1" i="0" u="none" strike="noStrike" dirty="0">
                <a:solidFill>
                  <a:schemeClr val="bg1"/>
                </a:solidFill>
                <a:effectLst/>
                <a:latin typeface="Baskerville Old Face" panose="02020602080505020303" pitchFamily="18" charset="0"/>
              </a:rPr>
              <a:t>completed tertiary education</a:t>
            </a:r>
            <a:r>
              <a:rPr lang="en-US" sz="1100" b="0" i="0" u="none" strike="noStrike" dirty="0">
                <a:solidFill>
                  <a:schemeClr val="bg1"/>
                </a:solidFill>
                <a:effectLst/>
                <a:latin typeface="Baskerville Old Face" panose="02020602080505020303" pitchFamily="18" charset="0"/>
              </a:rPr>
              <a:t>, </a:t>
            </a:r>
            <a:r>
              <a:rPr lang="en-US" sz="1100" b="1" i="0" u="none" strike="noStrike" dirty="0">
                <a:solidFill>
                  <a:schemeClr val="bg1"/>
                </a:solidFill>
                <a:effectLst/>
                <a:latin typeface="Baskerville Old Face" panose="02020602080505020303" pitchFamily="18" charset="0"/>
              </a:rPr>
              <a:t>its neighboring regions also have a high percentage of population that completed tertiary education</a:t>
            </a:r>
            <a:r>
              <a:rPr lang="en-US" sz="1100" b="0" i="0" u="none" strike="noStrike" dirty="0">
                <a:solidFill>
                  <a:schemeClr val="bg1"/>
                </a:solidFill>
                <a:effectLst/>
                <a:latin typeface="Baskerville Old Face" panose="02020602080505020303" pitchFamily="18" charset="0"/>
              </a:rPr>
              <a:t>, suggesting </a:t>
            </a:r>
            <a:r>
              <a:rPr lang="en-US" sz="1100" b="1" i="0" u="none" strike="noStrike" dirty="0">
                <a:solidFill>
                  <a:schemeClr val="bg1"/>
                </a:solidFill>
                <a:effectLst/>
                <a:latin typeface="Baskerville Old Face" panose="02020602080505020303" pitchFamily="18" charset="0"/>
              </a:rPr>
              <a:t>spatial spillover. </a:t>
            </a:r>
            <a:endParaRPr lang="en-US" sz="1100" b="1" dirty="0">
              <a:solidFill>
                <a:schemeClr val="bg1"/>
              </a:solidFill>
              <a:latin typeface="Baskerville Old Face" panose="02020602080505020303" pitchFamily="18" charset="0"/>
            </a:endParaRPr>
          </a:p>
        </p:txBody>
      </p:sp>
      <p:sp>
        <p:nvSpPr>
          <p:cNvPr id="19" name="Google Shape;411;p41">
            <a:extLst>
              <a:ext uri="{FF2B5EF4-FFF2-40B4-BE49-F238E27FC236}">
                <a16:creationId xmlns:a16="http://schemas.microsoft.com/office/drawing/2014/main" id="{F7679F77-AFFB-BED1-A9F4-9F9E4666771A}"/>
              </a:ext>
            </a:extLst>
          </p:cNvPr>
          <p:cNvSpPr txBox="1">
            <a:spLocks/>
          </p:cNvSpPr>
          <p:nvPr/>
        </p:nvSpPr>
        <p:spPr>
          <a:xfrm>
            <a:off x="5074467" y="1220791"/>
            <a:ext cx="3029809" cy="68020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marL="571500" indent="-571500" algn="l">
              <a:buFont typeface="Arial" panose="020B0604020202020204" pitchFamily="34" charset="0"/>
              <a:buChar char="•"/>
            </a:pPr>
            <a:r>
              <a:rPr lang="en-US" sz="3600" dirty="0">
                <a:solidFill>
                  <a:schemeClr val="bg1"/>
                </a:solidFill>
                <a:latin typeface="Franklin Gothic Heavy" panose="020B0903020102020204" pitchFamily="34" charset="0"/>
              </a:rPr>
              <a:t>Education</a:t>
            </a:r>
          </a:p>
        </p:txBody>
      </p:sp>
      <p:sp>
        <p:nvSpPr>
          <p:cNvPr id="21" name="TextBox 20">
            <a:extLst>
              <a:ext uri="{FF2B5EF4-FFF2-40B4-BE49-F238E27FC236}">
                <a16:creationId xmlns:a16="http://schemas.microsoft.com/office/drawing/2014/main" id="{91B2FE13-49ED-58F6-1EDD-5E949FFEF192}"/>
              </a:ext>
            </a:extLst>
          </p:cNvPr>
          <p:cNvSpPr txBox="1"/>
          <p:nvPr/>
        </p:nvSpPr>
        <p:spPr>
          <a:xfrm>
            <a:off x="6454126" y="4458470"/>
            <a:ext cx="2554629" cy="430887"/>
          </a:xfrm>
          <a:prstGeom prst="rect">
            <a:avLst/>
          </a:prstGeom>
          <a:noFill/>
        </p:spPr>
        <p:txBody>
          <a:bodyPr wrap="square">
            <a:spAutoFit/>
          </a:bodyPr>
          <a:lstStyle/>
          <a:p>
            <a:pPr algn="just"/>
            <a:r>
              <a:rPr lang="en-US" sz="1100" b="0" i="0" u="none" strike="noStrike" dirty="0">
                <a:solidFill>
                  <a:schemeClr val="bg1"/>
                </a:solidFill>
                <a:effectLst/>
                <a:latin typeface="Baskerville Old Face" panose="02020602080505020303" pitchFamily="18" charset="0"/>
              </a:rPr>
              <a:t>The next category of regions is </a:t>
            </a:r>
            <a:r>
              <a:rPr lang="en-US" sz="1100" b="1" i="0" u="none" strike="noStrike" dirty="0">
                <a:solidFill>
                  <a:schemeClr val="bg1"/>
                </a:solidFill>
                <a:effectLst/>
                <a:latin typeface="Baskerville Old Face" panose="02020602080505020303" pitchFamily="18" charset="0"/>
              </a:rPr>
              <a:t>Low-Low</a:t>
            </a:r>
          </a:p>
          <a:p>
            <a:pPr algn="just"/>
            <a:r>
              <a:rPr lang="en-US" sz="1100" dirty="0">
                <a:solidFill>
                  <a:schemeClr val="bg1"/>
                </a:solidFill>
                <a:latin typeface="Baskerville Old Face" panose="02020602080505020303" pitchFamily="18" charset="0"/>
              </a:rPr>
              <a:t>So</a:t>
            </a:r>
            <a:r>
              <a:rPr lang="en-US" sz="1100" b="1" dirty="0">
                <a:solidFill>
                  <a:schemeClr val="bg1"/>
                </a:solidFill>
                <a:latin typeface="Baskerville Old Face" panose="02020602080505020303" pitchFamily="18" charset="0"/>
              </a:rPr>
              <a:t> we also have spillover.</a:t>
            </a:r>
          </a:p>
        </p:txBody>
      </p:sp>
      <p:pic>
        <p:nvPicPr>
          <p:cNvPr id="33" name="Picture 4">
            <a:extLst>
              <a:ext uri="{FF2B5EF4-FFF2-40B4-BE49-F238E27FC236}">
                <a16:creationId xmlns:a16="http://schemas.microsoft.com/office/drawing/2014/main" id="{401F1F9F-2361-7E91-02D0-B8A1DC1FD2C2}"/>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5445" r="25166" b="8185"/>
          <a:stretch/>
        </p:blipFill>
        <p:spPr bwMode="auto">
          <a:xfrm>
            <a:off x="-400128" y="-2757934"/>
            <a:ext cx="2132441" cy="23202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4" name="Picture 6">
            <a:extLst>
              <a:ext uri="{FF2B5EF4-FFF2-40B4-BE49-F238E27FC236}">
                <a16:creationId xmlns:a16="http://schemas.microsoft.com/office/drawing/2014/main" id="{FB7424CA-BE97-D769-2512-611F6A2C03C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34219" t="2990" r="20349" b="9136"/>
          <a:stretch/>
        </p:blipFill>
        <p:spPr bwMode="auto">
          <a:xfrm>
            <a:off x="1798418" y="-2696489"/>
            <a:ext cx="2391660" cy="23129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5" name="Picture 10">
            <a:extLst>
              <a:ext uri="{FF2B5EF4-FFF2-40B4-BE49-F238E27FC236}">
                <a16:creationId xmlns:a16="http://schemas.microsoft.com/office/drawing/2014/main" id="{6A495AB3-4776-78E6-7EDF-AB6EA941DE11}"/>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r="79077" b="86213"/>
          <a:stretch/>
        </p:blipFill>
        <p:spPr bwMode="auto">
          <a:xfrm>
            <a:off x="1248742" y="-4441580"/>
            <a:ext cx="2042220" cy="6728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6" name="Picture 8">
            <a:extLst>
              <a:ext uri="{FF2B5EF4-FFF2-40B4-BE49-F238E27FC236}">
                <a16:creationId xmlns:a16="http://schemas.microsoft.com/office/drawing/2014/main" id="{798C545C-C995-DD4C-35FC-BD58A0A71EB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81811" b="83096"/>
          <a:stretch/>
        </p:blipFill>
        <p:spPr bwMode="auto">
          <a:xfrm>
            <a:off x="-383918" y="-4441580"/>
            <a:ext cx="1632660" cy="70823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7" name="Picture 20">
            <a:extLst>
              <a:ext uri="{FF2B5EF4-FFF2-40B4-BE49-F238E27FC236}">
                <a16:creationId xmlns:a16="http://schemas.microsoft.com/office/drawing/2014/main" id="{2724489C-7389-FB97-FAD8-55262473BF90}"/>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6303" t="844" r="24308" b="15032"/>
          <a:stretch/>
        </p:blipFill>
        <p:spPr bwMode="auto">
          <a:xfrm>
            <a:off x="4044107" y="-2696489"/>
            <a:ext cx="2410019" cy="22658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8" name="Picture 16">
            <a:extLst>
              <a:ext uri="{FF2B5EF4-FFF2-40B4-BE49-F238E27FC236}">
                <a16:creationId xmlns:a16="http://schemas.microsoft.com/office/drawing/2014/main" id="{F4FA0E7A-EEA3-79D2-1F73-37CB2395E954}"/>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32806" t="251" r="20499" b="2257"/>
          <a:stretch/>
        </p:blipFill>
        <p:spPr bwMode="auto">
          <a:xfrm>
            <a:off x="6242727" y="-2803040"/>
            <a:ext cx="2462515" cy="23827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9" name="Picture 18">
            <a:extLst>
              <a:ext uri="{FF2B5EF4-FFF2-40B4-BE49-F238E27FC236}">
                <a16:creationId xmlns:a16="http://schemas.microsoft.com/office/drawing/2014/main" id="{F1DE4A37-D03C-D394-25B4-5D674017C784}"/>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r="81451" b="83692"/>
          <a:stretch/>
        </p:blipFill>
        <p:spPr bwMode="auto">
          <a:xfrm>
            <a:off x="6242727" y="-4441580"/>
            <a:ext cx="1604519" cy="653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40" name="Picture 22">
            <a:extLst>
              <a:ext uri="{FF2B5EF4-FFF2-40B4-BE49-F238E27FC236}">
                <a16:creationId xmlns:a16="http://schemas.microsoft.com/office/drawing/2014/main" id="{5D0F9579-4B46-1760-233D-26E567294CB6}"/>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80122" b="84868"/>
          <a:stretch/>
        </p:blipFill>
        <p:spPr bwMode="auto">
          <a:xfrm>
            <a:off x="3561219" y="-4444118"/>
            <a:ext cx="1951020" cy="653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nvGrpSpPr>
          <p:cNvPr id="2" name="Google Shape;6389;p85">
            <a:extLst>
              <a:ext uri="{FF2B5EF4-FFF2-40B4-BE49-F238E27FC236}">
                <a16:creationId xmlns:a16="http://schemas.microsoft.com/office/drawing/2014/main" id="{9B4E2824-DD43-64FA-02BD-D592BAE75D03}"/>
              </a:ext>
            </a:extLst>
          </p:cNvPr>
          <p:cNvGrpSpPr/>
          <p:nvPr/>
        </p:nvGrpSpPr>
        <p:grpSpPr>
          <a:xfrm>
            <a:off x="5248329" y="1912463"/>
            <a:ext cx="600286" cy="611285"/>
            <a:chOff x="-40742750" y="3972175"/>
            <a:chExt cx="311125" cy="316825"/>
          </a:xfrm>
          <a:solidFill>
            <a:schemeClr val="bg1"/>
          </a:solidFill>
        </p:grpSpPr>
        <p:sp>
          <p:nvSpPr>
            <p:cNvPr id="3" name="Google Shape;6390;p85">
              <a:extLst>
                <a:ext uri="{FF2B5EF4-FFF2-40B4-BE49-F238E27FC236}">
                  <a16:creationId xmlns:a16="http://schemas.microsoft.com/office/drawing/2014/main" id="{392C365D-5264-BDE6-B443-F0A5074743AE}"/>
                </a:ext>
              </a:extLst>
            </p:cNvPr>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sp>
          <p:nvSpPr>
            <p:cNvPr id="4" name="Google Shape;6391;p85">
              <a:extLst>
                <a:ext uri="{FF2B5EF4-FFF2-40B4-BE49-F238E27FC236}">
                  <a16:creationId xmlns:a16="http://schemas.microsoft.com/office/drawing/2014/main" id="{C97E548F-552C-7547-74DF-7109466E0C45}"/>
                </a:ext>
              </a:extLst>
            </p:cNvPr>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50" fill="hold"/>
                                        <p:tgtEl>
                                          <p:spTgt spid="11"/>
                                        </p:tgtEl>
                                        <p:attrNameLst>
                                          <p:attrName>ppt_x</p:attrName>
                                        </p:attrNameLst>
                                      </p:cBhvr>
                                      <p:tavLst>
                                        <p:tav tm="0">
                                          <p:val>
                                            <p:strVal val="#ppt_x"/>
                                          </p:val>
                                        </p:tav>
                                        <p:tav tm="100000">
                                          <p:val>
                                            <p:strVal val="#ppt_x"/>
                                          </p:val>
                                        </p:tav>
                                      </p:tavLst>
                                    </p:anim>
                                    <p:anim calcmode="lin" valueType="num">
                                      <p:cBhvr additive="base">
                                        <p:cTn id="8" dur="25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250" fill="hold"/>
                                        <p:tgtEl>
                                          <p:spTgt spid="19"/>
                                        </p:tgtEl>
                                        <p:attrNameLst>
                                          <p:attrName>ppt_x</p:attrName>
                                        </p:attrNameLst>
                                      </p:cBhvr>
                                      <p:tavLst>
                                        <p:tav tm="0">
                                          <p:val>
                                            <p:strVal val="#ppt_x"/>
                                          </p:val>
                                        </p:tav>
                                        <p:tav tm="100000">
                                          <p:val>
                                            <p:strVal val="#ppt_x"/>
                                          </p:val>
                                        </p:tav>
                                      </p:tavLst>
                                    </p:anim>
                                    <p:anim calcmode="lin" valueType="num">
                                      <p:cBhvr additive="base">
                                        <p:cTn id="12" dur="250" fill="hold"/>
                                        <p:tgtEl>
                                          <p:spTgt spid="19"/>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par>
                                <p:cTn id="22" presetID="2" presetClass="entr" presetSubtype="6"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1+#ppt_w/2"/>
                                          </p:val>
                                        </p:tav>
                                        <p:tav tm="100000">
                                          <p:val>
                                            <p:strVal val="#ppt_x"/>
                                          </p:val>
                                        </p:tav>
                                      </p:tavLst>
                                    </p:anim>
                                    <p:anim calcmode="lin" valueType="num">
                                      <p:cBhvr additive="base">
                                        <p:cTn id="25" dur="500" fill="hold"/>
                                        <p:tgtEl>
                                          <p:spTgt spid="21"/>
                                        </p:tgtEl>
                                        <p:attrNameLst>
                                          <p:attrName>ppt_y</p:attrName>
                                        </p:attrNameLst>
                                      </p:cBhvr>
                                      <p:tavLst>
                                        <p:tav tm="0">
                                          <p:val>
                                            <p:strVal val="1+#ppt_h/2"/>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750"/>
                                        <p:tgtEl>
                                          <p:spTgt spid="2"/>
                                        </p:tgtEl>
                                      </p:cBhvr>
                                    </p:animEffect>
                                    <p:anim calcmode="lin" valueType="num">
                                      <p:cBhvr>
                                        <p:cTn id="29" dur="750" fill="hold"/>
                                        <p:tgtEl>
                                          <p:spTgt spid="2"/>
                                        </p:tgtEl>
                                        <p:attrNameLst>
                                          <p:attrName>ppt_x</p:attrName>
                                        </p:attrNameLst>
                                      </p:cBhvr>
                                      <p:tavLst>
                                        <p:tav tm="0">
                                          <p:val>
                                            <p:strVal val="#ppt_x"/>
                                          </p:val>
                                        </p:tav>
                                        <p:tav tm="100000">
                                          <p:val>
                                            <p:strVal val="#ppt_x"/>
                                          </p:val>
                                        </p:tav>
                                      </p:tavLst>
                                    </p:anim>
                                    <p:anim calcmode="lin" valueType="num">
                                      <p:cBhvr>
                                        <p:cTn id="30" dur="75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18" grpId="0"/>
      <p:bldP spid="19"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pic>
        <p:nvPicPr>
          <p:cNvPr id="39" name="Picture 38">
            <a:extLst>
              <a:ext uri="{FF2B5EF4-FFF2-40B4-BE49-F238E27FC236}">
                <a16:creationId xmlns:a16="http://schemas.microsoft.com/office/drawing/2014/main" id="{C4BE3603-10CF-0312-5A39-895763D6C58C}"/>
              </a:ext>
            </a:extLst>
          </p:cNvPr>
          <p:cNvPicPr>
            <a:picLocks noChangeAspect="1"/>
          </p:cNvPicPr>
          <p:nvPr/>
        </p:nvPicPr>
        <p:blipFill>
          <a:blip r:embed="rId3"/>
          <a:stretch>
            <a:fillRect/>
          </a:stretch>
        </p:blipFill>
        <p:spPr>
          <a:xfrm>
            <a:off x="-5959292" y="-9491431"/>
            <a:ext cx="20057998" cy="15621901"/>
          </a:xfrm>
          <a:prstGeom prst="rect">
            <a:avLst/>
          </a:prstGeom>
        </p:spPr>
      </p:pic>
      <p:grpSp>
        <p:nvGrpSpPr>
          <p:cNvPr id="727" name="Google Shape;727;p52"/>
          <p:cNvGrpSpPr/>
          <p:nvPr/>
        </p:nvGrpSpPr>
        <p:grpSpPr>
          <a:xfrm rot="2700000">
            <a:off x="398451" y="375166"/>
            <a:ext cx="328648" cy="328648"/>
            <a:chOff x="3006065" y="-1115369"/>
            <a:chExt cx="757955" cy="757955"/>
          </a:xfrm>
        </p:grpSpPr>
        <p:grpSp>
          <p:nvGrpSpPr>
            <p:cNvPr id="728" name="Google Shape;728;p52"/>
            <p:cNvGrpSpPr/>
            <p:nvPr/>
          </p:nvGrpSpPr>
          <p:grpSpPr>
            <a:xfrm rot="-5400000">
              <a:off x="3006065" y="-797866"/>
              <a:ext cx="440452" cy="440452"/>
              <a:chOff x="1853525" y="303875"/>
              <a:chExt cx="634200" cy="634200"/>
            </a:xfrm>
          </p:grpSpPr>
          <p:sp>
            <p:nvSpPr>
              <p:cNvPr id="729" name="Google Shape;729;p52"/>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30" name="Google Shape;730;p52"/>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731" name="Google Shape;731;p52"/>
            <p:cNvGrpSpPr/>
            <p:nvPr/>
          </p:nvGrpSpPr>
          <p:grpSpPr>
            <a:xfrm rot="-5400000">
              <a:off x="3164816" y="-956617"/>
              <a:ext cx="440452" cy="440452"/>
              <a:chOff x="1853525" y="303875"/>
              <a:chExt cx="634200" cy="634200"/>
            </a:xfrm>
          </p:grpSpPr>
          <p:sp>
            <p:nvSpPr>
              <p:cNvPr id="732" name="Google Shape;732;p52"/>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33" name="Google Shape;733;p52"/>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734" name="Google Shape;734;p52"/>
            <p:cNvGrpSpPr/>
            <p:nvPr/>
          </p:nvGrpSpPr>
          <p:grpSpPr>
            <a:xfrm rot="-5400000">
              <a:off x="3323568" y="-1115369"/>
              <a:ext cx="440452" cy="440452"/>
              <a:chOff x="1853525" y="303875"/>
              <a:chExt cx="634200" cy="634200"/>
            </a:xfrm>
          </p:grpSpPr>
          <p:sp>
            <p:nvSpPr>
              <p:cNvPr id="735" name="Google Shape;735;p52"/>
              <p:cNvSpPr/>
              <p:nvPr/>
            </p:nvSpPr>
            <p:spPr>
              <a:xfrm>
                <a:off x="1853525" y="8048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736" name="Google Shape;736;p52"/>
              <p:cNvSpPr/>
              <p:nvPr/>
            </p:nvSpPr>
            <p:spPr>
              <a:xfrm rot="5400000">
                <a:off x="2104025" y="554375"/>
                <a:ext cx="634200" cy="1332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pic>
        <p:nvPicPr>
          <p:cNvPr id="15" name="Picture 22">
            <a:extLst>
              <a:ext uri="{FF2B5EF4-FFF2-40B4-BE49-F238E27FC236}">
                <a16:creationId xmlns:a16="http://schemas.microsoft.com/office/drawing/2014/main" id="{EE5030B6-2CDC-6913-9452-9A78F634051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463" r="26829"/>
          <a:stretch/>
        </p:blipFill>
        <p:spPr bwMode="auto">
          <a:xfrm>
            <a:off x="134015" y="2479124"/>
            <a:ext cx="2227023" cy="22889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360A7041-9D69-19FF-ED4E-BBB7EE88CD6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66" t="11040" r="77239" b="84298"/>
          <a:stretch/>
        </p:blipFill>
        <p:spPr bwMode="auto">
          <a:xfrm>
            <a:off x="232807" y="2691630"/>
            <a:ext cx="1766491" cy="42054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FA0172D0-AFE2-974E-C596-6ADCAA4548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5445" r="25166" b="8185"/>
          <a:stretch/>
        </p:blipFill>
        <p:spPr bwMode="auto">
          <a:xfrm>
            <a:off x="101413" y="197347"/>
            <a:ext cx="2132441" cy="23202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F5801ED6-BDF0-5256-048F-0CF5A041201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4219" t="2990" r="20349" b="9136"/>
          <a:stretch/>
        </p:blipFill>
        <p:spPr bwMode="auto">
          <a:xfrm>
            <a:off x="2202679" y="258792"/>
            <a:ext cx="2391660" cy="23129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0" name="Picture 10">
            <a:extLst>
              <a:ext uri="{FF2B5EF4-FFF2-40B4-BE49-F238E27FC236}">
                <a16:creationId xmlns:a16="http://schemas.microsoft.com/office/drawing/2014/main" id="{0759622C-B2B7-D7C6-BEFF-D2FD9FCE46D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79077" b="86213"/>
          <a:stretch/>
        </p:blipFill>
        <p:spPr bwMode="auto">
          <a:xfrm>
            <a:off x="1622639" y="23290"/>
            <a:ext cx="2042220" cy="6728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7176" name="Picture 8">
            <a:extLst>
              <a:ext uri="{FF2B5EF4-FFF2-40B4-BE49-F238E27FC236}">
                <a16:creationId xmlns:a16="http://schemas.microsoft.com/office/drawing/2014/main" id="{F364236F-AEAF-DA40-52AB-247F9A15A00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81811" b="83096"/>
          <a:stretch/>
        </p:blipFill>
        <p:spPr bwMode="auto">
          <a:xfrm>
            <a:off x="-5234" y="23290"/>
            <a:ext cx="1632660" cy="70823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7188" name="Picture 20">
            <a:extLst>
              <a:ext uri="{FF2B5EF4-FFF2-40B4-BE49-F238E27FC236}">
                <a16:creationId xmlns:a16="http://schemas.microsoft.com/office/drawing/2014/main" id="{E6429504-D9C3-C9ED-BF49-BAB01225AAF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6303" t="844" r="24308" b="15032"/>
          <a:stretch/>
        </p:blipFill>
        <p:spPr bwMode="auto">
          <a:xfrm>
            <a:off x="4448368" y="258792"/>
            <a:ext cx="2410019" cy="22658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184" name="Picture 16">
            <a:extLst>
              <a:ext uri="{FF2B5EF4-FFF2-40B4-BE49-F238E27FC236}">
                <a16:creationId xmlns:a16="http://schemas.microsoft.com/office/drawing/2014/main" id="{4599904B-845A-65B5-A30C-9AAADED0DE2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32806" t="251" r="20499" b="2257"/>
          <a:stretch/>
        </p:blipFill>
        <p:spPr bwMode="auto">
          <a:xfrm>
            <a:off x="6646988" y="152241"/>
            <a:ext cx="2462515" cy="23827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186" name="Picture 18">
            <a:extLst>
              <a:ext uri="{FF2B5EF4-FFF2-40B4-BE49-F238E27FC236}">
                <a16:creationId xmlns:a16="http://schemas.microsoft.com/office/drawing/2014/main" id="{DCAF3F54-BC85-0C9C-B415-2D3523F7E88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81451" b="83692"/>
          <a:stretch/>
        </p:blipFill>
        <p:spPr bwMode="auto">
          <a:xfrm>
            <a:off x="6616624" y="23290"/>
            <a:ext cx="1604519" cy="653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7190" name="Picture 22">
            <a:extLst>
              <a:ext uri="{FF2B5EF4-FFF2-40B4-BE49-F238E27FC236}">
                <a16:creationId xmlns:a16="http://schemas.microsoft.com/office/drawing/2014/main" id="{ED03D52A-F43A-04B5-374F-0C9F86EC3BB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80122" b="84868"/>
          <a:stretch/>
        </p:blipFill>
        <p:spPr bwMode="auto">
          <a:xfrm>
            <a:off x="3935116" y="20752"/>
            <a:ext cx="1951020" cy="65378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7194" name="Picture 26">
            <a:extLst>
              <a:ext uri="{FF2B5EF4-FFF2-40B4-BE49-F238E27FC236}">
                <a16:creationId xmlns:a16="http://schemas.microsoft.com/office/drawing/2014/main" id="{842D9C09-CEDE-7A3A-4A36-BE53754366D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6788" r="27082"/>
          <a:stretch/>
        </p:blipFill>
        <p:spPr bwMode="auto">
          <a:xfrm>
            <a:off x="2278729" y="2492594"/>
            <a:ext cx="2352446" cy="22702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196" name="Picture 28">
            <a:extLst>
              <a:ext uri="{FF2B5EF4-FFF2-40B4-BE49-F238E27FC236}">
                <a16:creationId xmlns:a16="http://schemas.microsoft.com/office/drawing/2014/main" id="{5C6D1C9B-5F3F-2886-7E0C-0AF99220C2D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11040" r="70114" b="84691"/>
          <a:stretch/>
        </p:blipFill>
        <p:spPr bwMode="auto">
          <a:xfrm>
            <a:off x="2431290" y="2697303"/>
            <a:ext cx="2045507" cy="39772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5C31933-39D2-2236-A669-AC4F28E797CE}"/>
              </a:ext>
            </a:extLst>
          </p:cNvPr>
          <p:cNvSpPr txBox="1"/>
          <p:nvPr/>
        </p:nvSpPr>
        <p:spPr>
          <a:xfrm>
            <a:off x="4676050" y="2808444"/>
            <a:ext cx="4294928" cy="1815882"/>
          </a:xfrm>
          <a:prstGeom prst="rect">
            <a:avLst/>
          </a:prstGeom>
          <a:noFill/>
        </p:spPr>
        <p:txBody>
          <a:bodyPr wrap="square">
            <a:spAutoFit/>
          </a:bodyPr>
          <a:lstStyle/>
          <a:p>
            <a:pPr algn="just"/>
            <a:r>
              <a:rPr lang="en-US" b="0" i="0" u="none" strike="noStrike" dirty="0">
                <a:solidFill>
                  <a:schemeClr val="bg1"/>
                </a:solidFill>
                <a:effectLst/>
                <a:latin typeface="Baskerville Old Face" panose="02020602080505020303" pitchFamily="18" charset="0"/>
              </a:rPr>
              <a:t>The spatial spillover for both of these </a:t>
            </a:r>
            <a:r>
              <a:rPr lang="en-US" b="1" i="0" u="none" strike="noStrike" dirty="0">
                <a:solidFill>
                  <a:schemeClr val="bg1"/>
                </a:solidFill>
                <a:effectLst/>
                <a:latin typeface="Baskerville Old Face" panose="02020602080505020303" pitchFamily="18" charset="0"/>
              </a:rPr>
              <a:t>variables is quite similar</a:t>
            </a:r>
            <a:r>
              <a:rPr lang="en-US" b="0" i="0" u="none" strike="noStrike" dirty="0">
                <a:solidFill>
                  <a:schemeClr val="bg1"/>
                </a:solidFill>
                <a:effectLst/>
                <a:latin typeface="Baskerville Old Face" panose="02020602080505020303" pitchFamily="18" charset="0"/>
              </a:rPr>
              <a:t>, the categories that are present being </a:t>
            </a:r>
            <a:r>
              <a:rPr lang="en-US" b="1" i="0" u="none" strike="noStrike" dirty="0">
                <a:solidFill>
                  <a:schemeClr val="bg1"/>
                </a:solidFill>
                <a:effectLst/>
                <a:latin typeface="Baskerville Old Face" panose="02020602080505020303" pitchFamily="18" charset="0"/>
              </a:rPr>
              <a:t>low-low, low-high, and high-high, suggesting that for both robberies and burglaries tend to clutter together. </a:t>
            </a:r>
            <a:r>
              <a:rPr lang="en-US" b="0" i="0" u="none" strike="noStrike" dirty="0">
                <a:solidFill>
                  <a:schemeClr val="bg1"/>
                </a:solidFill>
                <a:effectLst/>
                <a:latin typeface="Baskerville Old Face" panose="02020602080505020303" pitchFamily="18" charset="0"/>
              </a:rPr>
              <a:t>We can also observe that for regions with a low level of crime</a:t>
            </a:r>
            <a:r>
              <a:rPr lang="en-US" dirty="0">
                <a:solidFill>
                  <a:schemeClr val="bg1"/>
                </a:solidFill>
                <a:latin typeface="Baskerville Old Face" panose="02020602080505020303" pitchFamily="18" charset="0"/>
              </a:rPr>
              <a:t>,</a:t>
            </a:r>
            <a:r>
              <a:rPr lang="en-US" b="0" i="0" u="none" strike="noStrike" dirty="0">
                <a:solidFill>
                  <a:schemeClr val="bg1"/>
                </a:solidFill>
                <a:effectLst/>
                <a:latin typeface="Baskerville Old Face" panose="02020602080505020303" pitchFamily="18" charset="0"/>
              </a:rPr>
              <a:t> neighboring regions can present either </a:t>
            </a:r>
            <a:r>
              <a:rPr lang="en-US" b="1" i="0" u="none" strike="noStrike" dirty="0">
                <a:solidFill>
                  <a:schemeClr val="bg1"/>
                </a:solidFill>
                <a:effectLst/>
                <a:latin typeface="Baskerville Old Face" panose="02020602080505020303" pitchFamily="18" charset="0"/>
              </a:rPr>
              <a:t>low or high</a:t>
            </a:r>
            <a:r>
              <a:rPr lang="en-US" b="0" i="0" u="none" strike="noStrike" dirty="0">
                <a:solidFill>
                  <a:schemeClr val="bg1"/>
                </a:solidFill>
                <a:effectLst/>
                <a:latin typeface="Baskerville Old Face" panose="02020602080505020303" pitchFamily="18" charset="0"/>
              </a:rPr>
              <a:t>, depending more on the income, unemployment rate and demography of the place.</a:t>
            </a:r>
            <a:endParaRPr lang="en-US" dirty="0">
              <a:solidFill>
                <a:schemeClr val="bg1"/>
              </a:solidFill>
              <a:latin typeface="Baskerville Old Face" panose="02020602080505020303" pitchFamily="18" charset="0"/>
            </a:endParaRPr>
          </a:p>
        </p:txBody>
      </p:sp>
      <p:sp>
        <p:nvSpPr>
          <p:cNvPr id="24" name="Google Shape;411;p41">
            <a:extLst>
              <a:ext uri="{FF2B5EF4-FFF2-40B4-BE49-F238E27FC236}">
                <a16:creationId xmlns:a16="http://schemas.microsoft.com/office/drawing/2014/main" id="{1A765EE0-551B-9F5C-77E4-459BE7EA138D}"/>
              </a:ext>
            </a:extLst>
          </p:cNvPr>
          <p:cNvSpPr txBox="1">
            <a:spLocks/>
          </p:cNvSpPr>
          <p:nvPr/>
        </p:nvSpPr>
        <p:spPr>
          <a:xfrm>
            <a:off x="5436829" y="2006729"/>
            <a:ext cx="2599102" cy="510844"/>
          </a:xfrm>
          <a:prstGeom prst="rect">
            <a:avLst/>
          </a:prstGeom>
          <a:noFill/>
          <a:ln>
            <a:noFill/>
          </a:ln>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l"/>
            <a:r>
              <a:rPr lang="en-US" sz="3600" dirty="0">
                <a:solidFill>
                  <a:schemeClr val="bg1"/>
                </a:solidFill>
                <a:latin typeface="Franklin Gothic Heavy" panose="020B0903020102020204" pitchFamily="34" charset="0"/>
              </a:rPr>
              <a:t>Burglaries</a:t>
            </a:r>
          </a:p>
        </p:txBody>
      </p:sp>
      <p:sp>
        <p:nvSpPr>
          <p:cNvPr id="25" name="Google Shape;411;p41">
            <a:extLst>
              <a:ext uri="{FF2B5EF4-FFF2-40B4-BE49-F238E27FC236}">
                <a16:creationId xmlns:a16="http://schemas.microsoft.com/office/drawing/2014/main" id="{285606A0-AD12-9828-A707-3FB316384894}"/>
              </a:ext>
            </a:extLst>
          </p:cNvPr>
          <p:cNvSpPr txBox="1">
            <a:spLocks/>
          </p:cNvSpPr>
          <p:nvPr/>
        </p:nvSpPr>
        <p:spPr>
          <a:xfrm>
            <a:off x="946601" y="1987544"/>
            <a:ext cx="2599102" cy="510844"/>
          </a:xfrm>
          <a:prstGeom prst="rect">
            <a:avLst/>
          </a:prstGeom>
          <a:noFill/>
          <a:ln>
            <a:noFill/>
          </a:ln>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l"/>
            <a:r>
              <a:rPr lang="en-US" sz="3600" dirty="0">
                <a:solidFill>
                  <a:schemeClr val="bg1"/>
                </a:solidFill>
                <a:latin typeface="Franklin Gothic Heavy" panose="020B0903020102020204" pitchFamily="34" charset="0"/>
              </a:rPr>
              <a:t>Robberies</a:t>
            </a:r>
          </a:p>
          <a:p>
            <a:pPr algn="l"/>
            <a:endParaRPr lang="en-US" sz="3600" dirty="0">
              <a:solidFill>
                <a:schemeClr val="bg1"/>
              </a:solidFill>
              <a:latin typeface="Franklin Gothic Heavy" panose="020B0903020102020204" pitchFamily="34" charset="0"/>
            </a:endParaRPr>
          </a:p>
        </p:txBody>
      </p:sp>
      <p:sp>
        <p:nvSpPr>
          <p:cNvPr id="27" name="TextBox 26">
            <a:extLst>
              <a:ext uri="{FF2B5EF4-FFF2-40B4-BE49-F238E27FC236}">
                <a16:creationId xmlns:a16="http://schemas.microsoft.com/office/drawing/2014/main" id="{8635EB95-510F-3379-683C-13BE89B77D8A}"/>
              </a:ext>
            </a:extLst>
          </p:cNvPr>
          <p:cNvSpPr txBox="1"/>
          <p:nvPr/>
        </p:nvSpPr>
        <p:spPr>
          <a:xfrm>
            <a:off x="2469029" y="3700342"/>
            <a:ext cx="2102971" cy="900246"/>
          </a:xfrm>
          <a:prstGeom prst="rect">
            <a:avLst/>
          </a:prstGeom>
          <a:noFill/>
        </p:spPr>
        <p:txBody>
          <a:bodyPr wrap="square">
            <a:spAutoFit/>
          </a:bodyPr>
          <a:lstStyle/>
          <a:p>
            <a:pPr algn="just"/>
            <a:r>
              <a:rPr lang="en-US" sz="1050" b="1" i="0" u="none" strike="noStrike" dirty="0">
                <a:solidFill>
                  <a:srgbClr val="2E2A2A"/>
                </a:solidFill>
                <a:effectLst/>
                <a:latin typeface="Baskerville Old Face" panose="02020602080505020303" pitchFamily="18" charset="0"/>
              </a:rPr>
              <a:t>We have a significant </a:t>
            </a:r>
            <a:r>
              <a:rPr lang="en-US" sz="1050" b="0" i="0" u="none" strike="noStrike" dirty="0">
                <a:solidFill>
                  <a:srgbClr val="2E2A2A"/>
                </a:solidFill>
                <a:effectLst/>
                <a:latin typeface="Baskerville Old Face" panose="02020602080505020303" pitchFamily="18" charset="0"/>
              </a:rPr>
              <a:t>(p-value = 0.017 &lt; 0.05) </a:t>
            </a:r>
            <a:r>
              <a:rPr lang="en-US" sz="1050" b="1" i="0" u="none" strike="noStrike" dirty="0">
                <a:solidFill>
                  <a:srgbClr val="2E2A2A"/>
                </a:solidFill>
                <a:effectLst/>
                <a:latin typeface="Baskerville Old Face" panose="02020602080505020303" pitchFamily="18" charset="0"/>
              </a:rPr>
              <a:t>low positive spatial autocorrelation </a:t>
            </a:r>
            <a:r>
              <a:rPr lang="en-US" sz="1050" b="0" i="0" u="none" strike="noStrike" dirty="0">
                <a:solidFill>
                  <a:srgbClr val="2E2A2A"/>
                </a:solidFill>
                <a:effectLst/>
                <a:latin typeface="Baskerville Old Face" panose="02020602080505020303" pitchFamily="18" charset="0"/>
              </a:rPr>
              <a:t>(Moran’s I = 0.024), </a:t>
            </a:r>
            <a:r>
              <a:rPr lang="en-US" sz="1050" b="1" i="0" u="none" strike="noStrike" dirty="0">
                <a:solidFill>
                  <a:srgbClr val="2E2A2A"/>
                </a:solidFill>
                <a:effectLst/>
                <a:latin typeface="Baskerville Old Face" panose="02020602080505020303" pitchFamily="18" charset="0"/>
              </a:rPr>
              <a:t>which shows similarities between </a:t>
            </a:r>
            <a:r>
              <a:rPr lang="en-US" sz="1050" b="0" i="0" u="none" strike="noStrike" dirty="0">
                <a:solidFill>
                  <a:srgbClr val="2E2A2A"/>
                </a:solidFill>
                <a:effectLst/>
                <a:latin typeface="Baskerville Old Face" panose="02020602080505020303" pitchFamily="18" charset="0"/>
              </a:rPr>
              <a:t>the regions of the EU.</a:t>
            </a:r>
            <a:endParaRPr lang="en-US" sz="1050" dirty="0">
              <a:solidFill>
                <a:srgbClr val="2E2A2A"/>
              </a:solidFill>
              <a:latin typeface="Baskerville Old Face" panose="02020602080505020303" pitchFamily="18" charset="0"/>
            </a:endParaRPr>
          </a:p>
        </p:txBody>
      </p:sp>
      <p:sp>
        <p:nvSpPr>
          <p:cNvPr id="29" name="TextBox 28">
            <a:extLst>
              <a:ext uri="{FF2B5EF4-FFF2-40B4-BE49-F238E27FC236}">
                <a16:creationId xmlns:a16="http://schemas.microsoft.com/office/drawing/2014/main" id="{EEF9A007-CBD9-C0EA-7776-226C980F4265}"/>
              </a:ext>
            </a:extLst>
          </p:cNvPr>
          <p:cNvSpPr txBox="1"/>
          <p:nvPr/>
        </p:nvSpPr>
        <p:spPr>
          <a:xfrm>
            <a:off x="155427" y="3717474"/>
            <a:ext cx="2123302" cy="1223412"/>
          </a:xfrm>
          <a:prstGeom prst="rect">
            <a:avLst/>
          </a:prstGeom>
          <a:noFill/>
        </p:spPr>
        <p:txBody>
          <a:bodyPr wrap="square">
            <a:spAutoFit/>
          </a:bodyPr>
          <a:lstStyle/>
          <a:p>
            <a:pPr algn="just"/>
            <a:r>
              <a:rPr lang="en-US" sz="1050" b="1" i="0" u="none" strike="noStrike" dirty="0">
                <a:solidFill>
                  <a:srgbClr val="2E2A2A"/>
                </a:solidFill>
                <a:effectLst/>
                <a:latin typeface="Baskerville Old Face" panose="02020602080505020303" pitchFamily="18" charset="0"/>
              </a:rPr>
              <a:t>We have a significant </a:t>
            </a:r>
            <a:r>
              <a:rPr lang="en-US" sz="1050" b="0" i="0" u="none" strike="noStrike" dirty="0">
                <a:solidFill>
                  <a:srgbClr val="2E2A2A"/>
                </a:solidFill>
                <a:effectLst/>
                <a:latin typeface="Baskerville Old Face" panose="02020602080505020303" pitchFamily="18" charset="0"/>
              </a:rPr>
              <a:t>(p-value = 0.011 &lt; 0.05) </a:t>
            </a:r>
            <a:r>
              <a:rPr lang="en-US" sz="1050" b="1" i="0" u="none" strike="noStrike" dirty="0">
                <a:solidFill>
                  <a:srgbClr val="2E2A2A"/>
                </a:solidFill>
                <a:effectLst/>
                <a:latin typeface="Baskerville Old Face" panose="02020602080505020303" pitchFamily="18" charset="0"/>
              </a:rPr>
              <a:t>low positive spatial autocorrelation</a:t>
            </a:r>
            <a:r>
              <a:rPr lang="en-US" sz="1050" b="0" i="0" u="none" strike="noStrike" dirty="0">
                <a:solidFill>
                  <a:srgbClr val="2E2A2A"/>
                </a:solidFill>
                <a:effectLst/>
                <a:latin typeface="Baskerville Old Face" panose="02020602080505020303" pitchFamily="18" charset="0"/>
              </a:rPr>
              <a:t> (Moran’s I = 0.016), </a:t>
            </a:r>
            <a:r>
              <a:rPr lang="en-US" sz="1050" b="1" i="0" u="none" strike="noStrike" dirty="0">
                <a:solidFill>
                  <a:srgbClr val="2E2A2A"/>
                </a:solidFill>
                <a:effectLst/>
                <a:latin typeface="Baskerville Old Face" panose="02020602080505020303" pitchFamily="18" charset="0"/>
              </a:rPr>
              <a:t>which shows similarities</a:t>
            </a:r>
            <a:r>
              <a:rPr lang="en-US" sz="1050" b="0" i="0" u="none" strike="noStrike" dirty="0">
                <a:solidFill>
                  <a:srgbClr val="2E2A2A"/>
                </a:solidFill>
                <a:effectLst/>
                <a:latin typeface="Baskerville Old Face" panose="02020602080505020303" pitchFamily="18" charset="0"/>
              </a:rPr>
              <a:t> between the regions of the EU.</a:t>
            </a:r>
            <a:endParaRPr lang="en-US" sz="1050" b="0" dirty="0">
              <a:solidFill>
                <a:srgbClr val="2E2A2A"/>
              </a:solidFill>
              <a:effectLst/>
              <a:latin typeface="Baskerville Old Face" panose="02020602080505020303" pitchFamily="18" charset="0"/>
            </a:endParaRPr>
          </a:p>
          <a:p>
            <a:pPr algn="just"/>
            <a:br>
              <a:rPr lang="en-US" sz="1050" dirty="0">
                <a:solidFill>
                  <a:srgbClr val="2E2A2A"/>
                </a:solidFill>
                <a:latin typeface="Baskerville Old Face" panose="02020602080505020303" pitchFamily="18" charset="0"/>
              </a:rPr>
            </a:br>
            <a:endParaRPr lang="en-US" sz="1050" dirty="0">
              <a:solidFill>
                <a:srgbClr val="2E2A2A"/>
              </a:solidFill>
              <a:latin typeface="Baskerville Old Face" panose="02020602080505020303" pitchFamily="18" charset="0"/>
            </a:endParaRPr>
          </a:p>
        </p:txBody>
      </p:sp>
      <p:pic>
        <p:nvPicPr>
          <p:cNvPr id="31" name="Picture 2">
            <a:extLst>
              <a:ext uri="{FF2B5EF4-FFF2-40B4-BE49-F238E27FC236}">
                <a16:creationId xmlns:a16="http://schemas.microsoft.com/office/drawing/2014/main" id="{AB1312CB-0639-DE60-D90A-499D8DCC95BE}"/>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9624" r="25784" b="6112"/>
          <a:stretch/>
        </p:blipFill>
        <p:spPr bwMode="auto">
          <a:xfrm>
            <a:off x="-69725" y="-2880585"/>
            <a:ext cx="2419609" cy="2369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2" name="Picture 4">
            <a:extLst>
              <a:ext uri="{FF2B5EF4-FFF2-40B4-BE49-F238E27FC236}">
                <a16:creationId xmlns:a16="http://schemas.microsoft.com/office/drawing/2014/main" id="{F7C0992B-7B35-86C7-A91A-1D918C9441FE}"/>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80269" b="81984"/>
          <a:stretch/>
        </p:blipFill>
        <p:spPr bwMode="auto">
          <a:xfrm>
            <a:off x="0" y="-5926027"/>
            <a:ext cx="1857365" cy="78881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3" name="Picture 6">
            <a:extLst>
              <a:ext uri="{FF2B5EF4-FFF2-40B4-BE49-F238E27FC236}">
                <a16:creationId xmlns:a16="http://schemas.microsoft.com/office/drawing/2014/main" id="{A39913EF-C228-1776-BFC1-E76241C760C4}"/>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35270" r="20137" b="-261"/>
          <a:stretch/>
        </p:blipFill>
        <p:spPr bwMode="auto">
          <a:xfrm>
            <a:off x="2168258" y="-2852544"/>
            <a:ext cx="2419609" cy="2313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4" name="Picture 8">
            <a:extLst>
              <a:ext uri="{FF2B5EF4-FFF2-40B4-BE49-F238E27FC236}">
                <a16:creationId xmlns:a16="http://schemas.microsoft.com/office/drawing/2014/main" id="{D5976FBE-6438-07CE-98CA-392244C7EE23}"/>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r="75692" b="79997"/>
          <a:stretch/>
        </p:blipFill>
        <p:spPr bwMode="auto">
          <a:xfrm>
            <a:off x="2177377" y="-5926027"/>
            <a:ext cx="2068641" cy="7239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5" name="Picture 18">
            <a:extLst>
              <a:ext uri="{FF2B5EF4-FFF2-40B4-BE49-F238E27FC236}">
                <a16:creationId xmlns:a16="http://schemas.microsoft.com/office/drawing/2014/main" id="{0BC4B523-3E47-1784-E61A-450A5D913E63}"/>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2188" t="-1" r="32577" b="6841"/>
          <a:stretch/>
        </p:blipFill>
        <p:spPr bwMode="auto">
          <a:xfrm>
            <a:off x="4369233" y="-2914281"/>
            <a:ext cx="2367147" cy="2369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6" name="Picture 14">
            <a:extLst>
              <a:ext uri="{FF2B5EF4-FFF2-40B4-BE49-F238E27FC236}">
                <a16:creationId xmlns:a16="http://schemas.microsoft.com/office/drawing/2014/main" id="{50E4C071-88DB-F041-9572-2EF23B962B7D}"/>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35379" t="5957" r="24751" b="6442"/>
          <a:stretch/>
        </p:blipFill>
        <p:spPr bwMode="auto">
          <a:xfrm>
            <a:off x="6517745" y="-2880585"/>
            <a:ext cx="2453110" cy="2369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7" name="Picture 16">
            <a:extLst>
              <a:ext uri="{FF2B5EF4-FFF2-40B4-BE49-F238E27FC236}">
                <a16:creationId xmlns:a16="http://schemas.microsoft.com/office/drawing/2014/main" id="{24F103CC-314C-4905-2105-8F17630D3E88}"/>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295" r="80860" b="84380"/>
          <a:stretch/>
        </p:blipFill>
        <p:spPr bwMode="auto">
          <a:xfrm>
            <a:off x="6215751" y="-5926027"/>
            <a:ext cx="2068641" cy="7622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38" name="Picture 20">
            <a:extLst>
              <a:ext uri="{FF2B5EF4-FFF2-40B4-BE49-F238E27FC236}">
                <a16:creationId xmlns:a16="http://schemas.microsoft.com/office/drawing/2014/main" id="{F07C8D56-C417-BFE5-EFEB-4F222F3351BB}"/>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r="90260" b="85688"/>
          <a:stretch/>
        </p:blipFill>
        <p:spPr bwMode="auto">
          <a:xfrm>
            <a:off x="4583399" y="-6072446"/>
            <a:ext cx="1248002" cy="9352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nvGrpSpPr>
          <p:cNvPr id="2" name="Google Shape;1751;p71">
            <a:extLst>
              <a:ext uri="{FF2B5EF4-FFF2-40B4-BE49-F238E27FC236}">
                <a16:creationId xmlns:a16="http://schemas.microsoft.com/office/drawing/2014/main" id="{BEE2BDAB-56D4-0607-0F2D-205161BCE695}"/>
              </a:ext>
            </a:extLst>
          </p:cNvPr>
          <p:cNvGrpSpPr/>
          <p:nvPr/>
        </p:nvGrpSpPr>
        <p:grpSpPr>
          <a:xfrm>
            <a:off x="1878238" y="938962"/>
            <a:ext cx="711231" cy="648273"/>
            <a:chOff x="1227084" y="1351714"/>
            <a:chExt cx="380634" cy="346940"/>
          </a:xfrm>
          <a:solidFill>
            <a:schemeClr val="bg1"/>
          </a:solidFill>
        </p:grpSpPr>
        <p:sp>
          <p:nvSpPr>
            <p:cNvPr id="3" name="Google Shape;1752;p71">
              <a:extLst>
                <a:ext uri="{FF2B5EF4-FFF2-40B4-BE49-F238E27FC236}">
                  <a16:creationId xmlns:a16="http://schemas.microsoft.com/office/drawing/2014/main" id="{53A6841F-4560-AA41-7074-1A0BE87313C7}"/>
                </a:ext>
              </a:extLst>
            </p:cNvPr>
            <p:cNvSpPr/>
            <p:nvPr/>
          </p:nvSpPr>
          <p:spPr>
            <a:xfrm>
              <a:off x="1227084" y="1351714"/>
              <a:ext cx="380634" cy="100099"/>
            </a:xfrm>
            <a:custGeom>
              <a:avLst/>
              <a:gdLst/>
              <a:ahLst/>
              <a:cxnLst/>
              <a:rect l="l" t="t" r="r" b="b"/>
              <a:pathLst>
                <a:path w="16256" h="4275" extrusionOk="0">
                  <a:moveTo>
                    <a:pt x="931" y="1"/>
                  </a:moveTo>
                  <a:lnTo>
                    <a:pt x="931" y="1904"/>
                  </a:lnTo>
                  <a:lnTo>
                    <a:pt x="0" y="1904"/>
                  </a:lnTo>
                  <a:lnTo>
                    <a:pt x="0" y="4274"/>
                  </a:lnTo>
                  <a:lnTo>
                    <a:pt x="16255" y="4274"/>
                  </a:lnTo>
                  <a:lnTo>
                    <a:pt x="16255" y="1904"/>
                  </a:lnTo>
                  <a:lnTo>
                    <a:pt x="14816" y="1904"/>
                  </a:lnTo>
                  <a:lnTo>
                    <a:pt x="14816" y="932"/>
                  </a:lnTo>
                  <a:lnTo>
                    <a:pt x="13844" y="932"/>
                  </a:lnTo>
                  <a:lnTo>
                    <a:pt x="13844" y="1904"/>
                  </a:lnTo>
                  <a:lnTo>
                    <a:pt x="12913" y="1904"/>
                  </a:lnTo>
                  <a:lnTo>
                    <a:pt x="12913" y="932"/>
                  </a:lnTo>
                  <a:lnTo>
                    <a:pt x="11937" y="932"/>
                  </a:lnTo>
                  <a:lnTo>
                    <a:pt x="11937" y="1904"/>
                  </a:lnTo>
                  <a:lnTo>
                    <a:pt x="3756" y="1904"/>
                  </a:lnTo>
                  <a:cubicBezTo>
                    <a:pt x="3522" y="793"/>
                    <a:pt x="2543" y="1"/>
                    <a:pt x="1409"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4" name="Google Shape;1753;p71">
              <a:extLst>
                <a:ext uri="{FF2B5EF4-FFF2-40B4-BE49-F238E27FC236}">
                  <a16:creationId xmlns:a16="http://schemas.microsoft.com/office/drawing/2014/main" id="{F18B0FAE-7D26-D54F-3ADD-5B15A1497B31}"/>
                </a:ext>
              </a:extLst>
            </p:cNvPr>
            <p:cNvSpPr/>
            <p:nvPr/>
          </p:nvSpPr>
          <p:spPr>
            <a:xfrm>
              <a:off x="1228114" y="1653978"/>
              <a:ext cx="126160" cy="44676"/>
            </a:xfrm>
            <a:custGeom>
              <a:avLst/>
              <a:gdLst/>
              <a:ahLst/>
              <a:cxnLst/>
              <a:rect l="l" t="t" r="r" b="b"/>
              <a:pathLst>
                <a:path w="5388" h="1908" extrusionOk="0">
                  <a:moveTo>
                    <a:pt x="149" y="1"/>
                  </a:moveTo>
                  <a:lnTo>
                    <a:pt x="112" y="292"/>
                  </a:lnTo>
                  <a:cubicBezTo>
                    <a:pt x="0" y="1149"/>
                    <a:pt x="667" y="1908"/>
                    <a:pt x="1527" y="1908"/>
                  </a:cubicBezTo>
                  <a:lnTo>
                    <a:pt x="5151" y="1908"/>
                  </a:lnTo>
                  <a:lnTo>
                    <a:pt x="5388"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5" name="Google Shape;1754;p71">
              <a:extLst>
                <a:ext uri="{FF2B5EF4-FFF2-40B4-BE49-F238E27FC236}">
                  <a16:creationId xmlns:a16="http://schemas.microsoft.com/office/drawing/2014/main" id="{89881397-5F9A-26B5-3617-7E25ACCC5C5E}"/>
                </a:ext>
              </a:extLst>
            </p:cNvPr>
            <p:cNvSpPr/>
            <p:nvPr/>
          </p:nvSpPr>
          <p:spPr>
            <a:xfrm>
              <a:off x="1227084" y="1474619"/>
              <a:ext cx="358811" cy="156646"/>
            </a:xfrm>
            <a:custGeom>
              <a:avLst/>
              <a:gdLst/>
              <a:ahLst/>
              <a:cxnLst/>
              <a:rect l="l" t="t" r="r" b="b"/>
              <a:pathLst>
                <a:path w="15324" h="6690" extrusionOk="0">
                  <a:moveTo>
                    <a:pt x="8595" y="1948"/>
                  </a:moveTo>
                  <a:lnTo>
                    <a:pt x="8595" y="2581"/>
                  </a:lnTo>
                  <a:cubicBezTo>
                    <a:pt x="8595" y="3540"/>
                    <a:pt x="7816" y="4318"/>
                    <a:pt x="6858" y="4318"/>
                  </a:cubicBezTo>
                  <a:lnTo>
                    <a:pt x="5872" y="4318"/>
                  </a:lnTo>
                  <a:lnTo>
                    <a:pt x="6099" y="2493"/>
                  </a:lnTo>
                  <a:lnTo>
                    <a:pt x="6963" y="3357"/>
                  </a:lnTo>
                  <a:lnTo>
                    <a:pt x="7633" y="2690"/>
                  </a:lnTo>
                  <a:lnTo>
                    <a:pt x="6895" y="1948"/>
                  </a:lnTo>
                  <a:close/>
                  <a:moveTo>
                    <a:pt x="0" y="1"/>
                  </a:moveTo>
                  <a:lnTo>
                    <a:pt x="0" y="2879"/>
                  </a:lnTo>
                  <a:lnTo>
                    <a:pt x="477" y="2879"/>
                  </a:lnTo>
                  <a:cubicBezTo>
                    <a:pt x="566" y="2879"/>
                    <a:pt x="650" y="2916"/>
                    <a:pt x="708" y="2988"/>
                  </a:cubicBezTo>
                  <a:cubicBezTo>
                    <a:pt x="765" y="3062"/>
                    <a:pt x="789" y="3160"/>
                    <a:pt x="762" y="3252"/>
                  </a:cubicBezTo>
                  <a:lnTo>
                    <a:pt x="312" y="6689"/>
                  </a:lnTo>
                  <a:lnTo>
                    <a:pt x="5561" y="6689"/>
                  </a:lnTo>
                  <a:lnTo>
                    <a:pt x="5740" y="5250"/>
                  </a:lnTo>
                  <a:lnTo>
                    <a:pt x="6875" y="5250"/>
                  </a:lnTo>
                  <a:cubicBezTo>
                    <a:pt x="8361" y="5250"/>
                    <a:pt x="9567" y="4044"/>
                    <a:pt x="9567" y="2557"/>
                  </a:cubicBezTo>
                  <a:lnTo>
                    <a:pt x="9567" y="1904"/>
                  </a:lnTo>
                  <a:lnTo>
                    <a:pt x="15324" y="1904"/>
                  </a:lnTo>
                  <a:lnTo>
                    <a:pt x="15324"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6" name="Google Shape;5944;p84">
            <a:extLst>
              <a:ext uri="{FF2B5EF4-FFF2-40B4-BE49-F238E27FC236}">
                <a16:creationId xmlns:a16="http://schemas.microsoft.com/office/drawing/2014/main" id="{766A46DD-3706-9142-AB24-24F784F3B40B}"/>
              </a:ext>
            </a:extLst>
          </p:cNvPr>
          <p:cNvGrpSpPr/>
          <p:nvPr/>
        </p:nvGrpSpPr>
        <p:grpSpPr>
          <a:xfrm>
            <a:off x="6557357" y="938962"/>
            <a:ext cx="692714" cy="665998"/>
            <a:chOff x="3854700" y="249750"/>
            <a:chExt cx="500425" cy="481125"/>
          </a:xfrm>
          <a:solidFill>
            <a:schemeClr val="bg1"/>
          </a:solidFill>
        </p:grpSpPr>
        <p:sp>
          <p:nvSpPr>
            <p:cNvPr id="7" name="Google Shape;5945;p84">
              <a:extLst>
                <a:ext uri="{FF2B5EF4-FFF2-40B4-BE49-F238E27FC236}">
                  <a16:creationId xmlns:a16="http://schemas.microsoft.com/office/drawing/2014/main" id="{AC96DF64-2313-D184-A21E-F08163AF706B}"/>
                </a:ext>
              </a:extLst>
            </p:cNvPr>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8" name="Google Shape;5946;p84">
              <a:extLst>
                <a:ext uri="{FF2B5EF4-FFF2-40B4-BE49-F238E27FC236}">
                  <a16:creationId xmlns:a16="http://schemas.microsoft.com/office/drawing/2014/main" id="{471C2A01-A241-41AE-EB2E-1BD0E56B6749}"/>
                </a:ext>
              </a:extLst>
            </p:cNvPr>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9" name="Google Shape;5947;p84">
              <a:extLst>
                <a:ext uri="{FF2B5EF4-FFF2-40B4-BE49-F238E27FC236}">
                  <a16:creationId xmlns:a16="http://schemas.microsoft.com/office/drawing/2014/main" id="{7991CD00-B5D8-3650-EB01-428971988887}"/>
                </a:ext>
              </a:extLst>
            </p:cNvPr>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0" name="Google Shape;5948;p84">
              <a:extLst>
                <a:ext uri="{FF2B5EF4-FFF2-40B4-BE49-F238E27FC236}">
                  <a16:creationId xmlns:a16="http://schemas.microsoft.com/office/drawing/2014/main" id="{E7AC03AE-6BAA-EA41-8029-5F7740515AE2}"/>
                </a:ext>
              </a:extLst>
            </p:cNvPr>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1" name="Google Shape;5949;p84">
              <a:extLst>
                <a:ext uri="{FF2B5EF4-FFF2-40B4-BE49-F238E27FC236}">
                  <a16:creationId xmlns:a16="http://schemas.microsoft.com/office/drawing/2014/main" id="{43FFF329-7B1C-C01F-797B-42597AFDC713}"/>
                </a:ext>
              </a:extLst>
            </p:cNvPr>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2" name="Google Shape;5950;p84">
              <a:extLst>
                <a:ext uri="{FF2B5EF4-FFF2-40B4-BE49-F238E27FC236}">
                  <a16:creationId xmlns:a16="http://schemas.microsoft.com/office/drawing/2014/main" id="{6DC1794D-F052-13EB-FD71-2B83A28AA120}"/>
                </a:ext>
              </a:extLst>
            </p:cNvPr>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3" name="Google Shape;5951;p84">
              <a:extLst>
                <a:ext uri="{FF2B5EF4-FFF2-40B4-BE49-F238E27FC236}">
                  <a16:creationId xmlns:a16="http://schemas.microsoft.com/office/drawing/2014/main" id="{3F54BBB0-7641-301C-01A0-ACB9D081ED20}"/>
                </a:ext>
              </a:extLst>
            </p:cNvPr>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r>
                <a:rPr lang="en-US" dirty="0">
                  <a:solidFill>
                    <a:srgbClr val="435D74"/>
                  </a:solidFill>
                </a:rPr>
                <a:t>`</a:t>
              </a:r>
              <a:endParaRPr dirty="0">
                <a:solidFill>
                  <a:srgbClr val="435D74"/>
                </a:solidFill>
              </a:endParaRPr>
            </a:p>
          </p:txBody>
        </p:sp>
        <p:sp>
          <p:nvSpPr>
            <p:cNvPr id="14" name="Google Shape;5952;p84">
              <a:extLst>
                <a:ext uri="{FF2B5EF4-FFF2-40B4-BE49-F238E27FC236}">
                  <a16:creationId xmlns:a16="http://schemas.microsoft.com/office/drawing/2014/main" id="{00176339-3E74-545C-F804-22F21D7C07B1}"/>
                </a:ext>
              </a:extLst>
            </p:cNvPr>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solidFill>
                  <a:srgbClr val="435D74"/>
                </a:solidFill>
              </a:endParaRP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750" fill="hold"/>
                                        <p:tgtEl>
                                          <p:spTgt spid="23"/>
                                        </p:tgtEl>
                                        <p:attrNameLst>
                                          <p:attrName>ppt_x</p:attrName>
                                        </p:attrNameLst>
                                      </p:cBhvr>
                                      <p:tavLst>
                                        <p:tav tm="0">
                                          <p:val>
                                            <p:strVal val="1+#ppt_w/2"/>
                                          </p:val>
                                        </p:tav>
                                        <p:tav tm="100000">
                                          <p:val>
                                            <p:strVal val="#ppt_x"/>
                                          </p:val>
                                        </p:tav>
                                      </p:tavLst>
                                    </p:anim>
                                    <p:anim calcmode="lin" valueType="num">
                                      <p:cBhvr additive="base">
                                        <p:cTn id="8" dur="75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0-#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250"/>
                                        <p:tgtEl>
                                          <p:spTgt spid="27"/>
                                        </p:tgtEl>
                                      </p:cBhvr>
                                    </p:animEffect>
                                    <p:anim calcmode="lin" valueType="num">
                                      <p:cBhvr>
                                        <p:cTn id="20" dur="1250" fill="hold"/>
                                        <p:tgtEl>
                                          <p:spTgt spid="27"/>
                                        </p:tgtEl>
                                        <p:attrNameLst>
                                          <p:attrName>ppt_x</p:attrName>
                                        </p:attrNameLst>
                                      </p:cBhvr>
                                      <p:tavLst>
                                        <p:tav tm="0">
                                          <p:val>
                                            <p:strVal val="#ppt_x"/>
                                          </p:val>
                                        </p:tav>
                                        <p:tav tm="100000">
                                          <p:val>
                                            <p:strVal val="#ppt_x"/>
                                          </p:val>
                                        </p:tav>
                                      </p:tavLst>
                                    </p:anim>
                                    <p:anim calcmode="lin" valueType="num">
                                      <p:cBhvr>
                                        <p:cTn id="21" dur="1250" fill="hold"/>
                                        <p:tgtEl>
                                          <p:spTgt spid="2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250"/>
                                        <p:tgtEl>
                                          <p:spTgt spid="29"/>
                                        </p:tgtEl>
                                      </p:cBhvr>
                                    </p:animEffect>
                                    <p:anim calcmode="lin" valueType="num">
                                      <p:cBhvr>
                                        <p:cTn id="25" dur="1250" fill="hold"/>
                                        <p:tgtEl>
                                          <p:spTgt spid="29"/>
                                        </p:tgtEl>
                                        <p:attrNameLst>
                                          <p:attrName>ppt_x</p:attrName>
                                        </p:attrNameLst>
                                      </p:cBhvr>
                                      <p:tavLst>
                                        <p:tav tm="0">
                                          <p:val>
                                            <p:strVal val="#ppt_x"/>
                                          </p:val>
                                        </p:tav>
                                        <p:tav tm="100000">
                                          <p:val>
                                            <p:strVal val="#ppt_x"/>
                                          </p:val>
                                        </p:tav>
                                      </p:tavLst>
                                    </p:anim>
                                    <p:anim calcmode="lin" valueType="num">
                                      <p:cBhvr>
                                        <p:cTn id="26" dur="1250" fill="hold"/>
                                        <p:tgtEl>
                                          <p:spTgt spid="2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anim calcmode="lin" valueType="num">
                                      <p:cBhvr>
                                        <p:cTn id="35" dur="500" fill="hold"/>
                                        <p:tgtEl>
                                          <p:spTgt spid="2"/>
                                        </p:tgtEl>
                                        <p:attrNameLst>
                                          <p:attrName>ppt_x</p:attrName>
                                        </p:attrNameLst>
                                      </p:cBhvr>
                                      <p:tavLst>
                                        <p:tav tm="0">
                                          <p:val>
                                            <p:strVal val="#ppt_x"/>
                                          </p:val>
                                        </p:tav>
                                        <p:tav tm="100000">
                                          <p:val>
                                            <p:strVal val="#ppt_x"/>
                                          </p:val>
                                        </p:tav>
                                      </p:tavLst>
                                    </p:anim>
                                    <p:anim calcmode="lin" valueType="num">
                                      <p:cBhvr>
                                        <p:cTn id="36"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23">
          <a:extLst>
            <a:ext uri="{FF2B5EF4-FFF2-40B4-BE49-F238E27FC236}">
              <a16:creationId xmlns:a16="http://schemas.microsoft.com/office/drawing/2014/main" id="{81F31C7B-8DE6-A0CD-CC4C-118098E3981A}"/>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FC44F73C-B4C8-F7C4-53D7-157C05E13CC6}"/>
              </a:ext>
            </a:extLst>
          </p:cNvPr>
          <p:cNvPicPr>
            <a:picLocks noChangeAspect="1"/>
          </p:cNvPicPr>
          <p:nvPr/>
        </p:nvPicPr>
        <p:blipFill>
          <a:blip r:embed="rId3"/>
          <a:stretch>
            <a:fillRect/>
          </a:stretch>
        </p:blipFill>
        <p:spPr>
          <a:xfrm>
            <a:off x="-3133903" y="-11802830"/>
            <a:ext cx="25036398" cy="19499260"/>
          </a:xfrm>
          <a:prstGeom prst="rect">
            <a:avLst/>
          </a:prstGeom>
        </p:spPr>
      </p:pic>
      <p:pic>
        <p:nvPicPr>
          <p:cNvPr id="8194" name="Picture 2">
            <a:extLst>
              <a:ext uri="{FF2B5EF4-FFF2-40B4-BE49-F238E27FC236}">
                <a16:creationId xmlns:a16="http://schemas.microsoft.com/office/drawing/2014/main" id="{992B61FA-EF56-171F-BDE7-C32BE5A9815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624" r="25784" b="6112"/>
          <a:stretch/>
        </p:blipFill>
        <p:spPr bwMode="auto">
          <a:xfrm>
            <a:off x="58971" y="361950"/>
            <a:ext cx="2419609" cy="2369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72805C32-F7CB-1956-56A5-25D85CB44A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0269" b="81984"/>
          <a:stretch/>
        </p:blipFill>
        <p:spPr bwMode="auto">
          <a:xfrm>
            <a:off x="-47615" y="101600"/>
            <a:ext cx="1857365" cy="78881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198" name="Picture 6">
            <a:extLst>
              <a:ext uri="{FF2B5EF4-FFF2-40B4-BE49-F238E27FC236}">
                <a16:creationId xmlns:a16="http://schemas.microsoft.com/office/drawing/2014/main" id="{C6EB733D-0A33-F705-453F-B7C8D5E7C73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5270" r="20137" b="-261"/>
          <a:stretch/>
        </p:blipFill>
        <p:spPr bwMode="auto">
          <a:xfrm>
            <a:off x="2296954" y="389991"/>
            <a:ext cx="2419609" cy="2313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200" name="Picture 8">
            <a:extLst>
              <a:ext uri="{FF2B5EF4-FFF2-40B4-BE49-F238E27FC236}">
                <a16:creationId xmlns:a16="http://schemas.microsoft.com/office/drawing/2014/main" id="{536BFD8D-8147-F673-7B0D-EC84BBDE875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5692" b="79997"/>
          <a:stretch/>
        </p:blipFill>
        <p:spPr bwMode="auto">
          <a:xfrm>
            <a:off x="2129762" y="101600"/>
            <a:ext cx="2068641" cy="7239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210" name="Picture 18">
            <a:extLst>
              <a:ext uri="{FF2B5EF4-FFF2-40B4-BE49-F238E27FC236}">
                <a16:creationId xmlns:a16="http://schemas.microsoft.com/office/drawing/2014/main" id="{44EFEF18-9758-8D28-DB9D-3EA0F8DEC65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188" t="-1" r="32577" b="6841"/>
          <a:stretch/>
        </p:blipFill>
        <p:spPr bwMode="auto">
          <a:xfrm>
            <a:off x="4497929" y="328254"/>
            <a:ext cx="2367147" cy="2369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206" name="Picture 14">
            <a:extLst>
              <a:ext uri="{FF2B5EF4-FFF2-40B4-BE49-F238E27FC236}">
                <a16:creationId xmlns:a16="http://schemas.microsoft.com/office/drawing/2014/main" id="{AEBF7FF5-C095-08BB-5628-5B1BF724CF8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5379" t="5957" r="24751" b="6442"/>
          <a:stretch/>
        </p:blipFill>
        <p:spPr bwMode="auto">
          <a:xfrm>
            <a:off x="6646441" y="361950"/>
            <a:ext cx="2453110" cy="23695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208" name="Picture 16">
            <a:extLst>
              <a:ext uri="{FF2B5EF4-FFF2-40B4-BE49-F238E27FC236}">
                <a16:creationId xmlns:a16="http://schemas.microsoft.com/office/drawing/2014/main" id="{90306448-1708-A03A-7AD7-05D5E7162B8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95" r="80860" b="84380"/>
          <a:stretch/>
        </p:blipFill>
        <p:spPr bwMode="auto">
          <a:xfrm>
            <a:off x="6168136" y="101600"/>
            <a:ext cx="2068641" cy="7622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212" name="Picture 20">
            <a:extLst>
              <a:ext uri="{FF2B5EF4-FFF2-40B4-BE49-F238E27FC236}">
                <a16:creationId xmlns:a16="http://schemas.microsoft.com/office/drawing/2014/main" id="{0D9C593F-1128-8B02-5DB6-95FF6A91BC6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90260" b="85688"/>
          <a:stretch/>
        </p:blipFill>
        <p:spPr bwMode="auto">
          <a:xfrm>
            <a:off x="4535784" y="-44819"/>
            <a:ext cx="1248002" cy="93523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214" name="Picture 22">
            <a:extLst>
              <a:ext uri="{FF2B5EF4-FFF2-40B4-BE49-F238E27FC236}">
                <a16:creationId xmlns:a16="http://schemas.microsoft.com/office/drawing/2014/main" id="{ACC8606A-8879-AAA1-2DE6-D5A3636912B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4042" t="-1" r="25637" b="693"/>
          <a:stretch/>
        </p:blipFill>
        <p:spPr bwMode="auto">
          <a:xfrm>
            <a:off x="-5836" y="2714541"/>
            <a:ext cx="2341986" cy="23646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202" name="Picture 10">
            <a:extLst>
              <a:ext uri="{FF2B5EF4-FFF2-40B4-BE49-F238E27FC236}">
                <a16:creationId xmlns:a16="http://schemas.microsoft.com/office/drawing/2014/main" id="{133A48C5-F47D-9343-877D-E0C3DCE78F95}"/>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2419" t="1" r="24419" b="-214"/>
          <a:stretch/>
        </p:blipFill>
        <p:spPr bwMode="auto">
          <a:xfrm>
            <a:off x="2129762" y="2679661"/>
            <a:ext cx="2453111" cy="23839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8204" name="Picture 12">
            <a:extLst>
              <a:ext uri="{FF2B5EF4-FFF2-40B4-BE49-F238E27FC236}">
                <a16:creationId xmlns:a16="http://schemas.microsoft.com/office/drawing/2014/main" id="{97D9F0D5-F92B-D8F2-3803-FC04E2CECA4A}"/>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4126" t="13929" r="70520" b="81235"/>
          <a:stretch/>
        </p:blipFill>
        <p:spPr bwMode="auto">
          <a:xfrm>
            <a:off x="2411896" y="2842451"/>
            <a:ext cx="1998562" cy="54543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8216" name="Picture 24">
            <a:extLst>
              <a:ext uri="{FF2B5EF4-FFF2-40B4-BE49-F238E27FC236}">
                <a16:creationId xmlns:a16="http://schemas.microsoft.com/office/drawing/2014/main" id="{57A03004-C50D-90CD-B6CB-8FED7CD09939}"/>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6384" t="16468" r="54933" b="76277"/>
          <a:stretch/>
        </p:blipFill>
        <p:spPr bwMode="auto">
          <a:xfrm>
            <a:off x="246787" y="2889153"/>
            <a:ext cx="1807229" cy="49873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5" name="Google Shape;411;p41">
            <a:extLst>
              <a:ext uri="{FF2B5EF4-FFF2-40B4-BE49-F238E27FC236}">
                <a16:creationId xmlns:a16="http://schemas.microsoft.com/office/drawing/2014/main" id="{0330E107-71EC-5978-B979-64C8B6B7CDD6}"/>
              </a:ext>
            </a:extLst>
          </p:cNvPr>
          <p:cNvSpPr txBox="1">
            <a:spLocks/>
          </p:cNvSpPr>
          <p:nvPr/>
        </p:nvSpPr>
        <p:spPr>
          <a:xfrm>
            <a:off x="5783786" y="2090794"/>
            <a:ext cx="1829864" cy="510844"/>
          </a:xfrm>
          <a:prstGeom prst="rect">
            <a:avLst/>
          </a:prstGeom>
          <a:noFill/>
          <a:ln>
            <a:noFill/>
          </a:ln>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l"/>
            <a:r>
              <a:rPr lang="en-US" sz="3600" dirty="0">
                <a:solidFill>
                  <a:schemeClr val="bg1"/>
                </a:solidFill>
                <a:latin typeface="Franklin Gothic Heavy" panose="020B0903020102020204" pitchFamily="34" charset="0"/>
              </a:rPr>
              <a:t>Income</a:t>
            </a:r>
          </a:p>
        </p:txBody>
      </p:sp>
      <p:sp>
        <p:nvSpPr>
          <p:cNvPr id="6" name="Google Shape;411;p41">
            <a:extLst>
              <a:ext uri="{FF2B5EF4-FFF2-40B4-BE49-F238E27FC236}">
                <a16:creationId xmlns:a16="http://schemas.microsoft.com/office/drawing/2014/main" id="{5D705A2D-7D3E-FB51-F956-C3050DA5F69D}"/>
              </a:ext>
            </a:extLst>
          </p:cNvPr>
          <p:cNvSpPr txBox="1">
            <a:spLocks/>
          </p:cNvSpPr>
          <p:nvPr/>
        </p:nvSpPr>
        <p:spPr>
          <a:xfrm>
            <a:off x="590561" y="2118835"/>
            <a:ext cx="5339333" cy="510844"/>
          </a:xfrm>
          <a:prstGeom prst="rect">
            <a:avLst/>
          </a:prstGeom>
          <a:noFill/>
          <a:ln>
            <a:noFill/>
          </a:ln>
          <a:effectLst/>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l"/>
            <a:r>
              <a:rPr lang="en-US" sz="3600" dirty="0">
                <a:solidFill>
                  <a:schemeClr val="bg1"/>
                </a:solidFill>
                <a:latin typeface="Franklin Gothic Heavy" panose="020B0903020102020204" pitchFamily="34" charset="0"/>
              </a:rPr>
              <a:t>Unemployment</a:t>
            </a:r>
          </a:p>
        </p:txBody>
      </p:sp>
      <p:sp>
        <p:nvSpPr>
          <p:cNvPr id="8" name="TextBox 7">
            <a:extLst>
              <a:ext uri="{FF2B5EF4-FFF2-40B4-BE49-F238E27FC236}">
                <a16:creationId xmlns:a16="http://schemas.microsoft.com/office/drawing/2014/main" id="{0F33976E-B6A6-AF39-4EFA-5B4F5AB166A6}"/>
              </a:ext>
            </a:extLst>
          </p:cNvPr>
          <p:cNvSpPr txBox="1"/>
          <p:nvPr/>
        </p:nvSpPr>
        <p:spPr>
          <a:xfrm>
            <a:off x="195201" y="3978891"/>
            <a:ext cx="1934561" cy="1063009"/>
          </a:xfrm>
          <a:prstGeom prst="rect">
            <a:avLst/>
          </a:prstGeom>
          <a:noFill/>
        </p:spPr>
        <p:txBody>
          <a:bodyPr wrap="square">
            <a:spAutoFit/>
          </a:bodyPr>
          <a:lstStyle/>
          <a:p>
            <a:pPr algn="just"/>
            <a:r>
              <a:rPr lang="en-US" sz="1050" b="0" i="0" u="none" strike="noStrike" dirty="0">
                <a:solidFill>
                  <a:srgbClr val="2E2A2A"/>
                </a:solidFill>
                <a:effectLst/>
                <a:latin typeface="Baskerville Old Face" panose="02020602080505020303" pitchFamily="18" charset="0"/>
              </a:rPr>
              <a:t>We have a </a:t>
            </a:r>
            <a:r>
              <a:rPr lang="en-US" sz="1050" b="1" i="0" u="none" strike="noStrike" dirty="0">
                <a:solidFill>
                  <a:srgbClr val="2E2A2A"/>
                </a:solidFill>
                <a:effectLst/>
                <a:latin typeface="Baskerville Old Face" panose="02020602080505020303" pitchFamily="18" charset="0"/>
              </a:rPr>
              <a:t>significant</a:t>
            </a:r>
            <a:r>
              <a:rPr lang="en-US" sz="1050" b="0" i="0" u="none" strike="noStrike" dirty="0">
                <a:solidFill>
                  <a:srgbClr val="2E2A2A"/>
                </a:solidFill>
                <a:effectLst/>
                <a:latin typeface="Baskerville Old Face" panose="02020602080505020303" pitchFamily="18" charset="0"/>
              </a:rPr>
              <a:t> (p-value = 0.001 &lt; 0.05) </a:t>
            </a:r>
            <a:r>
              <a:rPr lang="en-US" sz="1050" b="1" i="0" u="none" strike="noStrike" dirty="0">
                <a:solidFill>
                  <a:srgbClr val="2E2A2A"/>
                </a:solidFill>
                <a:effectLst/>
                <a:latin typeface="Baskerville Old Face" panose="02020602080505020303" pitchFamily="18" charset="0"/>
              </a:rPr>
              <a:t>low positive spatial autocorrelation </a:t>
            </a:r>
            <a:r>
              <a:rPr lang="en-US" sz="1050" b="0" i="0" u="none" strike="noStrike" dirty="0">
                <a:solidFill>
                  <a:srgbClr val="2E2A2A"/>
                </a:solidFill>
                <a:effectLst/>
                <a:latin typeface="Baskerville Old Face" panose="02020602080505020303" pitchFamily="18" charset="0"/>
              </a:rPr>
              <a:t>(Moran’s I = 0.144), which </a:t>
            </a:r>
            <a:r>
              <a:rPr lang="en-US" sz="1050" b="1" i="0" u="none" strike="noStrike" dirty="0">
                <a:solidFill>
                  <a:srgbClr val="2E2A2A"/>
                </a:solidFill>
                <a:effectLst/>
                <a:latin typeface="Baskerville Old Face" panose="02020602080505020303" pitchFamily="18" charset="0"/>
              </a:rPr>
              <a:t>shows similarities </a:t>
            </a:r>
            <a:r>
              <a:rPr lang="en-US" sz="1050" b="0" i="0" u="none" strike="noStrike" dirty="0">
                <a:solidFill>
                  <a:srgbClr val="2E2A2A"/>
                </a:solidFill>
                <a:effectLst/>
                <a:latin typeface="Baskerville Old Face" panose="02020602080505020303" pitchFamily="18" charset="0"/>
              </a:rPr>
              <a:t>between the regions of the EU.</a:t>
            </a:r>
            <a:br>
              <a:rPr lang="en-US" sz="1050" dirty="0">
                <a:solidFill>
                  <a:srgbClr val="2E2A2A"/>
                </a:solidFill>
                <a:latin typeface="Baskerville Old Face" panose="02020602080505020303" pitchFamily="18" charset="0"/>
              </a:rPr>
            </a:br>
            <a:endParaRPr lang="en-US" sz="1050" dirty="0">
              <a:solidFill>
                <a:srgbClr val="2E2A2A"/>
              </a:solidFill>
              <a:latin typeface="Baskerville Old Face" panose="02020602080505020303" pitchFamily="18" charset="0"/>
            </a:endParaRPr>
          </a:p>
        </p:txBody>
      </p:sp>
      <p:sp>
        <p:nvSpPr>
          <p:cNvPr id="13" name="TextBox 12">
            <a:extLst>
              <a:ext uri="{FF2B5EF4-FFF2-40B4-BE49-F238E27FC236}">
                <a16:creationId xmlns:a16="http://schemas.microsoft.com/office/drawing/2014/main" id="{B561A8D7-3DDE-AC45-B39D-A947F4CBE450}"/>
              </a:ext>
            </a:extLst>
          </p:cNvPr>
          <p:cNvSpPr txBox="1"/>
          <p:nvPr/>
        </p:nvSpPr>
        <p:spPr>
          <a:xfrm>
            <a:off x="2336150" y="3930491"/>
            <a:ext cx="2212383" cy="900246"/>
          </a:xfrm>
          <a:prstGeom prst="rect">
            <a:avLst/>
          </a:prstGeom>
          <a:noFill/>
        </p:spPr>
        <p:txBody>
          <a:bodyPr wrap="square">
            <a:spAutoFit/>
          </a:bodyPr>
          <a:lstStyle/>
          <a:p>
            <a:pPr algn="just"/>
            <a:r>
              <a:rPr lang="en-US" sz="1050" b="0" i="0" u="none" strike="noStrike" dirty="0">
                <a:solidFill>
                  <a:srgbClr val="2E2A2A"/>
                </a:solidFill>
                <a:effectLst/>
                <a:latin typeface="Baskerville Old Face" panose="02020602080505020303" pitchFamily="18" charset="0"/>
              </a:rPr>
              <a:t>We have a </a:t>
            </a:r>
            <a:r>
              <a:rPr lang="en-US" sz="1050" b="1" i="0" u="none" strike="noStrike" dirty="0">
                <a:solidFill>
                  <a:srgbClr val="2E2A2A"/>
                </a:solidFill>
                <a:effectLst/>
                <a:latin typeface="Baskerville Old Face" panose="02020602080505020303" pitchFamily="18" charset="0"/>
              </a:rPr>
              <a:t>significant</a:t>
            </a:r>
            <a:r>
              <a:rPr lang="en-US" sz="1050" b="0" i="0" u="none" strike="noStrike" dirty="0">
                <a:solidFill>
                  <a:srgbClr val="2E2A2A"/>
                </a:solidFill>
                <a:effectLst/>
                <a:latin typeface="Baskerville Old Face" panose="02020602080505020303" pitchFamily="18" charset="0"/>
              </a:rPr>
              <a:t> (p-value = 0.015 &lt; 0.05) </a:t>
            </a:r>
            <a:r>
              <a:rPr lang="en-US" sz="1050" b="1" i="0" u="none" strike="noStrike" dirty="0">
                <a:solidFill>
                  <a:srgbClr val="2E2A2A"/>
                </a:solidFill>
                <a:effectLst/>
                <a:latin typeface="Baskerville Old Face" panose="02020602080505020303" pitchFamily="18" charset="0"/>
              </a:rPr>
              <a:t>low positive spatial autocorrelation </a:t>
            </a:r>
            <a:r>
              <a:rPr lang="en-US" sz="1050" b="0" i="0" u="none" strike="noStrike" dirty="0">
                <a:solidFill>
                  <a:srgbClr val="2E2A2A"/>
                </a:solidFill>
                <a:effectLst/>
                <a:latin typeface="Baskerville Old Face" panose="02020602080505020303" pitchFamily="18" charset="0"/>
              </a:rPr>
              <a:t>(Moran’s I = 0.022), which </a:t>
            </a:r>
            <a:r>
              <a:rPr lang="en-US" sz="1050" b="1" i="0" u="none" strike="noStrike" dirty="0">
                <a:solidFill>
                  <a:srgbClr val="2E2A2A"/>
                </a:solidFill>
                <a:effectLst/>
                <a:latin typeface="Baskerville Old Face" panose="02020602080505020303" pitchFamily="18" charset="0"/>
              </a:rPr>
              <a:t>shows similarities </a:t>
            </a:r>
            <a:r>
              <a:rPr lang="en-US" sz="1050" b="0" i="0" u="none" strike="noStrike" dirty="0">
                <a:solidFill>
                  <a:srgbClr val="2E2A2A"/>
                </a:solidFill>
                <a:effectLst/>
                <a:latin typeface="Baskerville Old Face" panose="02020602080505020303" pitchFamily="18" charset="0"/>
              </a:rPr>
              <a:t>between the regions of the EU.</a:t>
            </a:r>
            <a:endParaRPr lang="en-US" sz="1050" dirty="0">
              <a:solidFill>
                <a:srgbClr val="2E2A2A"/>
              </a:solidFill>
              <a:latin typeface="Baskerville Old Face" panose="02020602080505020303" pitchFamily="18" charset="0"/>
            </a:endParaRPr>
          </a:p>
        </p:txBody>
      </p:sp>
      <p:sp>
        <p:nvSpPr>
          <p:cNvPr id="17" name="TextBox 16">
            <a:extLst>
              <a:ext uri="{FF2B5EF4-FFF2-40B4-BE49-F238E27FC236}">
                <a16:creationId xmlns:a16="http://schemas.microsoft.com/office/drawing/2014/main" id="{828864E9-49E8-73D1-5B4F-BE54974B3B63}"/>
              </a:ext>
            </a:extLst>
          </p:cNvPr>
          <p:cNvSpPr txBox="1"/>
          <p:nvPr/>
        </p:nvSpPr>
        <p:spPr>
          <a:xfrm>
            <a:off x="4632020" y="2876356"/>
            <a:ext cx="4466111" cy="1954381"/>
          </a:xfrm>
          <a:prstGeom prst="rect">
            <a:avLst/>
          </a:prstGeom>
          <a:noFill/>
        </p:spPr>
        <p:txBody>
          <a:bodyPr wrap="square">
            <a:spAutoFit/>
          </a:bodyPr>
          <a:lstStyle/>
          <a:p>
            <a:pPr algn="just"/>
            <a:r>
              <a:rPr lang="en-US" sz="1100" b="0" i="0" u="none" strike="noStrike" dirty="0">
                <a:solidFill>
                  <a:schemeClr val="bg1"/>
                </a:solidFill>
                <a:effectLst/>
                <a:latin typeface="Baskerville Old Face" panose="02020602080505020303" pitchFamily="18" charset="0"/>
              </a:rPr>
              <a:t>The prevalence </a:t>
            </a:r>
            <a:r>
              <a:rPr lang="en-US" sz="1100" b="1" i="0" u="none" strike="noStrike" dirty="0">
                <a:solidFill>
                  <a:schemeClr val="bg1"/>
                </a:solidFill>
                <a:effectLst/>
                <a:latin typeface="Baskerville Old Face" panose="02020602080505020303" pitchFamily="18" charset="0"/>
              </a:rPr>
              <a:t>of Low-Low </a:t>
            </a:r>
            <a:r>
              <a:rPr lang="en-US" sz="1100" b="0" i="0" u="none" strike="noStrike" dirty="0">
                <a:solidFill>
                  <a:schemeClr val="bg1"/>
                </a:solidFill>
                <a:effectLst/>
                <a:latin typeface="Baskerville Old Face" panose="02020602080505020303" pitchFamily="18" charset="0"/>
              </a:rPr>
              <a:t>unemployment clusters </a:t>
            </a:r>
            <a:r>
              <a:rPr lang="en-US" sz="1100" b="1" i="0" u="none" strike="noStrike" dirty="0">
                <a:solidFill>
                  <a:schemeClr val="bg1"/>
                </a:solidFill>
                <a:effectLst/>
                <a:latin typeface="Baskerville Old Face" panose="02020602080505020303" pitchFamily="18" charset="0"/>
              </a:rPr>
              <a:t>(154 regions) </a:t>
            </a:r>
            <a:r>
              <a:rPr lang="en-US" sz="1100" b="0" i="0" u="none" strike="noStrike" dirty="0">
                <a:solidFill>
                  <a:schemeClr val="bg1"/>
                </a:solidFill>
                <a:effectLst/>
                <a:latin typeface="Baskerville Old Face" panose="02020602080505020303" pitchFamily="18" charset="0"/>
              </a:rPr>
              <a:t>highlights the presence of spatial spillovers, where regions with low unemployment rates are geographically near to others with similarly low rates, suggesting shared economic conditions. Conversely, the identification of High-Low unemployment clusters </a:t>
            </a:r>
            <a:r>
              <a:rPr lang="en-US" sz="1100" b="1" i="0" u="none" strike="noStrike" dirty="0">
                <a:solidFill>
                  <a:schemeClr val="bg1"/>
                </a:solidFill>
                <a:effectLst/>
                <a:latin typeface="Baskerville Old Face" panose="02020602080505020303" pitchFamily="18" charset="0"/>
              </a:rPr>
              <a:t>(72 regions) </a:t>
            </a:r>
            <a:r>
              <a:rPr lang="en-US" sz="1100" b="0" i="0" u="none" strike="noStrike" dirty="0">
                <a:solidFill>
                  <a:schemeClr val="bg1"/>
                </a:solidFill>
                <a:effectLst/>
                <a:latin typeface="Baskerville Old Face" panose="02020602080505020303" pitchFamily="18" charset="0"/>
              </a:rPr>
              <a:t>underscores spatial disparities, where regions with high unemployment rates are bordered by regions with low unemployment, possibly reflecting stark contrasts in regional development, infrastructure, or resource distribution. Additionally, the clustering of High-High household income regions (81 regions) further emphasizes the spatial spillover effect, indicating regional advantages such as access to better education, job opportunities, or amenities.</a:t>
            </a:r>
            <a:endParaRPr lang="en-US" sz="1100" dirty="0">
              <a:solidFill>
                <a:schemeClr val="bg1"/>
              </a:solidFill>
              <a:latin typeface="Baskerville Old Face" panose="02020602080505020303" pitchFamily="18" charset="0"/>
            </a:endParaRPr>
          </a:p>
        </p:txBody>
      </p:sp>
      <p:pic>
        <p:nvPicPr>
          <p:cNvPr id="18" name="Picture 2">
            <a:extLst>
              <a:ext uri="{FF2B5EF4-FFF2-40B4-BE49-F238E27FC236}">
                <a16:creationId xmlns:a16="http://schemas.microsoft.com/office/drawing/2014/main" id="{2B4C0B3D-AFF1-C724-39C7-71E51E8B87E1}"/>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7472" r="27219"/>
          <a:stretch/>
        </p:blipFill>
        <p:spPr bwMode="auto">
          <a:xfrm>
            <a:off x="14228319" y="1042303"/>
            <a:ext cx="3067461" cy="3058893"/>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9" name="Picture 6">
            <a:extLst>
              <a:ext uri="{FF2B5EF4-FFF2-40B4-BE49-F238E27FC236}">
                <a16:creationId xmlns:a16="http://schemas.microsoft.com/office/drawing/2014/main" id="{7F701C9D-C710-AF02-46E3-DE780248AA60}"/>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39516" t="1212" r="16650" b="5819"/>
          <a:stretch/>
        </p:blipFill>
        <p:spPr bwMode="auto">
          <a:xfrm>
            <a:off x="5588351" y="-4835542"/>
            <a:ext cx="2513378" cy="245291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 name="Picture 6">
            <a:extLst>
              <a:ext uri="{FF2B5EF4-FFF2-40B4-BE49-F238E27FC236}">
                <a16:creationId xmlns:a16="http://schemas.microsoft.com/office/drawing/2014/main" id="{AE122A70-5FA5-3E9B-243B-6C40E66C0A48}"/>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208" t="1212" r="91603" b="81097"/>
          <a:stretch/>
        </p:blipFill>
        <p:spPr bwMode="auto">
          <a:xfrm>
            <a:off x="4957529" y="-9285824"/>
            <a:ext cx="972365" cy="9666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21" name="Picture 8">
            <a:extLst>
              <a:ext uri="{FF2B5EF4-FFF2-40B4-BE49-F238E27FC236}">
                <a16:creationId xmlns:a16="http://schemas.microsoft.com/office/drawing/2014/main" id="{E6ECC6C5-8D1E-E1D9-EC97-3B8304595D11}"/>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35883" t="7070" r="21705" b="6318"/>
          <a:stretch/>
        </p:blipFill>
        <p:spPr bwMode="auto">
          <a:xfrm>
            <a:off x="5159785" y="7578731"/>
            <a:ext cx="2513378" cy="245550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2" name="Picture 8">
            <a:extLst>
              <a:ext uri="{FF2B5EF4-FFF2-40B4-BE49-F238E27FC236}">
                <a16:creationId xmlns:a16="http://schemas.microsoft.com/office/drawing/2014/main" id="{231BC959-7EF6-F311-534F-685258468722}"/>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449" t="3478" r="92342" b="84882"/>
          <a:stretch/>
        </p:blipFill>
        <p:spPr bwMode="auto">
          <a:xfrm>
            <a:off x="4756191" y="11118876"/>
            <a:ext cx="925311" cy="71473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nvGrpSpPr>
          <p:cNvPr id="2" name="Google Shape;6797;p86">
            <a:extLst>
              <a:ext uri="{FF2B5EF4-FFF2-40B4-BE49-F238E27FC236}">
                <a16:creationId xmlns:a16="http://schemas.microsoft.com/office/drawing/2014/main" id="{6FE418AD-71CC-FF8C-AA28-3BA02649963F}"/>
              </a:ext>
            </a:extLst>
          </p:cNvPr>
          <p:cNvGrpSpPr/>
          <p:nvPr/>
        </p:nvGrpSpPr>
        <p:grpSpPr>
          <a:xfrm>
            <a:off x="6552183" y="1085850"/>
            <a:ext cx="625783" cy="580400"/>
            <a:chOff x="-62511900" y="4129100"/>
            <a:chExt cx="304050" cy="282000"/>
          </a:xfrm>
          <a:solidFill>
            <a:schemeClr val="bg1"/>
          </a:solidFill>
        </p:grpSpPr>
        <p:sp>
          <p:nvSpPr>
            <p:cNvPr id="3" name="Google Shape;6798;p86">
              <a:extLst>
                <a:ext uri="{FF2B5EF4-FFF2-40B4-BE49-F238E27FC236}">
                  <a16:creationId xmlns:a16="http://schemas.microsoft.com/office/drawing/2014/main" id="{8A6C1735-A5B5-4B63-C69A-C33B0E582FD2}"/>
                </a:ext>
              </a:extLst>
            </p:cNvPr>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sp>
          <p:nvSpPr>
            <p:cNvPr id="4" name="Google Shape;6799;p86">
              <a:extLst>
                <a:ext uri="{FF2B5EF4-FFF2-40B4-BE49-F238E27FC236}">
                  <a16:creationId xmlns:a16="http://schemas.microsoft.com/office/drawing/2014/main" id="{E6502E6D-D7E1-8DC5-EF1E-605AE6F0CC65}"/>
                </a:ext>
              </a:extLst>
            </p:cNvPr>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7" name="Google Shape;6800;p86">
              <a:extLst>
                <a:ext uri="{FF2B5EF4-FFF2-40B4-BE49-F238E27FC236}">
                  <a16:creationId xmlns:a16="http://schemas.microsoft.com/office/drawing/2014/main" id="{944AD1B9-7D76-F339-6273-5657E51F8A65}"/>
                </a:ext>
              </a:extLst>
            </p:cNvPr>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9" name="Google Shape;6801;p86">
              <a:extLst>
                <a:ext uri="{FF2B5EF4-FFF2-40B4-BE49-F238E27FC236}">
                  <a16:creationId xmlns:a16="http://schemas.microsoft.com/office/drawing/2014/main" id="{0C5C0792-6630-60DD-2EF9-EB0115BD8A8E}"/>
                </a:ext>
              </a:extLst>
            </p:cNvPr>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0" name="Google Shape;6802;p86">
              <a:extLst>
                <a:ext uri="{FF2B5EF4-FFF2-40B4-BE49-F238E27FC236}">
                  <a16:creationId xmlns:a16="http://schemas.microsoft.com/office/drawing/2014/main" id="{EB78DB7D-95D9-D6D9-66E1-D45719C8A16B}"/>
                </a:ext>
              </a:extLst>
            </p:cNvPr>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1" name="Google Shape;451;p42">
            <a:extLst>
              <a:ext uri="{FF2B5EF4-FFF2-40B4-BE49-F238E27FC236}">
                <a16:creationId xmlns:a16="http://schemas.microsoft.com/office/drawing/2014/main" id="{6D3820EB-FBE8-51DD-D981-D21E5D227888}"/>
              </a:ext>
            </a:extLst>
          </p:cNvPr>
          <p:cNvGrpSpPr/>
          <p:nvPr/>
        </p:nvGrpSpPr>
        <p:grpSpPr>
          <a:xfrm>
            <a:off x="2189262" y="1085850"/>
            <a:ext cx="589795" cy="543299"/>
            <a:chOff x="2682350" y="2643425"/>
            <a:chExt cx="473775" cy="436425"/>
          </a:xfrm>
        </p:grpSpPr>
        <p:sp>
          <p:nvSpPr>
            <p:cNvPr id="12" name="Google Shape;452;p42">
              <a:extLst>
                <a:ext uri="{FF2B5EF4-FFF2-40B4-BE49-F238E27FC236}">
                  <a16:creationId xmlns:a16="http://schemas.microsoft.com/office/drawing/2014/main" id="{4CB6C947-AAC1-AAD3-76A3-D2D869D2743D}"/>
                </a:ext>
              </a:extLst>
            </p:cNvPr>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4" name="Google Shape;453;p42">
              <a:extLst>
                <a:ext uri="{FF2B5EF4-FFF2-40B4-BE49-F238E27FC236}">
                  <a16:creationId xmlns:a16="http://schemas.microsoft.com/office/drawing/2014/main" id="{B1D5CE1E-9022-9111-88F1-353EEC708D6C}"/>
                </a:ext>
              </a:extLst>
            </p:cNvPr>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16" name="Google Shape;454;p42">
              <a:extLst>
                <a:ext uri="{FF2B5EF4-FFF2-40B4-BE49-F238E27FC236}">
                  <a16:creationId xmlns:a16="http://schemas.microsoft.com/office/drawing/2014/main" id="{59F92B0B-EFB3-E283-F46E-CE1653982A2D}"/>
                </a:ext>
              </a:extLst>
            </p:cNvPr>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3" name="Google Shape;455;p42">
              <a:extLst>
                <a:ext uri="{FF2B5EF4-FFF2-40B4-BE49-F238E27FC236}">
                  <a16:creationId xmlns:a16="http://schemas.microsoft.com/office/drawing/2014/main" id="{656214F3-E7DD-24FC-E137-11C3ED96D6E6}"/>
                </a:ext>
              </a:extLst>
            </p:cNvPr>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4" name="Google Shape;456;p42">
              <a:extLst>
                <a:ext uri="{FF2B5EF4-FFF2-40B4-BE49-F238E27FC236}">
                  <a16:creationId xmlns:a16="http://schemas.microsoft.com/office/drawing/2014/main" id="{2980479E-CD6C-C272-E31D-45040362F2DF}"/>
                </a:ext>
              </a:extLst>
            </p:cNvPr>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5" name="Google Shape;457;p42">
              <a:extLst>
                <a:ext uri="{FF2B5EF4-FFF2-40B4-BE49-F238E27FC236}">
                  <a16:creationId xmlns:a16="http://schemas.microsoft.com/office/drawing/2014/main" id="{0D67AD26-1966-B379-507A-C59F9D71C373}"/>
                </a:ext>
              </a:extLst>
            </p:cNvPr>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6" name="Google Shape;458;p42">
              <a:extLst>
                <a:ext uri="{FF2B5EF4-FFF2-40B4-BE49-F238E27FC236}">
                  <a16:creationId xmlns:a16="http://schemas.microsoft.com/office/drawing/2014/main" id="{514B69D4-BF48-8787-B7CF-10F9F00D9F1E}"/>
                </a:ext>
              </a:extLst>
            </p:cNvPr>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spTree>
    <p:extLst>
      <p:ext uri="{BB962C8B-B14F-4D97-AF65-F5344CB8AC3E}">
        <p14:creationId xmlns:p14="http://schemas.microsoft.com/office/powerpoint/2010/main" val="13494283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250"/>
                                        <p:tgtEl>
                                          <p:spTgt spid="13"/>
                                        </p:tgtEl>
                                      </p:cBhvr>
                                    </p:animEffect>
                                    <p:anim calcmode="lin" valueType="num">
                                      <p:cBhvr>
                                        <p:cTn id="16" dur="1250" fill="hold"/>
                                        <p:tgtEl>
                                          <p:spTgt spid="13"/>
                                        </p:tgtEl>
                                        <p:attrNameLst>
                                          <p:attrName>ppt_x</p:attrName>
                                        </p:attrNameLst>
                                      </p:cBhvr>
                                      <p:tavLst>
                                        <p:tav tm="0">
                                          <p:val>
                                            <p:strVal val="#ppt_x"/>
                                          </p:val>
                                        </p:tav>
                                        <p:tav tm="100000">
                                          <p:val>
                                            <p:strVal val="#ppt_x"/>
                                          </p:val>
                                        </p:tav>
                                      </p:tavLst>
                                    </p:anim>
                                    <p:anim calcmode="lin" valueType="num">
                                      <p:cBhvr>
                                        <p:cTn id="17" dur="1250" fill="hold"/>
                                        <p:tgtEl>
                                          <p:spTgt spid="13"/>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250"/>
                                        <p:tgtEl>
                                          <p:spTgt spid="8"/>
                                        </p:tgtEl>
                                      </p:cBhvr>
                                    </p:animEffect>
                                    <p:anim calcmode="lin" valueType="num">
                                      <p:cBhvr>
                                        <p:cTn id="21" dur="1250" fill="hold"/>
                                        <p:tgtEl>
                                          <p:spTgt spid="8"/>
                                        </p:tgtEl>
                                        <p:attrNameLst>
                                          <p:attrName>ppt_x</p:attrName>
                                        </p:attrNameLst>
                                      </p:cBhvr>
                                      <p:tavLst>
                                        <p:tav tm="0">
                                          <p:val>
                                            <p:strVal val="#ppt_x"/>
                                          </p:val>
                                        </p:tav>
                                        <p:tav tm="100000">
                                          <p:val>
                                            <p:strVal val="#ppt_x"/>
                                          </p:val>
                                        </p:tav>
                                      </p:tavLst>
                                    </p:anim>
                                    <p:anim calcmode="lin" valueType="num">
                                      <p:cBhvr>
                                        <p:cTn id="22" dur="1250" fill="hold"/>
                                        <p:tgtEl>
                                          <p:spTgt spid="8"/>
                                        </p:tgtEl>
                                        <p:attrNameLst>
                                          <p:attrName>ppt_y</p:attrName>
                                        </p:attrNameLst>
                                      </p:cBhvr>
                                      <p:tavLst>
                                        <p:tav tm="0">
                                          <p:val>
                                            <p:strVal val="#ppt_y+.1"/>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750" fill="hold"/>
                                        <p:tgtEl>
                                          <p:spTgt spid="17"/>
                                        </p:tgtEl>
                                        <p:attrNameLst>
                                          <p:attrName>ppt_x</p:attrName>
                                        </p:attrNameLst>
                                      </p:cBhvr>
                                      <p:tavLst>
                                        <p:tav tm="0">
                                          <p:val>
                                            <p:strVal val="1+#ppt_w/2"/>
                                          </p:val>
                                        </p:tav>
                                        <p:tav tm="100000">
                                          <p:val>
                                            <p:strVal val="#ppt_x"/>
                                          </p:val>
                                        </p:tav>
                                      </p:tavLst>
                                    </p:anim>
                                    <p:anim calcmode="lin" valueType="num">
                                      <p:cBhvr additive="base">
                                        <p:cTn id="26" dur="750" fill="hold"/>
                                        <p:tgtEl>
                                          <p:spTgt spid="17"/>
                                        </p:tgtEl>
                                        <p:attrNameLst>
                                          <p:attrName>ppt_y</p:attrName>
                                        </p:attrNameLst>
                                      </p:cBhvr>
                                      <p:tavLst>
                                        <p:tav tm="0">
                                          <p:val>
                                            <p:strVal val="1+#ppt_h/2"/>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anim calcmode="lin" valueType="num">
                                      <p:cBhvr>
                                        <p:cTn id="30" dur="500" fill="hold"/>
                                        <p:tgtEl>
                                          <p:spTgt spid="11"/>
                                        </p:tgtEl>
                                        <p:attrNameLst>
                                          <p:attrName>ppt_x</p:attrName>
                                        </p:attrNameLst>
                                      </p:cBhvr>
                                      <p:tavLst>
                                        <p:tav tm="0">
                                          <p:val>
                                            <p:strVal val="#ppt_x"/>
                                          </p:val>
                                        </p:tav>
                                        <p:tav tm="100000">
                                          <p:val>
                                            <p:strVal val="#ppt_x"/>
                                          </p:val>
                                        </p:tav>
                                      </p:tavLst>
                                    </p:anim>
                                    <p:anim calcmode="lin" valueType="num">
                                      <p:cBhvr>
                                        <p:cTn id="31" dur="500" fill="hold"/>
                                        <p:tgtEl>
                                          <p:spTgt spid="1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anim calcmode="lin" valueType="num">
                                      <p:cBhvr>
                                        <p:cTn id="35" dur="500" fill="hold"/>
                                        <p:tgtEl>
                                          <p:spTgt spid="2"/>
                                        </p:tgtEl>
                                        <p:attrNameLst>
                                          <p:attrName>ppt_x</p:attrName>
                                        </p:attrNameLst>
                                      </p:cBhvr>
                                      <p:tavLst>
                                        <p:tav tm="0">
                                          <p:val>
                                            <p:strVal val="#ppt_x"/>
                                          </p:val>
                                        </p:tav>
                                        <p:tav tm="100000">
                                          <p:val>
                                            <p:strVal val="#ppt_x"/>
                                          </p:val>
                                        </p:tav>
                                      </p:tavLst>
                                    </p:anim>
                                    <p:anim calcmode="lin" valueType="num">
                                      <p:cBhvr>
                                        <p:cTn id="36"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3"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23">
          <a:extLst>
            <a:ext uri="{FF2B5EF4-FFF2-40B4-BE49-F238E27FC236}">
              <a16:creationId xmlns:a16="http://schemas.microsoft.com/office/drawing/2014/main" id="{B3F67CFB-DDBC-6499-AF13-ABBB66DA107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A0C20C5A-E386-F6A3-231F-3F165ABDB5DA}"/>
              </a:ext>
            </a:extLst>
          </p:cNvPr>
          <p:cNvPicPr>
            <a:picLocks noChangeAspect="1"/>
          </p:cNvPicPr>
          <p:nvPr/>
        </p:nvPicPr>
        <p:blipFill>
          <a:blip r:embed="rId3"/>
          <a:stretch>
            <a:fillRect/>
          </a:stretch>
        </p:blipFill>
        <p:spPr>
          <a:xfrm>
            <a:off x="-7666931" y="-8379960"/>
            <a:ext cx="28123259" cy="21903420"/>
          </a:xfrm>
          <a:prstGeom prst="rect">
            <a:avLst/>
          </a:prstGeom>
        </p:spPr>
      </p:pic>
      <p:sp>
        <p:nvSpPr>
          <p:cNvPr id="10" name="Google Shape;411;p41">
            <a:extLst>
              <a:ext uri="{FF2B5EF4-FFF2-40B4-BE49-F238E27FC236}">
                <a16:creationId xmlns:a16="http://schemas.microsoft.com/office/drawing/2014/main" id="{9D932D79-DE07-3B7C-0E3C-D1ADB501DED8}"/>
              </a:ext>
            </a:extLst>
          </p:cNvPr>
          <p:cNvSpPr txBox="1">
            <a:spLocks/>
          </p:cNvSpPr>
          <p:nvPr/>
        </p:nvSpPr>
        <p:spPr>
          <a:xfrm>
            <a:off x="70684" y="-17480"/>
            <a:ext cx="3249373" cy="68020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l"/>
            <a:r>
              <a:rPr lang="en-US" sz="2000" dirty="0">
                <a:solidFill>
                  <a:schemeClr val="bg1"/>
                </a:solidFill>
                <a:latin typeface="Franklin Gothic Heavy" panose="020B0903020102020204" pitchFamily="34" charset="0"/>
              </a:rPr>
              <a:t>Bivariate analysis:</a:t>
            </a:r>
          </a:p>
          <a:p>
            <a:pPr marL="342900" indent="-342900" algn="l">
              <a:buClr>
                <a:schemeClr val="bg1"/>
              </a:buClr>
              <a:buFont typeface="Arial" panose="020B0604020202020204" pitchFamily="34" charset="0"/>
              <a:buChar char="•"/>
            </a:pPr>
            <a:r>
              <a:rPr lang="en-US" sz="2000" dirty="0">
                <a:solidFill>
                  <a:schemeClr val="bg1"/>
                </a:solidFill>
                <a:latin typeface="Franklin Gothic Heavy" panose="020B0903020102020204" pitchFamily="34" charset="0"/>
              </a:rPr>
              <a:t>Level of education and crime</a:t>
            </a:r>
          </a:p>
        </p:txBody>
      </p:sp>
      <p:pic>
        <p:nvPicPr>
          <p:cNvPr id="1026" name="Picture 2">
            <a:extLst>
              <a:ext uri="{FF2B5EF4-FFF2-40B4-BE49-F238E27FC236}">
                <a16:creationId xmlns:a16="http://schemas.microsoft.com/office/drawing/2014/main" id="{5F0616FE-8431-FE88-7D7F-1C751913274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472" r="27219"/>
          <a:stretch/>
        </p:blipFill>
        <p:spPr bwMode="auto">
          <a:xfrm>
            <a:off x="6076539" y="0"/>
            <a:ext cx="3067461" cy="3058893"/>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028" name="Picture 4">
            <a:extLst>
              <a:ext uri="{FF2B5EF4-FFF2-40B4-BE49-F238E27FC236}">
                <a16:creationId xmlns:a16="http://schemas.microsoft.com/office/drawing/2014/main" id="{0F297C58-3904-9353-8435-EFC34FD6DEF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314" t="16216" r="71648" b="77423"/>
          <a:stretch/>
        </p:blipFill>
        <p:spPr bwMode="auto">
          <a:xfrm>
            <a:off x="6394699" y="159336"/>
            <a:ext cx="1240971" cy="32657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AE6F429-A000-4A9C-043E-563EBD22B9DB}"/>
              </a:ext>
            </a:extLst>
          </p:cNvPr>
          <p:cNvSpPr txBox="1"/>
          <p:nvPr/>
        </p:nvSpPr>
        <p:spPr>
          <a:xfrm>
            <a:off x="6101939" y="3218229"/>
            <a:ext cx="3067461" cy="1384995"/>
          </a:xfrm>
          <a:prstGeom prst="rect">
            <a:avLst/>
          </a:prstGeom>
          <a:noFill/>
        </p:spPr>
        <p:txBody>
          <a:bodyPr wrap="square" rtlCol="0">
            <a:spAutoFit/>
          </a:bodyPr>
          <a:lstStyle/>
          <a:p>
            <a:pPr algn="just"/>
            <a:r>
              <a:rPr lang="en-US" sz="1050" b="0" i="0" u="none" strike="noStrike" dirty="0">
                <a:solidFill>
                  <a:schemeClr val="bg1"/>
                </a:solidFill>
                <a:effectLst/>
                <a:latin typeface="Baskerville Old Face" panose="02020602080505020303" pitchFamily="18" charset="0"/>
              </a:rPr>
              <a:t>We have a significant (p-value = 0.007 &lt; 0.05) low positive spatial autocorrelation (Moran’s I = 0.027) between the percentage of the population that achieved tertiary education and the number of burglaries. If a region has a high percentage of the population that achieved tertiary education, then its neighboring regions may have a high number of burglaries and vice versa.</a:t>
            </a:r>
            <a:endParaRPr lang="en-US" sz="1050" dirty="0">
              <a:solidFill>
                <a:schemeClr val="bg1"/>
              </a:solidFill>
              <a:effectLst/>
              <a:latin typeface="Baskerville Old Face" panose="02020602080505020303" pitchFamily="18" charset="0"/>
            </a:endParaRPr>
          </a:p>
        </p:txBody>
      </p:sp>
      <p:pic>
        <p:nvPicPr>
          <p:cNvPr id="1030" name="Picture 6">
            <a:extLst>
              <a:ext uri="{FF2B5EF4-FFF2-40B4-BE49-F238E27FC236}">
                <a16:creationId xmlns:a16="http://schemas.microsoft.com/office/drawing/2014/main" id="{8E81CF9E-7EC3-671E-73E7-6D787DBB0D3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9516" t="1212" r="16650" b="5819"/>
          <a:stretch/>
        </p:blipFill>
        <p:spPr bwMode="auto">
          <a:xfrm>
            <a:off x="3359890" y="118832"/>
            <a:ext cx="2513378" cy="245291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Picture 6">
            <a:extLst>
              <a:ext uri="{FF2B5EF4-FFF2-40B4-BE49-F238E27FC236}">
                <a16:creationId xmlns:a16="http://schemas.microsoft.com/office/drawing/2014/main" id="{E43BD3EF-1264-6504-1B34-1AC2884CC42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08" t="1212" r="91603" b="81097"/>
          <a:stretch/>
        </p:blipFill>
        <p:spPr bwMode="auto">
          <a:xfrm>
            <a:off x="3228236" y="2588"/>
            <a:ext cx="972365" cy="96663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FDBC8F6-323C-CD3C-C2FE-28631463FC1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5883" t="7070" r="21705" b="6318"/>
          <a:stretch/>
        </p:blipFill>
        <p:spPr bwMode="auto">
          <a:xfrm>
            <a:off x="3364113" y="2672282"/>
            <a:ext cx="2513378" cy="245550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7" name="Picture 8">
            <a:extLst>
              <a:ext uri="{FF2B5EF4-FFF2-40B4-BE49-F238E27FC236}">
                <a16:creationId xmlns:a16="http://schemas.microsoft.com/office/drawing/2014/main" id="{5BECED26-875E-1F78-6EED-6BDDBCCF21C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449" t="3478" r="92342" b="84882"/>
          <a:stretch/>
        </p:blipFill>
        <p:spPr bwMode="auto">
          <a:xfrm>
            <a:off x="3251762" y="2571748"/>
            <a:ext cx="925311" cy="71473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0CF487E-239B-87EB-23F1-760F18135FC8}"/>
              </a:ext>
            </a:extLst>
          </p:cNvPr>
          <p:cNvSpPr txBox="1"/>
          <p:nvPr/>
        </p:nvSpPr>
        <p:spPr>
          <a:xfrm>
            <a:off x="160020" y="1287780"/>
            <a:ext cx="2975422" cy="3785652"/>
          </a:xfrm>
          <a:prstGeom prst="rect">
            <a:avLst/>
          </a:prstGeom>
          <a:noFill/>
        </p:spPr>
        <p:txBody>
          <a:bodyPr wrap="square" rtlCol="0">
            <a:spAutoFit/>
          </a:bodyPr>
          <a:lstStyle/>
          <a:p>
            <a:pPr algn="just"/>
            <a:r>
              <a:rPr lang="en-US" sz="1200" dirty="0">
                <a:solidFill>
                  <a:schemeClr val="bg1"/>
                </a:solidFill>
                <a:latin typeface="Baskerville Old Face" panose="02020602080505020303" pitchFamily="18" charset="0"/>
              </a:rPr>
              <a:t>When analyzing the </a:t>
            </a:r>
            <a:r>
              <a:rPr lang="en-US" sz="1200" b="1" dirty="0">
                <a:solidFill>
                  <a:schemeClr val="bg1"/>
                </a:solidFill>
                <a:latin typeface="Baskerville Old Face" panose="02020602080505020303" pitchFamily="18" charset="0"/>
              </a:rPr>
              <a:t>relationships</a:t>
            </a:r>
            <a:r>
              <a:rPr lang="en-US" sz="1200" dirty="0">
                <a:solidFill>
                  <a:schemeClr val="bg1"/>
                </a:solidFill>
                <a:latin typeface="Baskerville Old Face" panose="02020602080505020303" pitchFamily="18" charset="0"/>
              </a:rPr>
              <a:t> between the two types of crime that we picked, an interesting pattern occurred, certain regions that are characterized by a low percentage of the population that completed tertiary education have their neighbors with a high number of crimes. This may occur because of a few reasons:</a:t>
            </a:r>
          </a:p>
          <a:p>
            <a:pPr marL="285750" indent="-285750" algn="just">
              <a:buClr>
                <a:schemeClr val="bg1"/>
              </a:buClr>
              <a:buFont typeface="Arial" panose="020B0604020202020204" pitchFamily="34" charset="0"/>
              <a:buChar char="•"/>
            </a:pPr>
            <a:r>
              <a:rPr lang="en-US" sz="1200" b="1" dirty="0">
                <a:solidFill>
                  <a:schemeClr val="bg1"/>
                </a:solidFill>
                <a:latin typeface="Baskerville Old Face" panose="02020602080505020303" pitchFamily="18" charset="0"/>
              </a:rPr>
              <a:t>Economic and social Inequality:</a:t>
            </a:r>
          </a:p>
          <a:p>
            <a:pPr algn="just">
              <a:buClr>
                <a:schemeClr val="bg1"/>
              </a:buClr>
            </a:pPr>
            <a:r>
              <a:rPr lang="en-US" sz="1200" dirty="0">
                <a:solidFill>
                  <a:schemeClr val="bg1"/>
                </a:solidFill>
                <a:latin typeface="Baskerville Old Face" panose="02020602080505020303" pitchFamily="18" charset="0"/>
              </a:rPr>
              <a:t>Areas with a low education level may  persuade people into leaving to neighboring regions, in order to find higher property values and wealthier households.</a:t>
            </a:r>
          </a:p>
          <a:p>
            <a:pPr marL="171450" indent="-171450" algn="just">
              <a:buClr>
                <a:schemeClr val="bg1"/>
              </a:buClr>
              <a:buFont typeface="Arial" panose="020B0604020202020204" pitchFamily="34" charset="0"/>
              <a:buChar char="•"/>
            </a:pPr>
            <a:r>
              <a:rPr lang="en-US" sz="1200" b="1" dirty="0">
                <a:solidFill>
                  <a:schemeClr val="bg1"/>
                </a:solidFill>
                <a:latin typeface="Baskerville Old Face" panose="02020602080505020303" pitchFamily="18" charset="0"/>
              </a:rPr>
              <a:t>Urban-Rural Gradient: </a:t>
            </a:r>
          </a:p>
          <a:p>
            <a:pPr algn="just">
              <a:buClr>
                <a:schemeClr val="bg1"/>
              </a:buClr>
            </a:pPr>
            <a:r>
              <a:rPr lang="en-US" sz="1200" dirty="0">
                <a:solidFill>
                  <a:schemeClr val="bg1"/>
                </a:solidFill>
                <a:latin typeface="Baskerville Old Face" panose="02020602080505020303" pitchFamily="18" charset="0"/>
              </a:rPr>
              <a:t>Urban areas, which might be the neighbors of regions with low education levels, often exhibit higher crime rates due to greater anonymity, higher population density, and economic disparities. Regions with low tertiary education levels are often rural or less developed areas.</a:t>
            </a:r>
          </a:p>
        </p:txBody>
      </p:sp>
      <p:pic>
        <p:nvPicPr>
          <p:cNvPr id="4" name="Picture 2">
            <a:extLst>
              <a:ext uri="{FF2B5EF4-FFF2-40B4-BE49-F238E27FC236}">
                <a16:creationId xmlns:a16="http://schemas.microsoft.com/office/drawing/2014/main" id="{940D8331-4031-A831-CEA0-7B6CAEE07D4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6611" r="26420"/>
          <a:stretch/>
        </p:blipFill>
        <p:spPr bwMode="auto">
          <a:xfrm>
            <a:off x="13898844" y="-5273675"/>
            <a:ext cx="2693189" cy="2695575"/>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DBF3F334-25F8-DE30-BC55-B815E8482621}"/>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875" t="22038" r="35815"/>
          <a:stretch/>
        </p:blipFill>
        <p:spPr bwMode="auto">
          <a:xfrm>
            <a:off x="13898844" y="6101630"/>
            <a:ext cx="2764447" cy="2303364"/>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9" name="Picture 6">
            <a:extLst>
              <a:ext uri="{FF2B5EF4-FFF2-40B4-BE49-F238E27FC236}">
                <a16:creationId xmlns:a16="http://schemas.microsoft.com/office/drawing/2014/main" id="{3A1F988F-5773-78BF-F85C-DA327CB201A5}"/>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6663" r="23757" b="14395"/>
          <a:stretch/>
        </p:blipFill>
        <p:spPr bwMode="auto">
          <a:xfrm>
            <a:off x="3135442" y="-7131370"/>
            <a:ext cx="2529485" cy="2480947"/>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1" name="Picture 8">
            <a:extLst>
              <a:ext uri="{FF2B5EF4-FFF2-40B4-BE49-F238E27FC236}">
                <a16:creationId xmlns:a16="http://schemas.microsoft.com/office/drawing/2014/main" id="{1650E9C3-0734-C8A8-F5CC-06FC2F4FA3B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38837" r="17519" b="5312"/>
          <a:stretch/>
        </p:blipFill>
        <p:spPr bwMode="auto">
          <a:xfrm>
            <a:off x="3251762" y="9889626"/>
            <a:ext cx="2581254" cy="2539629"/>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2" name="Picture 8">
            <a:extLst>
              <a:ext uri="{FF2B5EF4-FFF2-40B4-BE49-F238E27FC236}">
                <a16:creationId xmlns:a16="http://schemas.microsoft.com/office/drawing/2014/main" id="{971CBA2C-305D-2FC3-3E10-98D946D94EE0}"/>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346" t="3737" r="92310" b="85467"/>
          <a:stretch/>
        </p:blipFill>
        <p:spPr bwMode="auto">
          <a:xfrm>
            <a:off x="3067626" y="9793922"/>
            <a:ext cx="1057598" cy="70506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3" name="Picture 6">
            <a:extLst>
              <a:ext uri="{FF2B5EF4-FFF2-40B4-BE49-F238E27FC236}">
                <a16:creationId xmlns:a16="http://schemas.microsoft.com/office/drawing/2014/main" id="{0464924E-5578-F71F-9A2F-63016BD6523B}"/>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292" t="3854" r="91839" b="82999"/>
          <a:stretch/>
        </p:blipFill>
        <p:spPr bwMode="auto">
          <a:xfrm>
            <a:off x="3083673" y="-7197193"/>
            <a:ext cx="806297" cy="6108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nvGrpSpPr>
          <p:cNvPr id="18" name="Google Shape;5944;p84">
            <a:extLst>
              <a:ext uri="{FF2B5EF4-FFF2-40B4-BE49-F238E27FC236}">
                <a16:creationId xmlns:a16="http://schemas.microsoft.com/office/drawing/2014/main" id="{D74FCE79-CAE4-F902-72F5-F26159F4C5BD}"/>
              </a:ext>
            </a:extLst>
          </p:cNvPr>
          <p:cNvGrpSpPr/>
          <p:nvPr/>
        </p:nvGrpSpPr>
        <p:grpSpPr>
          <a:xfrm>
            <a:off x="3454712" y="1015663"/>
            <a:ext cx="692714" cy="665998"/>
            <a:chOff x="3854700" y="249750"/>
            <a:chExt cx="500425" cy="481125"/>
          </a:xfrm>
          <a:solidFill>
            <a:schemeClr val="bg1"/>
          </a:solidFill>
        </p:grpSpPr>
        <p:sp>
          <p:nvSpPr>
            <p:cNvPr id="19" name="Google Shape;5945;p84">
              <a:extLst>
                <a:ext uri="{FF2B5EF4-FFF2-40B4-BE49-F238E27FC236}">
                  <a16:creationId xmlns:a16="http://schemas.microsoft.com/office/drawing/2014/main" id="{58302064-0303-2750-D73F-DED8E823A665}"/>
                </a:ext>
              </a:extLst>
            </p:cNvPr>
            <p:cNvSpPr/>
            <p:nvPr/>
          </p:nvSpPr>
          <p:spPr>
            <a:xfrm>
              <a:off x="4206725" y="598350"/>
              <a:ext cx="70775" cy="68025"/>
            </a:xfrm>
            <a:custGeom>
              <a:avLst/>
              <a:gdLst/>
              <a:ahLst/>
              <a:cxnLst/>
              <a:rect l="l" t="t" r="r" b="b"/>
              <a:pathLst>
                <a:path w="2831" h="2721" extrusionOk="0">
                  <a:moveTo>
                    <a:pt x="622" y="1"/>
                  </a:moveTo>
                  <a:cubicBezTo>
                    <a:pt x="478" y="1"/>
                    <a:pt x="333" y="56"/>
                    <a:pt x="223" y="165"/>
                  </a:cubicBezTo>
                  <a:cubicBezTo>
                    <a:pt x="0" y="388"/>
                    <a:pt x="0" y="744"/>
                    <a:pt x="223" y="966"/>
                  </a:cubicBezTo>
                  <a:lnTo>
                    <a:pt x="1819" y="2562"/>
                  </a:lnTo>
                  <a:cubicBezTo>
                    <a:pt x="1929" y="2668"/>
                    <a:pt x="2070" y="2721"/>
                    <a:pt x="2211" y="2721"/>
                  </a:cubicBezTo>
                  <a:cubicBezTo>
                    <a:pt x="2356" y="2721"/>
                    <a:pt x="2501" y="2665"/>
                    <a:pt x="2611" y="2553"/>
                  </a:cubicBezTo>
                  <a:cubicBezTo>
                    <a:pt x="2828" y="2337"/>
                    <a:pt x="2831" y="1984"/>
                    <a:pt x="2617" y="1764"/>
                  </a:cubicBezTo>
                  <a:lnTo>
                    <a:pt x="1021" y="165"/>
                  </a:lnTo>
                  <a:cubicBezTo>
                    <a:pt x="911" y="56"/>
                    <a:pt x="767" y="1"/>
                    <a:pt x="62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0" name="Google Shape;5946;p84">
              <a:extLst>
                <a:ext uri="{FF2B5EF4-FFF2-40B4-BE49-F238E27FC236}">
                  <a16:creationId xmlns:a16="http://schemas.microsoft.com/office/drawing/2014/main" id="{295EA48D-8126-F449-9D99-65ED5AC1D7FD}"/>
                </a:ext>
              </a:extLst>
            </p:cNvPr>
            <p:cNvSpPr/>
            <p:nvPr/>
          </p:nvSpPr>
          <p:spPr>
            <a:xfrm>
              <a:off x="4226750" y="538600"/>
              <a:ext cx="91250" cy="48150"/>
            </a:xfrm>
            <a:custGeom>
              <a:avLst/>
              <a:gdLst/>
              <a:ahLst/>
              <a:cxnLst/>
              <a:rect l="l" t="t" r="r" b="b"/>
              <a:pathLst>
                <a:path w="3650" h="1926" extrusionOk="0">
                  <a:moveTo>
                    <a:pt x="631" y="1"/>
                  </a:moveTo>
                  <a:cubicBezTo>
                    <a:pt x="393" y="1"/>
                    <a:pt x="175" y="151"/>
                    <a:pt x="97" y="387"/>
                  </a:cubicBezTo>
                  <a:cubicBezTo>
                    <a:pt x="0" y="676"/>
                    <a:pt x="151" y="993"/>
                    <a:pt x="440" y="1098"/>
                  </a:cubicBezTo>
                  <a:lnTo>
                    <a:pt x="2837" y="1896"/>
                  </a:lnTo>
                  <a:cubicBezTo>
                    <a:pt x="2896" y="1916"/>
                    <a:pt x="2956" y="1925"/>
                    <a:pt x="3014" y="1925"/>
                  </a:cubicBezTo>
                  <a:cubicBezTo>
                    <a:pt x="3251" y="1925"/>
                    <a:pt x="3471" y="1774"/>
                    <a:pt x="3551" y="1538"/>
                  </a:cubicBezTo>
                  <a:cubicBezTo>
                    <a:pt x="3650" y="1243"/>
                    <a:pt x="3490" y="920"/>
                    <a:pt x="3192" y="824"/>
                  </a:cubicBezTo>
                  <a:lnTo>
                    <a:pt x="798" y="26"/>
                  </a:lnTo>
                  <a:cubicBezTo>
                    <a:pt x="742" y="9"/>
                    <a:pt x="686" y="1"/>
                    <a:pt x="63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1" name="Google Shape;5947;p84">
              <a:extLst>
                <a:ext uri="{FF2B5EF4-FFF2-40B4-BE49-F238E27FC236}">
                  <a16:creationId xmlns:a16="http://schemas.microsoft.com/office/drawing/2014/main" id="{74AF9FA9-C15C-52EB-65DC-152FA8F835EF}"/>
                </a:ext>
              </a:extLst>
            </p:cNvPr>
            <p:cNvSpPr/>
            <p:nvPr/>
          </p:nvSpPr>
          <p:spPr>
            <a:xfrm>
              <a:off x="4146500" y="618325"/>
              <a:ext cx="52050" cy="88650"/>
            </a:xfrm>
            <a:custGeom>
              <a:avLst/>
              <a:gdLst/>
              <a:ahLst/>
              <a:cxnLst/>
              <a:rect l="l" t="t" r="r" b="b"/>
              <a:pathLst>
                <a:path w="2082" h="3546" extrusionOk="0">
                  <a:moveTo>
                    <a:pt x="632" y="1"/>
                  </a:moveTo>
                  <a:cubicBezTo>
                    <a:pt x="574" y="1"/>
                    <a:pt x="514" y="10"/>
                    <a:pt x="455" y="29"/>
                  </a:cubicBezTo>
                  <a:cubicBezTo>
                    <a:pt x="160" y="128"/>
                    <a:pt x="0" y="447"/>
                    <a:pt x="100" y="746"/>
                  </a:cubicBezTo>
                  <a:lnTo>
                    <a:pt x="898" y="3140"/>
                  </a:lnTo>
                  <a:cubicBezTo>
                    <a:pt x="970" y="3386"/>
                    <a:pt x="1196" y="3546"/>
                    <a:pt x="1439" y="3546"/>
                  </a:cubicBezTo>
                  <a:cubicBezTo>
                    <a:pt x="1498" y="3546"/>
                    <a:pt x="1558" y="3536"/>
                    <a:pt x="1617" y="3516"/>
                  </a:cubicBezTo>
                  <a:cubicBezTo>
                    <a:pt x="1921" y="3417"/>
                    <a:pt x="2081" y="3082"/>
                    <a:pt x="1970" y="2784"/>
                  </a:cubicBezTo>
                  <a:lnTo>
                    <a:pt x="1172" y="387"/>
                  </a:lnTo>
                  <a:cubicBezTo>
                    <a:pt x="1092" y="150"/>
                    <a:pt x="871" y="1"/>
                    <a:pt x="632"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2" name="Google Shape;5948;p84">
              <a:extLst>
                <a:ext uri="{FF2B5EF4-FFF2-40B4-BE49-F238E27FC236}">
                  <a16:creationId xmlns:a16="http://schemas.microsoft.com/office/drawing/2014/main" id="{87CECEF3-9C13-5ED3-9D85-016010BAA05F}"/>
                </a:ext>
              </a:extLst>
            </p:cNvPr>
            <p:cNvSpPr/>
            <p:nvPr/>
          </p:nvSpPr>
          <p:spPr>
            <a:xfrm>
              <a:off x="3927425" y="319075"/>
              <a:ext cx="70650" cy="67850"/>
            </a:xfrm>
            <a:custGeom>
              <a:avLst/>
              <a:gdLst/>
              <a:ahLst/>
              <a:cxnLst/>
              <a:rect l="l" t="t" r="r" b="b"/>
              <a:pathLst>
                <a:path w="2826" h="2714" extrusionOk="0">
                  <a:moveTo>
                    <a:pt x="621" y="0"/>
                  </a:moveTo>
                  <a:cubicBezTo>
                    <a:pt x="477" y="0"/>
                    <a:pt x="333" y="55"/>
                    <a:pt x="223" y="165"/>
                  </a:cubicBezTo>
                  <a:cubicBezTo>
                    <a:pt x="4" y="385"/>
                    <a:pt x="1" y="737"/>
                    <a:pt x="214" y="957"/>
                  </a:cubicBezTo>
                  <a:lnTo>
                    <a:pt x="1813" y="2556"/>
                  </a:lnTo>
                  <a:cubicBezTo>
                    <a:pt x="1922" y="2661"/>
                    <a:pt x="2062" y="2714"/>
                    <a:pt x="2203" y="2714"/>
                  </a:cubicBezTo>
                  <a:cubicBezTo>
                    <a:pt x="2348" y="2714"/>
                    <a:pt x="2494" y="2658"/>
                    <a:pt x="2605" y="2547"/>
                  </a:cubicBezTo>
                  <a:cubicBezTo>
                    <a:pt x="2822" y="2330"/>
                    <a:pt x="2825" y="1977"/>
                    <a:pt x="2611" y="1755"/>
                  </a:cubicBezTo>
                  <a:lnTo>
                    <a:pt x="1012" y="159"/>
                  </a:lnTo>
                  <a:cubicBezTo>
                    <a:pt x="904" y="53"/>
                    <a:pt x="762" y="0"/>
                    <a:pt x="621"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3" name="Google Shape;5949;p84">
              <a:extLst>
                <a:ext uri="{FF2B5EF4-FFF2-40B4-BE49-F238E27FC236}">
                  <a16:creationId xmlns:a16="http://schemas.microsoft.com/office/drawing/2014/main" id="{2217F2B0-6F86-77D4-1AD9-08D4EAC43A05}"/>
                </a:ext>
              </a:extLst>
            </p:cNvPr>
            <p:cNvSpPr/>
            <p:nvPr/>
          </p:nvSpPr>
          <p:spPr>
            <a:xfrm>
              <a:off x="4007000" y="279300"/>
              <a:ext cx="51675" cy="88150"/>
            </a:xfrm>
            <a:custGeom>
              <a:avLst/>
              <a:gdLst/>
              <a:ahLst/>
              <a:cxnLst/>
              <a:rect l="l" t="t" r="r" b="b"/>
              <a:pathLst>
                <a:path w="2067" h="3526" extrusionOk="0">
                  <a:moveTo>
                    <a:pt x="632" y="0"/>
                  </a:moveTo>
                  <a:cubicBezTo>
                    <a:pt x="573" y="0"/>
                    <a:pt x="512" y="10"/>
                    <a:pt x="452" y="30"/>
                  </a:cubicBezTo>
                  <a:cubicBezTo>
                    <a:pt x="160" y="127"/>
                    <a:pt x="0" y="437"/>
                    <a:pt x="91" y="732"/>
                  </a:cubicBezTo>
                  <a:lnTo>
                    <a:pt x="889" y="3126"/>
                  </a:lnTo>
                  <a:cubicBezTo>
                    <a:pt x="964" y="3370"/>
                    <a:pt x="1188" y="3525"/>
                    <a:pt x="1428" y="3525"/>
                  </a:cubicBezTo>
                  <a:cubicBezTo>
                    <a:pt x="1487" y="3525"/>
                    <a:pt x="1547" y="3516"/>
                    <a:pt x="1605" y="3496"/>
                  </a:cubicBezTo>
                  <a:cubicBezTo>
                    <a:pt x="1907" y="3397"/>
                    <a:pt x="2066" y="3069"/>
                    <a:pt x="1961" y="2771"/>
                  </a:cubicBezTo>
                  <a:lnTo>
                    <a:pt x="1160" y="374"/>
                  </a:lnTo>
                  <a:cubicBezTo>
                    <a:pt x="1079" y="144"/>
                    <a:pt x="863" y="0"/>
                    <a:pt x="632"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4" name="Google Shape;5950;p84">
              <a:extLst>
                <a:ext uri="{FF2B5EF4-FFF2-40B4-BE49-F238E27FC236}">
                  <a16:creationId xmlns:a16="http://schemas.microsoft.com/office/drawing/2014/main" id="{A2D85564-75E2-63FF-2F58-BB157C437598}"/>
                </a:ext>
              </a:extLst>
            </p:cNvPr>
            <p:cNvSpPr/>
            <p:nvPr/>
          </p:nvSpPr>
          <p:spPr>
            <a:xfrm>
              <a:off x="3887300" y="398850"/>
              <a:ext cx="91800" cy="48250"/>
            </a:xfrm>
            <a:custGeom>
              <a:avLst/>
              <a:gdLst/>
              <a:ahLst/>
              <a:cxnLst/>
              <a:rect l="l" t="t" r="r" b="b"/>
              <a:pathLst>
                <a:path w="3672" h="1930" extrusionOk="0">
                  <a:moveTo>
                    <a:pt x="638" y="0"/>
                  </a:moveTo>
                  <a:cubicBezTo>
                    <a:pt x="399" y="0"/>
                    <a:pt x="178" y="150"/>
                    <a:pt x="100" y="385"/>
                  </a:cubicBezTo>
                  <a:cubicBezTo>
                    <a:pt x="1" y="678"/>
                    <a:pt x="154" y="991"/>
                    <a:pt x="443" y="1096"/>
                  </a:cubicBezTo>
                  <a:lnTo>
                    <a:pt x="2840" y="1894"/>
                  </a:lnTo>
                  <a:cubicBezTo>
                    <a:pt x="2905" y="1918"/>
                    <a:pt x="2971" y="1930"/>
                    <a:pt x="3036" y="1930"/>
                  </a:cubicBezTo>
                  <a:cubicBezTo>
                    <a:pt x="3271" y="1930"/>
                    <a:pt x="3492" y="1781"/>
                    <a:pt x="3572" y="1545"/>
                  </a:cubicBezTo>
                  <a:cubicBezTo>
                    <a:pt x="3671" y="1241"/>
                    <a:pt x="3503" y="915"/>
                    <a:pt x="3195" y="825"/>
                  </a:cubicBezTo>
                  <a:lnTo>
                    <a:pt x="802" y="24"/>
                  </a:lnTo>
                  <a:cubicBezTo>
                    <a:pt x="747" y="8"/>
                    <a:pt x="692" y="0"/>
                    <a:pt x="63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5" name="Google Shape;5951;p84">
              <a:extLst>
                <a:ext uri="{FF2B5EF4-FFF2-40B4-BE49-F238E27FC236}">
                  <a16:creationId xmlns:a16="http://schemas.microsoft.com/office/drawing/2014/main" id="{4E6922AF-BC2F-E34D-197C-3650859B5ED5}"/>
                </a:ext>
              </a:extLst>
            </p:cNvPr>
            <p:cNvSpPr/>
            <p:nvPr/>
          </p:nvSpPr>
          <p:spPr>
            <a:xfrm>
              <a:off x="3854700" y="413675"/>
              <a:ext cx="353475" cy="317200"/>
            </a:xfrm>
            <a:custGeom>
              <a:avLst/>
              <a:gdLst/>
              <a:ahLst/>
              <a:cxnLst/>
              <a:rect l="l" t="t" r="r" b="b"/>
              <a:pathLst>
                <a:path w="14139" h="12688" extrusionOk="0">
                  <a:moveTo>
                    <a:pt x="12278" y="0"/>
                  </a:moveTo>
                  <a:lnTo>
                    <a:pt x="10639" y="1635"/>
                  </a:lnTo>
                  <a:cubicBezTo>
                    <a:pt x="10811" y="1720"/>
                    <a:pt x="10971" y="1831"/>
                    <a:pt x="11109" y="1964"/>
                  </a:cubicBezTo>
                  <a:cubicBezTo>
                    <a:pt x="11772" y="2623"/>
                    <a:pt x="11772" y="3698"/>
                    <a:pt x="11109" y="4358"/>
                  </a:cubicBezTo>
                  <a:lnTo>
                    <a:pt x="5520" y="9949"/>
                  </a:lnTo>
                  <a:cubicBezTo>
                    <a:pt x="5189" y="10281"/>
                    <a:pt x="4755" y="10446"/>
                    <a:pt x="4322" y="10446"/>
                  </a:cubicBezTo>
                  <a:cubicBezTo>
                    <a:pt x="3889" y="10446"/>
                    <a:pt x="3456" y="10281"/>
                    <a:pt x="3126" y="9949"/>
                  </a:cubicBezTo>
                  <a:cubicBezTo>
                    <a:pt x="2464" y="9287"/>
                    <a:pt x="2464" y="8215"/>
                    <a:pt x="3126" y="7552"/>
                  </a:cubicBezTo>
                  <a:lnTo>
                    <a:pt x="5331" y="5351"/>
                  </a:lnTo>
                  <a:cubicBezTo>
                    <a:pt x="4924" y="4499"/>
                    <a:pt x="4764" y="3554"/>
                    <a:pt x="4867" y="2620"/>
                  </a:cubicBezTo>
                  <a:lnTo>
                    <a:pt x="4867" y="2620"/>
                  </a:lnTo>
                  <a:lnTo>
                    <a:pt x="1527" y="5956"/>
                  </a:lnTo>
                  <a:cubicBezTo>
                    <a:pt x="1" y="7501"/>
                    <a:pt x="7" y="9992"/>
                    <a:pt x="1545" y="11530"/>
                  </a:cubicBezTo>
                  <a:cubicBezTo>
                    <a:pt x="2316" y="12301"/>
                    <a:pt x="3328" y="12687"/>
                    <a:pt x="4340" y="12687"/>
                  </a:cubicBezTo>
                  <a:cubicBezTo>
                    <a:pt x="5344" y="12687"/>
                    <a:pt x="6348" y="12307"/>
                    <a:pt x="7119" y="11545"/>
                  </a:cubicBezTo>
                  <a:lnTo>
                    <a:pt x="12708" y="5956"/>
                  </a:lnTo>
                  <a:cubicBezTo>
                    <a:pt x="13783" y="4878"/>
                    <a:pt x="14139" y="3276"/>
                    <a:pt x="13627" y="1843"/>
                  </a:cubicBezTo>
                  <a:cubicBezTo>
                    <a:pt x="13500" y="1467"/>
                    <a:pt x="13316" y="1114"/>
                    <a:pt x="13076" y="798"/>
                  </a:cubicBezTo>
                  <a:lnTo>
                    <a:pt x="13066" y="807"/>
                  </a:lnTo>
                  <a:cubicBezTo>
                    <a:pt x="12955" y="663"/>
                    <a:pt x="12844" y="503"/>
                    <a:pt x="12708" y="368"/>
                  </a:cubicBezTo>
                  <a:cubicBezTo>
                    <a:pt x="12570" y="235"/>
                    <a:pt x="12428" y="115"/>
                    <a:pt x="1227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r>
                <a:rPr lang="en-US" dirty="0">
                  <a:solidFill>
                    <a:srgbClr val="435D74"/>
                  </a:solidFill>
                </a:rPr>
                <a:t>`</a:t>
              </a:r>
              <a:endParaRPr dirty="0">
                <a:solidFill>
                  <a:srgbClr val="435D74"/>
                </a:solidFill>
              </a:endParaRPr>
            </a:p>
          </p:txBody>
        </p:sp>
        <p:sp>
          <p:nvSpPr>
            <p:cNvPr id="26" name="Google Shape;5952;p84">
              <a:extLst>
                <a:ext uri="{FF2B5EF4-FFF2-40B4-BE49-F238E27FC236}">
                  <a16:creationId xmlns:a16="http://schemas.microsoft.com/office/drawing/2014/main" id="{8D96B0D6-9BD3-7DE8-0510-3C7A0B0C3DDD}"/>
                </a:ext>
              </a:extLst>
            </p:cNvPr>
            <p:cNvSpPr/>
            <p:nvPr/>
          </p:nvSpPr>
          <p:spPr>
            <a:xfrm>
              <a:off x="3996825" y="249750"/>
              <a:ext cx="358300" cy="322025"/>
            </a:xfrm>
            <a:custGeom>
              <a:avLst/>
              <a:gdLst/>
              <a:ahLst/>
              <a:cxnLst/>
              <a:rect l="l" t="t" r="r" b="b"/>
              <a:pathLst>
                <a:path w="14332" h="12881" extrusionOk="0">
                  <a:moveTo>
                    <a:pt x="9993" y="1"/>
                  </a:moveTo>
                  <a:cubicBezTo>
                    <a:pt x="8989" y="1"/>
                    <a:pt x="7985" y="381"/>
                    <a:pt x="7216" y="1143"/>
                  </a:cubicBezTo>
                  <a:lnTo>
                    <a:pt x="1434" y="6925"/>
                  </a:lnTo>
                  <a:cubicBezTo>
                    <a:pt x="359" y="8003"/>
                    <a:pt x="1" y="9605"/>
                    <a:pt x="516" y="11038"/>
                  </a:cubicBezTo>
                  <a:cubicBezTo>
                    <a:pt x="639" y="11414"/>
                    <a:pt x="826" y="11767"/>
                    <a:pt x="1067" y="12083"/>
                  </a:cubicBezTo>
                  <a:lnTo>
                    <a:pt x="1073" y="12074"/>
                  </a:lnTo>
                  <a:cubicBezTo>
                    <a:pt x="1187" y="12218"/>
                    <a:pt x="1296" y="12378"/>
                    <a:pt x="1434" y="12513"/>
                  </a:cubicBezTo>
                  <a:cubicBezTo>
                    <a:pt x="1570" y="12646"/>
                    <a:pt x="1711" y="12766"/>
                    <a:pt x="1865" y="12881"/>
                  </a:cubicBezTo>
                  <a:lnTo>
                    <a:pt x="3500" y="11243"/>
                  </a:lnTo>
                  <a:cubicBezTo>
                    <a:pt x="3328" y="11158"/>
                    <a:pt x="3169" y="11050"/>
                    <a:pt x="3030" y="10918"/>
                  </a:cubicBezTo>
                  <a:cubicBezTo>
                    <a:pt x="2368" y="10255"/>
                    <a:pt x="2368" y="9183"/>
                    <a:pt x="3030" y="8521"/>
                  </a:cubicBezTo>
                  <a:lnTo>
                    <a:pt x="8812" y="2739"/>
                  </a:lnTo>
                  <a:cubicBezTo>
                    <a:pt x="9143" y="2408"/>
                    <a:pt x="9577" y="2242"/>
                    <a:pt x="10010" y="2242"/>
                  </a:cubicBezTo>
                  <a:cubicBezTo>
                    <a:pt x="10443" y="2242"/>
                    <a:pt x="10876" y="2408"/>
                    <a:pt x="11206" y="2739"/>
                  </a:cubicBezTo>
                  <a:cubicBezTo>
                    <a:pt x="11868" y="3401"/>
                    <a:pt x="11868" y="4473"/>
                    <a:pt x="11206" y="5136"/>
                  </a:cubicBezTo>
                  <a:lnTo>
                    <a:pt x="8812" y="7530"/>
                  </a:lnTo>
                  <a:cubicBezTo>
                    <a:pt x="9215" y="8382"/>
                    <a:pt x="9375" y="9328"/>
                    <a:pt x="9273" y="10261"/>
                  </a:cubicBezTo>
                  <a:lnTo>
                    <a:pt x="12805" y="6732"/>
                  </a:lnTo>
                  <a:cubicBezTo>
                    <a:pt x="14331" y="5187"/>
                    <a:pt x="14325" y="2697"/>
                    <a:pt x="12787" y="1158"/>
                  </a:cubicBezTo>
                  <a:cubicBezTo>
                    <a:pt x="12016" y="387"/>
                    <a:pt x="11004" y="1"/>
                    <a:pt x="9993"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grpSp>
        <p:nvGrpSpPr>
          <p:cNvPr id="27" name="Google Shape;6389;p85">
            <a:extLst>
              <a:ext uri="{FF2B5EF4-FFF2-40B4-BE49-F238E27FC236}">
                <a16:creationId xmlns:a16="http://schemas.microsoft.com/office/drawing/2014/main" id="{4D5FB011-ECEC-F057-4588-982937EDCDB1}"/>
              </a:ext>
            </a:extLst>
          </p:cNvPr>
          <p:cNvGrpSpPr/>
          <p:nvPr/>
        </p:nvGrpSpPr>
        <p:grpSpPr>
          <a:xfrm>
            <a:off x="3454712" y="3351937"/>
            <a:ext cx="600286" cy="611285"/>
            <a:chOff x="-40742750" y="3972175"/>
            <a:chExt cx="311125" cy="316825"/>
          </a:xfrm>
          <a:solidFill>
            <a:schemeClr val="bg1"/>
          </a:solidFill>
        </p:grpSpPr>
        <p:sp>
          <p:nvSpPr>
            <p:cNvPr id="28" name="Google Shape;6390;p85">
              <a:extLst>
                <a:ext uri="{FF2B5EF4-FFF2-40B4-BE49-F238E27FC236}">
                  <a16:creationId xmlns:a16="http://schemas.microsoft.com/office/drawing/2014/main" id="{51AB5558-9146-E149-18FB-644A7E7E5C56}"/>
                </a:ext>
              </a:extLst>
            </p:cNvPr>
            <p:cNvSpPr/>
            <p:nvPr/>
          </p:nvSpPr>
          <p:spPr>
            <a:xfrm>
              <a:off x="-40699425" y="4118075"/>
              <a:ext cx="226850" cy="101625"/>
            </a:xfrm>
            <a:custGeom>
              <a:avLst/>
              <a:gdLst/>
              <a:ahLst/>
              <a:cxnLst/>
              <a:rect l="l" t="t" r="r" b="b"/>
              <a:pathLst>
                <a:path w="9074" h="4065" extrusionOk="0">
                  <a:moveTo>
                    <a:pt x="0" y="0"/>
                  </a:moveTo>
                  <a:lnTo>
                    <a:pt x="0" y="2017"/>
                  </a:lnTo>
                  <a:cubicBezTo>
                    <a:pt x="0" y="3529"/>
                    <a:pt x="2741" y="4065"/>
                    <a:pt x="4505" y="4065"/>
                  </a:cubicBezTo>
                  <a:cubicBezTo>
                    <a:pt x="6774" y="4065"/>
                    <a:pt x="9074" y="3371"/>
                    <a:pt x="9074" y="2017"/>
                  </a:cubicBezTo>
                  <a:lnTo>
                    <a:pt x="9074" y="0"/>
                  </a:lnTo>
                  <a:lnTo>
                    <a:pt x="5135" y="2237"/>
                  </a:lnTo>
                  <a:cubicBezTo>
                    <a:pt x="4953" y="2359"/>
                    <a:pt x="4748" y="2415"/>
                    <a:pt x="4546" y="2415"/>
                  </a:cubicBezTo>
                  <a:cubicBezTo>
                    <a:pt x="4330" y="2415"/>
                    <a:pt x="4117" y="2351"/>
                    <a:pt x="3938" y="2237"/>
                  </a:cubicBezTo>
                  <a:cubicBezTo>
                    <a:pt x="3623" y="2048"/>
                    <a:pt x="315" y="221"/>
                    <a:pt x="0"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sp>
          <p:nvSpPr>
            <p:cNvPr id="29" name="Google Shape;6391;p85">
              <a:extLst>
                <a:ext uri="{FF2B5EF4-FFF2-40B4-BE49-F238E27FC236}">
                  <a16:creationId xmlns:a16="http://schemas.microsoft.com/office/drawing/2014/main" id="{FA104A2E-9F9A-FC4C-DF6F-4A353C38B4B7}"/>
                </a:ext>
              </a:extLst>
            </p:cNvPr>
            <p:cNvSpPr/>
            <p:nvPr/>
          </p:nvSpPr>
          <p:spPr>
            <a:xfrm>
              <a:off x="-40742750" y="3972175"/>
              <a:ext cx="311125" cy="316825"/>
            </a:xfrm>
            <a:custGeom>
              <a:avLst/>
              <a:gdLst/>
              <a:ahLst/>
              <a:cxnLst/>
              <a:rect l="l" t="t" r="r" b="b"/>
              <a:pathLst>
                <a:path w="12445" h="12673" extrusionOk="0">
                  <a:moveTo>
                    <a:pt x="6254" y="0"/>
                  </a:moveTo>
                  <a:cubicBezTo>
                    <a:pt x="6183" y="0"/>
                    <a:pt x="6112" y="24"/>
                    <a:pt x="6049" y="71"/>
                  </a:cubicBezTo>
                  <a:lnTo>
                    <a:pt x="284" y="3379"/>
                  </a:lnTo>
                  <a:cubicBezTo>
                    <a:pt x="0" y="3537"/>
                    <a:pt x="0" y="3915"/>
                    <a:pt x="284" y="4072"/>
                  </a:cubicBezTo>
                  <a:lnTo>
                    <a:pt x="6049" y="7380"/>
                  </a:lnTo>
                  <a:cubicBezTo>
                    <a:pt x="6112" y="7427"/>
                    <a:pt x="6183" y="7451"/>
                    <a:pt x="6254" y="7451"/>
                  </a:cubicBezTo>
                  <a:cubicBezTo>
                    <a:pt x="6325" y="7451"/>
                    <a:pt x="6396" y="7427"/>
                    <a:pt x="6459" y="7380"/>
                  </a:cubicBezTo>
                  <a:cubicBezTo>
                    <a:pt x="11374" y="4545"/>
                    <a:pt x="11626" y="4419"/>
                    <a:pt x="11626" y="4419"/>
                  </a:cubicBezTo>
                  <a:lnTo>
                    <a:pt x="11626" y="12263"/>
                  </a:lnTo>
                  <a:cubicBezTo>
                    <a:pt x="11657" y="12515"/>
                    <a:pt x="11846" y="12673"/>
                    <a:pt x="12035" y="12673"/>
                  </a:cubicBezTo>
                  <a:cubicBezTo>
                    <a:pt x="12287" y="12673"/>
                    <a:pt x="12445" y="12452"/>
                    <a:pt x="12445" y="12263"/>
                  </a:cubicBezTo>
                  <a:lnTo>
                    <a:pt x="12445" y="3726"/>
                  </a:lnTo>
                  <a:cubicBezTo>
                    <a:pt x="12445" y="3568"/>
                    <a:pt x="12319" y="3411"/>
                    <a:pt x="12256" y="3379"/>
                  </a:cubicBezTo>
                  <a:lnTo>
                    <a:pt x="6459" y="71"/>
                  </a:lnTo>
                  <a:cubicBezTo>
                    <a:pt x="6396" y="24"/>
                    <a:pt x="6325" y="0"/>
                    <a:pt x="6254" y="0"/>
                  </a:cubicBezTo>
                  <a:close/>
                </a:path>
              </a:pathLst>
            </a:cu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a:spcBef>
                  <a:spcPts val="0"/>
                </a:spcBef>
                <a:spcAft>
                  <a:spcPts val="0"/>
                </a:spcAft>
                <a:buNone/>
              </a:pPr>
              <a:endParaRPr/>
            </a:p>
          </p:txBody>
        </p:sp>
      </p:grpSp>
      <p:grpSp>
        <p:nvGrpSpPr>
          <p:cNvPr id="30" name="Google Shape;1751;p71">
            <a:extLst>
              <a:ext uri="{FF2B5EF4-FFF2-40B4-BE49-F238E27FC236}">
                <a16:creationId xmlns:a16="http://schemas.microsoft.com/office/drawing/2014/main" id="{38ACA05E-E56B-891E-B723-6D40408AA1A4}"/>
              </a:ext>
            </a:extLst>
          </p:cNvPr>
          <p:cNvGrpSpPr/>
          <p:nvPr/>
        </p:nvGrpSpPr>
        <p:grpSpPr>
          <a:xfrm>
            <a:off x="3436195" y="1744540"/>
            <a:ext cx="711231" cy="648273"/>
            <a:chOff x="1227084" y="1351714"/>
            <a:chExt cx="380634" cy="346940"/>
          </a:xfrm>
          <a:solidFill>
            <a:schemeClr val="bg1"/>
          </a:solidFill>
        </p:grpSpPr>
        <p:sp>
          <p:nvSpPr>
            <p:cNvPr id="31" name="Google Shape;1752;p71">
              <a:extLst>
                <a:ext uri="{FF2B5EF4-FFF2-40B4-BE49-F238E27FC236}">
                  <a16:creationId xmlns:a16="http://schemas.microsoft.com/office/drawing/2014/main" id="{9EA20CB5-DB96-FC51-CA09-AE030D4978C7}"/>
                </a:ext>
              </a:extLst>
            </p:cNvPr>
            <p:cNvSpPr/>
            <p:nvPr/>
          </p:nvSpPr>
          <p:spPr>
            <a:xfrm>
              <a:off x="1227084" y="1351714"/>
              <a:ext cx="380634" cy="100099"/>
            </a:xfrm>
            <a:custGeom>
              <a:avLst/>
              <a:gdLst/>
              <a:ahLst/>
              <a:cxnLst/>
              <a:rect l="l" t="t" r="r" b="b"/>
              <a:pathLst>
                <a:path w="16256" h="4275" extrusionOk="0">
                  <a:moveTo>
                    <a:pt x="931" y="1"/>
                  </a:moveTo>
                  <a:lnTo>
                    <a:pt x="931" y="1904"/>
                  </a:lnTo>
                  <a:lnTo>
                    <a:pt x="0" y="1904"/>
                  </a:lnTo>
                  <a:lnTo>
                    <a:pt x="0" y="4274"/>
                  </a:lnTo>
                  <a:lnTo>
                    <a:pt x="16255" y="4274"/>
                  </a:lnTo>
                  <a:lnTo>
                    <a:pt x="16255" y="1904"/>
                  </a:lnTo>
                  <a:lnTo>
                    <a:pt x="14816" y="1904"/>
                  </a:lnTo>
                  <a:lnTo>
                    <a:pt x="14816" y="932"/>
                  </a:lnTo>
                  <a:lnTo>
                    <a:pt x="13844" y="932"/>
                  </a:lnTo>
                  <a:lnTo>
                    <a:pt x="13844" y="1904"/>
                  </a:lnTo>
                  <a:lnTo>
                    <a:pt x="12913" y="1904"/>
                  </a:lnTo>
                  <a:lnTo>
                    <a:pt x="12913" y="932"/>
                  </a:lnTo>
                  <a:lnTo>
                    <a:pt x="11937" y="932"/>
                  </a:lnTo>
                  <a:lnTo>
                    <a:pt x="11937" y="1904"/>
                  </a:lnTo>
                  <a:lnTo>
                    <a:pt x="3756" y="1904"/>
                  </a:lnTo>
                  <a:cubicBezTo>
                    <a:pt x="3522" y="793"/>
                    <a:pt x="2543" y="1"/>
                    <a:pt x="1409"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32" name="Google Shape;1753;p71">
              <a:extLst>
                <a:ext uri="{FF2B5EF4-FFF2-40B4-BE49-F238E27FC236}">
                  <a16:creationId xmlns:a16="http://schemas.microsoft.com/office/drawing/2014/main" id="{B56C6173-AFF6-99EA-7AF6-56D771BA92AC}"/>
                </a:ext>
              </a:extLst>
            </p:cNvPr>
            <p:cNvSpPr/>
            <p:nvPr/>
          </p:nvSpPr>
          <p:spPr>
            <a:xfrm>
              <a:off x="1228114" y="1653978"/>
              <a:ext cx="126160" cy="44676"/>
            </a:xfrm>
            <a:custGeom>
              <a:avLst/>
              <a:gdLst/>
              <a:ahLst/>
              <a:cxnLst/>
              <a:rect l="l" t="t" r="r" b="b"/>
              <a:pathLst>
                <a:path w="5388" h="1908" extrusionOk="0">
                  <a:moveTo>
                    <a:pt x="149" y="1"/>
                  </a:moveTo>
                  <a:lnTo>
                    <a:pt x="112" y="292"/>
                  </a:lnTo>
                  <a:cubicBezTo>
                    <a:pt x="0" y="1149"/>
                    <a:pt x="667" y="1908"/>
                    <a:pt x="1527" y="1908"/>
                  </a:cubicBezTo>
                  <a:lnTo>
                    <a:pt x="5151" y="1908"/>
                  </a:lnTo>
                  <a:lnTo>
                    <a:pt x="5388"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33" name="Google Shape;1754;p71">
              <a:extLst>
                <a:ext uri="{FF2B5EF4-FFF2-40B4-BE49-F238E27FC236}">
                  <a16:creationId xmlns:a16="http://schemas.microsoft.com/office/drawing/2014/main" id="{74796A3C-0ADF-B6D8-6677-A01F302799ED}"/>
                </a:ext>
              </a:extLst>
            </p:cNvPr>
            <p:cNvSpPr/>
            <p:nvPr/>
          </p:nvSpPr>
          <p:spPr>
            <a:xfrm>
              <a:off x="1227084" y="1474619"/>
              <a:ext cx="358811" cy="156646"/>
            </a:xfrm>
            <a:custGeom>
              <a:avLst/>
              <a:gdLst/>
              <a:ahLst/>
              <a:cxnLst/>
              <a:rect l="l" t="t" r="r" b="b"/>
              <a:pathLst>
                <a:path w="15324" h="6690" extrusionOk="0">
                  <a:moveTo>
                    <a:pt x="8595" y="1948"/>
                  </a:moveTo>
                  <a:lnTo>
                    <a:pt x="8595" y="2581"/>
                  </a:lnTo>
                  <a:cubicBezTo>
                    <a:pt x="8595" y="3540"/>
                    <a:pt x="7816" y="4318"/>
                    <a:pt x="6858" y="4318"/>
                  </a:cubicBezTo>
                  <a:lnTo>
                    <a:pt x="5872" y="4318"/>
                  </a:lnTo>
                  <a:lnTo>
                    <a:pt x="6099" y="2493"/>
                  </a:lnTo>
                  <a:lnTo>
                    <a:pt x="6963" y="3357"/>
                  </a:lnTo>
                  <a:lnTo>
                    <a:pt x="7633" y="2690"/>
                  </a:lnTo>
                  <a:lnTo>
                    <a:pt x="6895" y="1948"/>
                  </a:lnTo>
                  <a:close/>
                  <a:moveTo>
                    <a:pt x="0" y="1"/>
                  </a:moveTo>
                  <a:lnTo>
                    <a:pt x="0" y="2879"/>
                  </a:lnTo>
                  <a:lnTo>
                    <a:pt x="477" y="2879"/>
                  </a:lnTo>
                  <a:cubicBezTo>
                    <a:pt x="566" y="2879"/>
                    <a:pt x="650" y="2916"/>
                    <a:pt x="708" y="2988"/>
                  </a:cubicBezTo>
                  <a:cubicBezTo>
                    <a:pt x="765" y="3062"/>
                    <a:pt x="789" y="3160"/>
                    <a:pt x="762" y="3252"/>
                  </a:cubicBezTo>
                  <a:lnTo>
                    <a:pt x="312" y="6689"/>
                  </a:lnTo>
                  <a:lnTo>
                    <a:pt x="5561" y="6689"/>
                  </a:lnTo>
                  <a:lnTo>
                    <a:pt x="5740" y="5250"/>
                  </a:lnTo>
                  <a:lnTo>
                    <a:pt x="6875" y="5250"/>
                  </a:lnTo>
                  <a:cubicBezTo>
                    <a:pt x="8361" y="5250"/>
                    <a:pt x="9567" y="4044"/>
                    <a:pt x="9567" y="2557"/>
                  </a:cubicBezTo>
                  <a:lnTo>
                    <a:pt x="9567" y="1904"/>
                  </a:lnTo>
                  <a:lnTo>
                    <a:pt x="15324" y="1904"/>
                  </a:lnTo>
                  <a:lnTo>
                    <a:pt x="15324" y="1"/>
                  </a:ln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Tree>
    <p:extLst>
      <p:ext uri="{BB962C8B-B14F-4D97-AF65-F5344CB8AC3E}">
        <p14:creationId xmlns:p14="http://schemas.microsoft.com/office/powerpoint/2010/main" val="23914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750"/>
                                        <p:tgtEl>
                                          <p:spTgt spid="18"/>
                                        </p:tgtEl>
                                      </p:cBhvr>
                                    </p:animEffect>
                                    <p:anim calcmode="lin" valueType="num">
                                      <p:cBhvr>
                                        <p:cTn id="20" dur="750" fill="hold"/>
                                        <p:tgtEl>
                                          <p:spTgt spid="18"/>
                                        </p:tgtEl>
                                        <p:attrNameLst>
                                          <p:attrName>ppt_x</p:attrName>
                                        </p:attrNameLst>
                                      </p:cBhvr>
                                      <p:tavLst>
                                        <p:tav tm="0">
                                          <p:val>
                                            <p:strVal val="#ppt_x"/>
                                          </p:val>
                                        </p:tav>
                                        <p:tav tm="100000">
                                          <p:val>
                                            <p:strVal val="#ppt_x"/>
                                          </p:val>
                                        </p:tav>
                                      </p:tavLst>
                                    </p:anim>
                                    <p:anim calcmode="lin" valueType="num">
                                      <p:cBhvr>
                                        <p:cTn id="21" dur="75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750"/>
                                        <p:tgtEl>
                                          <p:spTgt spid="30"/>
                                        </p:tgtEl>
                                      </p:cBhvr>
                                    </p:animEffect>
                                    <p:anim calcmode="lin" valueType="num">
                                      <p:cBhvr>
                                        <p:cTn id="30" dur="750" fill="hold"/>
                                        <p:tgtEl>
                                          <p:spTgt spid="30"/>
                                        </p:tgtEl>
                                        <p:attrNameLst>
                                          <p:attrName>ppt_x</p:attrName>
                                        </p:attrNameLst>
                                      </p:cBhvr>
                                      <p:tavLst>
                                        <p:tav tm="0">
                                          <p:val>
                                            <p:strVal val="#ppt_x"/>
                                          </p:val>
                                        </p:tav>
                                        <p:tav tm="100000">
                                          <p:val>
                                            <p:strVal val="#ppt_x"/>
                                          </p:val>
                                        </p:tav>
                                      </p:tavLst>
                                    </p:anim>
                                    <p:anim calcmode="lin" valueType="num">
                                      <p:cBhvr>
                                        <p:cTn id="31" dur="75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23">
          <a:extLst>
            <a:ext uri="{FF2B5EF4-FFF2-40B4-BE49-F238E27FC236}">
              <a16:creationId xmlns:a16="http://schemas.microsoft.com/office/drawing/2014/main" id="{E7F024B3-EF35-B2AE-1B73-CFBA3100A80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DB1C042-EDFD-4E02-F2C8-75C13DC16511}"/>
              </a:ext>
            </a:extLst>
          </p:cNvPr>
          <p:cNvPicPr>
            <a:picLocks noChangeAspect="1"/>
          </p:cNvPicPr>
          <p:nvPr/>
        </p:nvPicPr>
        <p:blipFill>
          <a:blip r:embed="rId3"/>
          <a:stretch>
            <a:fillRect/>
          </a:stretch>
        </p:blipFill>
        <p:spPr>
          <a:xfrm>
            <a:off x="-13370103" y="-4979510"/>
            <a:ext cx="25036398" cy="19499260"/>
          </a:xfrm>
          <a:prstGeom prst="rect">
            <a:avLst/>
          </a:prstGeom>
        </p:spPr>
      </p:pic>
      <p:sp>
        <p:nvSpPr>
          <p:cNvPr id="10" name="Google Shape;411;p41">
            <a:extLst>
              <a:ext uri="{FF2B5EF4-FFF2-40B4-BE49-F238E27FC236}">
                <a16:creationId xmlns:a16="http://schemas.microsoft.com/office/drawing/2014/main" id="{4D6049E6-C98E-153B-76A7-B2B06A0E0F3A}"/>
              </a:ext>
            </a:extLst>
          </p:cNvPr>
          <p:cNvSpPr txBox="1">
            <a:spLocks/>
          </p:cNvSpPr>
          <p:nvPr/>
        </p:nvSpPr>
        <p:spPr>
          <a:xfrm>
            <a:off x="70684" y="-17480"/>
            <a:ext cx="3249373" cy="68020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just"/>
            <a:r>
              <a:rPr lang="en-US" sz="2000" dirty="0">
                <a:solidFill>
                  <a:schemeClr val="bg1"/>
                </a:solidFill>
                <a:latin typeface="Franklin Gothic Heavy" panose="020B0903020102020204" pitchFamily="34" charset="0"/>
              </a:rPr>
              <a:t>Income of households and unemployment rate.</a:t>
            </a:r>
          </a:p>
        </p:txBody>
      </p:sp>
      <p:sp>
        <p:nvSpPr>
          <p:cNvPr id="2" name="TextBox 1">
            <a:extLst>
              <a:ext uri="{FF2B5EF4-FFF2-40B4-BE49-F238E27FC236}">
                <a16:creationId xmlns:a16="http://schemas.microsoft.com/office/drawing/2014/main" id="{343EE584-285B-F12F-355E-BB2EFCEA8057}"/>
              </a:ext>
            </a:extLst>
          </p:cNvPr>
          <p:cNvSpPr txBox="1"/>
          <p:nvPr/>
        </p:nvSpPr>
        <p:spPr>
          <a:xfrm>
            <a:off x="6993479" y="3393758"/>
            <a:ext cx="3067461" cy="253916"/>
          </a:xfrm>
          <a:prstGeom prst="rect">
            <a:avLst/>
          </a:prstGeom>
          <a:noFill/>
        </p:spPr>
        <p:txBody>
          <a:bodyPr wrap="square" rtlCol="0">
            <a:spAutoFit/>
          </a:bodyPr>
          <a:lstStyle/>
          <a:p>
            <a:pPr rtl="0"/>
            <a:endParaRPr lang="en-US" sz="1050" dirty="0">
              <a:solidFill>
                <a:schemeClr val="bg1"/>
              </a:solidFill>
              <a:effectLst/>
              <a:latin typeface="Baskerville Old Face" panose="02020602080505020303" pitchFamily="18" charset="0"/>
            </a:endParaRPr>
          </a:p>
        </p:txBody>
      </p:sp>
      <p:sp>
        <p:nvSpPr>
          <p:cNvPr id="4" name="TextBox 3">
            <a:extLst>
              <a:ext uri="{FF2B5EF4-FFF2-40B4-BE49-F238E27FC236}">
                <a16:creationId xmlns:a16="http://schemas.microsoft.com/office/drawing/2014/main" id="{9E63540E-79D9-B882-15A3-0CE4D2F480CE}"/>
              </a:ext>
            </a:extLst>
          </p:cNvPr>
          <p:cNvSpPr txBox="1"/>
          <p:nvPr/>
        </p:nvSpPr>
        <p:spPr>
          <a:xfrm>
            <a:off x="140229" y="840737"/>
            <a:ext cx="3144797" cy="2677656"/>
          </a:xfrm>
          <a:prstGeom prst="rect">
            <a:avLst/>
          </a:prstGeom>
          <a:noFill/>
        </p:spPr>
        <p:txBody>
          <a:bodyPr wrap="square" rtlCol="0">
            <a:spAutoFit/>
          </a:bodyPr>
          <a:lstStyle/>
          <a:p>
            <a:pPr algn="just"/>
            <a:r>
              <a:rPr lang="en-US" sz="1200" dirty="0">
                <a:solidFill>
                  <a:schemeClr val="bg1"/>
                </a:solidFill>
                <a:latin typeface="Baskerville Old Face" panose="02020602080505020303" pitchFamily="18" charset="0"/>
              </a:rPr>
              <a:t>It is quite obvious that a </a:t>
            </a:r>
            <a:r>
              <a:rPr lang="en-US" sz="1200" b="1" dirty="0">
                <a:solidFill>
                  <a:schemeClr val="bg1"/>
                </a:solidFill>
                <a:latin typeface="Baskerville Old Face" panose="02020602080505020303" pitchFamily="18" charset="0"/>
              </a:rPr>
              <a:t>higher unemployment rate leads</a:t>
            </a:r>
            <a:r>
              <a:rPr lang="en-US" sz="1200" dirty="0">
                <a:solidFill>
                  <a:schemeClr val="bg1"/>
                </a:solidFill>
                <a:latin typeface="Baskerville Old Face" panose="02020602080505020303" pitchFamily="18" charset="0"/>
              </a:rPr>
              <a:t> to a </a:t>
            </a:r>
            <a:r>
              <a:rPr lang="en-US" sz="1200" b="1" dirty="0">
                <a:solidFill>
                  <a:schemeClr val="bg1"/>
                </a:solidFill>
                <a:latin typeface="Baskerville Old Face" panose="02020602080505020303" pitchFamily="18" charset="0"/>
              </a:rPr>
              <a:t>lower income </a:t>
            </a:r>
            <a:r>
              <a:rPr lang="en-US" sz="1200" dirty="0">
                <a:solidFill>
                  <a:schemeClr val="bg1"/>
                </a:solidFill>
                <a:latin typeface="Baskerville Old Face" panose="02020602080505020303" pitchFamily="18" charset="0"/>
              </a:rPr>
              <a:t>on each household, as identified by the fact that most regions fall into the </a:t>
            </a:r>
            <a:r>
              <a:rPr lang="en-US" sz="1200" b="1" dirty="0">
                <a:solidFill>
                  <a:schemeClr val="bg1"/>
                </a:solidFill>
                <a:latin typeface="Baskerville Old Face" panose="02020602080505020303" pitchFamily="18" charset="0"/>
              </a:rPr>
              <a:t>Low-High category (112 regions).</a:t>
            </a:r>
            <a:r>
              <a:rPr lang="en-US" sz="1200" dirty="0">
                <a:solidFill>
                  <a:schemeClr val="bg1"/>
                </a:solidFill>
                <a:latin typeface="Baskerville Old Face" panose="02020602080505020303" pitchFamily="18" charset="0"/>
              </a:rPr>
              <a:t> This pattern reflects uneven socio-economic conditions across neighboring regions.</a:t>
            </a:r>
            <a:endParaRPr lang="ro-RO" sz="1200" dirty="0">
              <a:solidFill>
                <a:schemeClr val="bg1"/>
              </a:solidFill>
              <a:latin typeface="Baskerville Old Face" panose="02020602080505020303" pitchFamily="18" charset="0"/>
            </a:endParaRPr>
          </a:p>
          <a:p>
            <a:pPr algn="just"/>
            <a:r>
              <a:rPr lang="ro-RO" sz="1200" dirty="0">
                <a:solidFill>
                  <a:schemeClr val="bg1"/>
                </a:solidFill>
                <a:latin typeface="Baskerville Old Face" panose="02020602080505020303" pitchFamily="18" charset="0"/>
              </a:rPr>
              <a:t>However, the presence of </a:t>
            </a:r>
            <a:r>
              <a:rPr lang="en-US" sz="1200" dirty="0">
                <a:solidFill>
                  <a:schemeClr val="bg1"/>
                </a:solidFill>
                <a:latin typeface="Baskerville Old Face" panose="02020602080505020303" pitchFamily="18" charset="0"/>
              </a:rPr>
              <a:t>the</a:t>
            </a:r>
            <a:r>
              <a:rPr lang="ro-RO" sz="1200" dirty="0">
                <a:solidFill>
                  <a:schemeClr val="bg1"/>
                </a:solidFill>
                <a:latin typeface="Baskerville Old Face" panose="02020602080505020303" pitchFamily="18" charset="0"/>
              </a:rPr>
              <a:t> group of </a:t>
            </a:r>
            <a:r>
              <a:rPr lang="ro-RO" sz="1200" b="1" dirty="0">
                <a:solidFill>
                  <a:schemeClr val="bg1"/>
                </a:solidFill>
                <a:latin typeface="Baskerville Old Face" panose="02020602080505020303" pitchFamily="18" charset="0"/>
              </a:rPr>
              <a:t>High-High regions </a:t>
            </a:r>
            <a:r>
              <a:rPr lang="ro-RO" sz="1200" dirty="0">
                <a:solidFill>
                  <a:schemeClr val="bg1"/>
                </a:solidFill>
                <a:latin typeface="Baskerville Old Face" panose="02020602080505020303" pitchFamily="18" charset="0"/>
              </a:rPr>
              <a:t>can also be observed,</a:t>
            </a:r>
            <a:r>
              <a:rPr lang="en-US" sz="1200" dirty="0">
                <a:solidFill>
                  <a:schemeClr val="bg1"/>
                </a:solidFill>
                <a:latin typeface="Baskerville Old Face" panose="02020602080505020303" pitchFamily="18" charset="0"/>
              </a:rPr>
              <a:t> While this might </a:t>
            </a:r>
            <a:r>
              <a:rPr lang="en-US" sz="1200" b="1" dirty="0">
                <a:solidFill>
                  <a:schemeClr val="bg1"/>
                </a:solidFill>
                <a:latin typeface="Baskerville Old Face" panose="02020602080505020303" pitchFamily="18" charset="0"/>
              </a:rPr>
              <a:t>initially suggest clustering</a:t>
            </a:r>
            <a:r>
              <a:rPr lang="en-US" sz="1200" dirty="0">
                <a:solidFill>
                  <a:schemeClr val="bg1"/>
                </a:solidFill>
                <a:latin typeface="Baskerville Old Face" panose="02020602080505020303" pitchFamily="18" charset="0"/>
              </a:rPr>
              <a:t>, this pattern reflects </a:t>
            </a:r>
            <a:r>
              <a:rPr lang="en-US" sz="1200" b="1" dirty="0">
                <a:solidFill>
                  <a:schemeClr val="bg1"/>
                </a:solidFill>
                <a:latin typeface="Baskerville Old Face" panose="02020602080505020303" pitchFamily="18" charset="0"/>
              </a:rPr>
              <a:t>localized contrasts </a:t>
            </a:r>
            <a:r>
              <a:rPr lang="en-US" sz="1200" dirty="0">
                <a:solidFill>
                  <a:schemeClr val="bg1"/>
                </a:solidFill>
                <a:latin typeface="Baskerville Old Face" panose="02020602080505020303" pitchFamily="18" charset="0"/>
              </a:rPr>
              <a:t>or </a:t>
            </a:r>
            <a:r>
              <a:rPr lang="en-US" sz="1200" b="1" dirty="0">
                <a:solidFill>
                  <a:schemeClr val="bg1"/>
                </a:solidFill>
                <a:latin typeface="Baskerville Old Face" panose="02020602080505020303" pitchFamily="18" charset="0"/>
              </a:rPr>
              <a:t>specific regional dynamics</a:t>
            </a:r>
            <a:r>
              <a:rPr lang="en-US" sz="1200" dirty="0">
                <a:solidFill>
                  <a:schemeClr val="bg1"/>
                </a:solidFill>
                <a:latin typeface="Baskerville Old Face" panose="02020602080505020303" pitchFamily="18" charset="0"/>
              </a:rPr>
              <a:t>. For instance, </a:t>
            </a:r>
            <a:r>
              <a:rPr lang="en-US" sz="1200" b="1" dirty="0">
                <a:solidFill>
                  <a:schemeClr val="bg1"/>
                </a:solidFill>
                <a:latin typeface="Baskerville Old Face" panose="02020602080505020303" pitchFamily="18" charset="0"/>
              </a:rPr>
              <a:t>urban regions </a:t>
            </a:r>
            <a:r>
              <a:rPr lang="en-US" sz="1200" dirty="0">
                <a:solidFill>
                  <a:schemeClr val="bg1"/>
                </a:solidFill>
                <a:latin typeface="Baskerville Old Face" panose="02020602080505020303" pitchFamily="18" charset="0"/>
              </a:rPr>
              <a:t>with </a:t>
            </a:r>
            <a:r>
              <a:rPr lang="en-US" sz="1200" b="1" dirty="0">
                <a:solidFill>
                  <a:schemeClr val="bg1"/>
                </a:solidFill>
                <a:latin typeface="Baskerville Old Face" panose="02020602080505020303" pitchFamily="18" charset="0"/>
              </a:rPr>
              <a:t>high unemployment rates might still maintain high household incomes </a:t>
            </a:r>
            <a:r>
              <a:rPr lang="en-US" sz="1200" dirty="0">
                <a:solidFill>
                  <a:schemeClr val="bg1"/>
                </a:solidFill>
                <a:latin typeface="Baskerville Old Face" panose="02020602080505020303" pitchFamily="18" charset="0"/>
              </a:rPr>
              <a:t>due to </a:t>
            </a:r>
            <a:r>
              <a:rPr lang="en-US" sz="1200" b="1" dirty="0">
                <a:solidFill>
                  <a:schemeClr val="bg1"/>
                </a:solidFill>
                <a:latin typeface="Baskerville Old Face" panose="02020602080505020303" pitchFamily="18" charset="0"/>
              </a:rPr>
              <a:t>economic diversity </a:t>
            </a:r>
            <a:r>
              <a:rPr lang="en-US" sz="1200" dirty="0">
                <a:solidFill>
                  <a:schemeClr val="bg1"/>
                </a:solidFill>
                <a:latin typeface="Baskerville Old Face" panose="02020602080505020303" pitchFamily="18" charset="0"/>
              </a:rPr>
              <a:t>or </a:t>
            </a:r>
            <a:r>
              <a:rPr lang="en-US" sz="1200" b="1" dirty="0">
                <a:solidFill>
                  <a:schemeClr val="bg1"/>
                </a:solidFill>
                <a:latin typeface="Baskerville Old Face" panose="02020602080505020303" pitchFamily="18" charset="0"/>
              </a:rPr>
              <a:t>regional wealth concentration.</a:t>
            </a:r>
          </a:p>
        </p:txBody>
      </p:sp>
      <p:pic>
        <p:nvPicPr>
          <p:cNvPr id="2050" name="Picture 2">
            <a:extLst>
              <a:ext uri="{FF2B5EF4-FFF2-40B4-BE49-F238E27FC236}">
                <a16:creationId xmlns:a16="http://schemas.microsoft.com/office/drawing/2014/main" id="{96DCE24C-70F0-DF7A-DB14-6CF127A91B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611" r="26420"/>
          <a:stretch/>
        </p:blipFill>
        <p:spPr bwMode="auto">
          <a:xfrm>
            <a:off x="6130639" y="192536"/>
            <a:ext cx="2491168" cy="2429827"/>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52" name="Picture 4">
            <a:extLst>
              <a:ext uri="{FF2B5EF4-FFF2-40B4-BE49-F238E27FC236}">
                <a16:creationId xmlns:a16="http://schemas.microsoft.com/office/drawing/2014/main" id="{8448BB6B-3534-254F-5086-1964DEDBD1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75" t="22038" r="35815"/>
          <a:stretch/>
        </p:blipFill>
        <p:spPr bwMode="auto">
          <a:xfrm>
            <a:off x="6128994" y="2622363"/>
            <a:ext cx="2498083" cy="2081427"/>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54" name="Picture 6">
            <a:extLst>
              <a:ext uri="{FF2B5EF4-FFF2-40B4-BE49-F238E27FC236}">
                <a16:creationId xmlns:a16="http://schemas.microsoft.com/office/drawing/2014/main" id="{BC9F006E-6D75-3D62-189C-8FBED5722D1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6663" r="23757" b="14395"/>
          <a:stretch/>
        </p:blipFill>
        <p:spPr bwMode="auto">
          <a:xfrm>
            <a:off x="3539823" y="141923"/>
            <a:ext cx="2529485" cy="2480947"/>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056" name="Picture 8">
            <a:extLst>
              <a:ext uri="{FF2B5EF4-FFF2-40B4-BE49-F238E27FC236}">
                <a16:creationId xmlns:a16="http://schemas.microsoft.com/office/drawing/2014/main" id="{6C07E682-6265-13B6-05ED-0FE0667367F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8837" r="17519" b="5312"/>
          <a:stretch/>
        </p:blipFill>
        <p:spPr bwMode="auto">
          <a:xfrm>
            <a:off x="3530676" y="2561675"/>
            <a:ext cx="2581254" cy="2539629"/>
          </a:xfrm>
          <a:prstGeom prst="roundRect">
            <a:avLst>
              <a:gd name="adj" fmla="val 4167"/>
            </a:avLst>
          </a:prstGeom>
          <a:solidFill>
            <a:srgbClr val="FFFFFF"/>
          </a:solidFill>
          <a:ln w="76200" cap="sq">
            <a:no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8">
            <a:extLst>
              <a:ext uri="{FF2B5EF4-FFF2-40B4-BE49-F238E27FC236}">
                <a16:creationId xmlns:a16="http://schemas.microsoft.com/office/drawing/2014/main" id="{36075898-52C8-0A4B-8F61-AB5A4327483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46" t="3737" r="92310" b="85467"/>
          <a:stretch/>
        </p:blipFill>
        <p:spPr bwMode="auto">
          <a:xfrm>
            <a:off x="3488054" y="2400578"/>
            <a:ext cx="1146301" cy="7642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7A77A1F7-8635-BC61-84F8-B2419D2EA13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92" t="3854" r="91839" b="82999"/>
          <a:stretch/>
        </p:blipFill>
        <p:spPr bwMode="auto">
          <a:xfrm>
            <a:off x="3497201" y="-4199"/>
            <a:ext cx="1009326" cy="76463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grpSp>
        <p:nvGrpSpPr>
          <p:cNvPr id="7" name="Google Shape;1379;p65">
            <a:extLst>
              <a:ext uri="{FF2B5EF4-FFF2-40B4-BE49-F238E27FC236}">
                <a16:creationId xmlns:a16="http://schemas.microsoft.com/office/drawing/2014/main" id="{0C30AF04-BAEB-0BAE-FCD5-ECB5AFE872FC}"/>
              </a:ext>
            </a:extLst>
          </p:cNvPr>
          <p:cNvGrpSpPr/>
          <p:nvPr/>
        </p:nvGrpSpPr>
        <p:grpSpPr>
          <a:xfrm>
            <a:off x="2805408" y="-1174785"/>
            <a:ext cx="3263900" cy="708530"/>
            <a:chOff x="5753410" y="1311092"/>
            <a:chExt cx="1519200" cy="1547863"/>
          </a:xfrm>
        </p:grpSpPr>
        <p:pic>
          <p:nvPicPr>
            <p:cNvPr id="8" name="Google Shape;1380;p65">
              <a:extLst>
                <a:ext uri="{FF2B5EF4-FFF2-40B4-BE49-F238E27FC236}">
                  <a16:creationId xmlns:a16="http://schemas.microsoft.com/office/drawing/2014/main" id="{17F299F5-B5D8-982C-B096-35B50B487866}"/>
                </a:ext>
              </a:extLst>
            </p:cNvPr>
            <p:cNvPicPr preferRelativeResize="0"/>
            <p:nvPr/>
          </p:nvPicPr>
          <p:blipFill rotWithShape="1">
            <a:blip r:embed="rId8">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11" name="Google Shape;1381;p65">
              <a:extLst>
                <a:ext uri="{FF2B5EF4-FFF2-40B4-BE49-F238E27FC236}">
                  <a16:creationId xmlns:a16="http://schemas.microsoft.com/office/drawing/2014/main" id="{2776AF88-1F2A-23D8-0DC8-FA7E0961117A}"/>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grpSp>
      <p:sp>
        <p:nvSpPr>
          <p:cNvPr id="13" name="Google Shape;1375;p65">
            <a:extLst>
              <a:ext uri="{FF2B5EF4-FFF2-40B4-BE49-F238E27FC236}">
                <a16:creationId xmlns:a16="http://schemas.microsoft.com/office/drawing/2014/main" id="{1A0E07C6-0DFE-9CD4-AA75-F399AB209151}"/>
              </a:ext>
            </a:extLst>
          </p:cNvPr>
          <p:cNvSpPr txBox="1">
            <a:spLocks/>
          </p:cNvSpPr>
          <p:nvPr/>
        </p:nvSpPr>
        <p:spPr>
          <a:xfrm>
            <a:off x="1122300" y="-1213816"/>
            <a:ext cx="6899400" cy="612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en-US" dirty="0">
                <a:solidFill>
                  <a:schemeClr val="bg1"/>
                </a:solidFill>
                <a:latin typeface="Franklin Gothic Heavy" panose="020B0903020102020204" pitchFamily="34" charset="0"/>
              </a:rPr>
              <a:t>CONCLUSIONS</a:t>
            </a:r>
          </a:p>
        </p:txBody>
      </p:sp>
      <p:grpSp>
        <p:nvGrpSpPr>
          <p:cNvPr id="26" name="Group 25">
            <a:extLst>
              <a:ext uri="{FF2B5EF4-FFF2-40B4-BE49-F238E27FC236}">
                <a16:creationId xmlns:a16="http://schemas.microsoft.com/office/drawing/2014/main" id="{557C19CA-92DA-8AD5-1A4B-364AA7454EFB}"/>
              </a:ext>
            </a:extLst>
          </p:cNvPr>
          <p:cNvGrpSpPr/>
          <p:nvPr/>
        </p:nvGrpSpPr>
        <p:grpSpPr>
          <a:xfrm>
            <a:off x="1035952" y="3518393"/>
            <a:ext cx="1505071" cy="580400"/>
            <a:chOff x="1035952" y="3518393"/>
            <a:chExt cx="1505071" cy="580400"/>
          </a:xfrm>
        </p:grpSpPr>
        <p:grpSp>
          <p:nvGrpSpPr>
            <p:cNvPr id="3" name="Google Shape;6797;p86">
              <a:extLst>
                <a:ext uri="{FF2B5EF4-FFF2-40B4-BE49-F238E27FC236}">
                  <a16:creationId xmlns:a16="http://schemas.microsoft.com/office/drawing/2014/main" id="{D9754EB9-3C4B-9173-00B1-B09FEBEBD7D5}"/>
                </a:ext>
              </a:extLst>
            </p:cNvPr>
            <p:cNvGrpSpPr/>
            <p:nvPr/>
          </p:nvGrpSpPr>
          <p:grpSpPr>
            <a:xfrm>
              <a:off x="1915240" y="3518393"/>
              <a:ext cx="625783" cy="580400"/>
              <a:chOff x="-62511900" y="4129100"/>
              <a:chExt cx="304050" cy="282000"/>
            </a:xfrm>
            <a:solidFill>
              <a:schemeClr val="bg1"/>
            </a:solidFill>
          </p:grpSpPr>
          <p:sp>
            <p:nvSpPr>
              <p:cNvPr id="12" name="Google Shape;6798;p86">
                <a:extLst>
                  <a:ext uri="{FF2B5EF4-FFF2-40B4-BE49-F238E27FC236}">
                    <a16:creationId xmlns:a16="http://schemas.microsoft.com/office/drawing/2014/main" id="{89A4F668-D0C8-1B8D-C7F9-1B226F790C1B}"/>
                  </a:ext>
                </a:extLst>
              </p:cNvPr>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sp>
            <p:nvSpPr>
              <p:cNvPr id="14" name="Google Shape;6799;p86">
                <a:extLst>
                  <a:ext uri="{FF2B5EF4-FFF2-40B4-BE49-F238E27FC236}">
                    <a16:creationId xmlns:a16="http://schemas.microsoft.com/office/drawing/2014/main" id="{992DD0E1-C7C2-2032-5D37-D6AE67AE4CC5}"/>
                  </a:ext>
                </a:extLst>
              </p:cNvPr>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5" name="Google Shape;6800;p86">
                <a:extLst>
                  <a:ext uri="{FF2B5EF4-FFF2-40B4-BE49-F238E27FC236}">
                    <a16:creationId xmlns:a16="http://schemas.microsoft.com/office/drawing/2014/main" id="{DEA5B6BA-E913-F640-B30D-78146ED37FF6}"/>
                  </a:ext>
                </a:extLst>
              </p:cNvPr>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6" name="Google Shape;6801;p86">
                <a:extLst>
                  <a:ext uri="{FF2B5EF4-FFF2-40B4-BE49-F238E27FC236}">
                    <a16:creationId xmlns:a16="http://schemas.microsoft.com/office/drawing/2014/main" id="{80C6F691-7AAE-DE9A-5955-67C71D62BC47}"/>
                  </a:ext>
                </a:extLst>
              </p:cNvPr>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sp>
            <p:nvSpPr>
              <p:cNvPr id="17" name="Google Shape;6802;p86">
                <a:extLst>
                  <a:ext uri="{FF2B5EF4-FFF2-40B4-BE49-F238E27FC236}">
                    <a16:creationId xmlns:a16="http://schemas.microsoft.com/office/drawing/2014/main" id="{3CDA3636-DF4B-6B7C-6BA7-9C7162E3492D}"/>
                  </a:ext>
                </a:extLst>
              </p:cNvPr>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8" name="Google Shape;451;p42">
              <a:extLst>
                <a:ext uri="{FF2B5EF4-FFF2-40B4-BE49-F238E27FC236}">
                  <a16:creationId xmlns:a16="http://schemas.microsoft.com/office/drawing/2014/main" id="{D1DF58DB-6537-2F51-7B70-5EFEC1F96C9E}"/>
                </a:ext>
              </a:extLst>
            </p:cNvPr>
            <p:cNvGrpSpPr/>
            <p:nvPr/>
          </p:nvGrpSpPr>
          <p:grpSpPr>
            <a:xfrm>
              <a:off x="1035952" y="3518393"/>
              <a:ext cx="589795" cy="543299"/>
              <a:chOff x="2682350" y="2643425"/>
              <a:chExt cx="473775" cy="436425"/>
            </a:xfrm>
          </p:grpSpPr>
          <p:sp>
            <p:nvSpPr>
              <p:cNvPr id="19" name="Google Shape;452;p42">
                <a:extLst>
                  <a:ext uri="{FF2B5EF4-FFF2-40B4-BE49-F238E27FC236}">
                    <a16:creationId xmlns:a16="http://schemas.microsoft.com/office/drawing/2014/main" id="{8A36CC25-4C50-961C-5854-7323A66ED5F8}"/>
                  </a:ext>
                </a:extLst>
              </p:cNvPr>
              <p:cNvSpPr/>
              <p:nvPr/>
            </p:nvSpPr>
            <p:spPr>
              <a:xfrm>
                <a:off x="2682350" y="2725775"/>
                <a:ext cx="70175" cy="73425"/>
              </a:xfrm>
              <a:custGeom>
                <a:avLst/>
                <a:gdLst/>
                <a:ahLst/>
                <a:cxnLst/>
                <a:rect l="l" t="t" r="r" b="b"/>
                <a:pathLst>
                  <a:path w="2807" h="2937" extrusionOk="0">
                    <a:moveTo>
                      <a:pt x="1130" y="1"/>
                    </a:moveTo>
                    <a:cubicBezTo>
                      <a:pt x="506" y="1"/>
                      <a:pt x="1" y="504"/>
                      <a:pt x="1" y="1130"/>
                    </a:cubicBezTo>
                    <a:lnTo>
                      <a:pt x="1" y="2937"/>
                    </a:lnTo>
                    <a:lnTo>
                      <a:pt x="1991" y="2937"/>
                    </a:lnTo>
                    <a:cubicBezTo>
                      <a:pt x="2443" y="2937"/>
                      <a:pt x="2807" y="2572"/>
                      <a:pt x="2807" y="2124"/>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0" name="Google Shape;453;p42">
                <a:extLst>
                  <a:ext uri="{FF2B5EF4-FFF2-40B4-BE49-F238E27FC236}">
                    <a16:creationId xmlns:a16="http://schemas.microsoft.com/office/drawing/2014/main" id="{CD6C306C-6A00-9BFB-1A9B-767F4B28FFE1}"/>
                  </a:ext>
                </a:extLst>
              </p:cNvPr>
              <p:cNvSpPr/>
              <p:nvPr/>
            </p:nvSpPr>
            <p:spPr>
              <a:xfrm>
                <a:off x="2682350" y="3006350"/>
                <a:ext cx="70175" cy="73500"/>
              </a:xfrm>
              <a:custGeom>
                <a:avLst/>
                <a:gdLst/>
                <a:ahLst/>
                <a:cxnLst/>
                <a:rect l="l" t="t" r="r" b="b"/>
                <a:pathLst>
                  <a:path w="2807" h="2940" extrusionOk="0">
                    <a:moveTo>
                      <a:pt x="1" y="1"/>
                    </a:moveTo>
                    <a:lnTo>
                      <a:pt x="1" y="1811"/>
                    </a:lnTo>
                    <a:cubicBezTo>
                      <a:pt x="1" y="2434"/>
                      <a:pt x="506" y="2940"/>
                      <a:pt x="1130" y="2940"/>
                    </a:cubicBezTo>
                    <a:lnTo>
                      <a:pt x="2807" y="2940"/>
                    </a:lnTo>
                    <a:lnTo>
                      <a:pt x="2807" y="817"/>
                    </a:lnTo>
                    <a:cubicBezTo>
                      <a:pt x="2807" y="365"/>
                      <a:pt x="2443" y="4"/>
                      <a:pt x="19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1" name="Google Shape;454;p42">
                <a:extLst>
                  <a:ext uri="{FF2B5EF4-FFF2-40B4-BE49-F238E27FC236}">
                    <a16:creationId xmlns:a16="http://schemas.microsoft.com/office/drawing/2014/main" id="{279E7024-D849-868B-88A8-BF3BFB25B2C6}"/>
                  </a:ext>
                </a:extLst>
              </p:cNvPr>
              <p:cNvSpPr/>
              <p:nvPr/>
            </p:nvSpPr>
            <p:spPr>
              <a:xfrm>
                <a:off x="3085925" y="2725700"/>
                <a:ext cx="70200" cy="73500"/>
              </a:xfrm>
              <a:custGeom>
                <a:avLst/>
                <a:gdLst/>
                <a:ahLst/>
                <a:cxnLst/>
                <a:rect l="l" t="t" r="r" b="b"/>
                <a:pathLst>
                  <a:path w="2808" h="2940" extrusionOk="0">
                    <a:moveTo>
                      <a:pt x="1" y="1"/>
                    </a:moveTo>
                    <a:lnTo>
                      <a:pt x="1" y="2127"/>
                    </a:lnTo>
                    <a:cubicBezTo>
                      <a:pt x="1" y="2575"/>
                      <a:pt x="365" y="2940"/>
                      <a:pt x="817" y="2940"/>
                    </a:cubicBezTo>
                    <a:lnTo>
                      <a:pt x="2807" y="2940"/>
                    </a:lnTo>
                    <a:lnTo>
                      <a:pt x="2807" y="1130"/>
                    </a:lnTo>
                    <a:cubicBezTo>
                      <a:pt x="2807" y="507"/>
                      <a:pt x="2301" y="1"/>
                      <a:pt x="16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2" name="Google Shape;455;p42">
                <a:extLst>
                  <a:ext uri="{FF2B5EF4-FFF2-40B4-BE49-F238E27FC236}">
                    <a16:creationId xmlns:a16="http://schemas.microsoft.com/office/drawing/2014/main" id="{979AF8EF-080E-5EC1-4475-17D1BD06E0C3}"/>
                  </a:ext>
                </a:extLst>
              </p:cNvPr>
              <p:cNvSpPr/>
              <p:nvPr/>
            </p:nvSpPr>
            <p:spPr>
              <a:xfrm>
                <a:off x="2825150" y="2843075"/>
                <a:ext cx="180700" cy="107375"/>
              </a:xfrm>
              <a:custGeom>
                <a:avLst/>
                <a:gdLst/>
                <a:ahLst/>
                <a:cxnLst/>
                <a:rect l="l" t="t" r="r" b="b"/>
                <a:pathLst>
                  <a:path w="7228" h="4295" extrusionOk="0">
                    <a:moveTo>
                      <a:pt x="5024" y="714"/>
                    </a:moveTo>
                    <a:cubicBezTo>
                      <a:pt x="5337" y="714"/>
                      <a:pt x="5590" y="967"/>
                      <a:pt x="5590" y="1277"/>
                    </a:cubicBezTo>
                    <a:cubicBezTo>
                      <a:pt x="5590" y="1590"/>
                      <a:pt x="5337" y="1843"/>
                      <a:pt x="5024" y="1843"/>
                    </a:cubicBezTo>
                    <a:lnTo>
                      <a:pt x="2503" y="1843"/>
                    </a:lnTo>
                    <a:cubicBezTo>
                      <a:pt x="2190" y="1843"/>
                      <a:pt x="1937" y="1590"/>
                      <a:pt x="1937" y="1277"/>
                    </a:cubicBezTo>
                    <a:cubicBezTo>
                      <a:pt x="1937" y="967"/>
                      <a:pt x="2190" y="714"/>
                      <a:pt x="2503" y="714"/>
                    </a:cubicBezTo>
                    <a:close/>
                    <a:moveTo>
                      <a:pt x="6078" y="2452"/>
                    </a:moveTo>
                    <a:cubicBezTo>
                      <a:pt x="6391" y="2452"/>
                      <a:pt x="6644" y="2704"/>
                      <a:pt x="6644" y="3018"/>
                    </a:cubicBezTo>
                    <a:cubicBezTo>
                      <a:pt x="6644" y="3328"/>
                      <a:pt x="6391" y="3581"/>
                      <a:pt x="6078" y="3581"/>
                    </a:cubicBezTo>
                    <a:lnTo>
                      <a:pt x="1449" y="3581"/>
                    </a:lnTo>
                    <a:cubicBezTo>
                      <a:pt x="1136" y="3581"/>
                      <a:pt x="883" y="3328"/>
                      <a:pt x="883" y="3018"/>
                    </a:cubicBezTo>
                    <a:cubicBezTo>
                      <a:pt x="883" y="2704"/>
                      <a:pt x="1136" y="2452"/>
                      <a:pt x="1449" y="2452"/>
                    </a:cubicBezTo>
                    <a:close/>
                    <a:moveTo>
                      <a:pt x="1" y="0"/>
                    </a:moveTo>
                    <a:lnTo>
                      <a:pt x="1" y="4294"/>
                    </a:lnTo>
                    <a:lnTo>
                      <a:pt x="7228" y="4294"/>
                    </a:lnTo>
                    <a:lnTo>
                      <a:pt x="7228" y="0"/>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3" name="Google Shape;456;p42">
                <a:extLst>
                  <a:ext uri="{FF2B5EF4-FFF2-40B4-BE49-F238E27FC236}">
                    <a16:creationId xmlns:a16="http://schemas.microsoft.com/office/drawing/2014/main" id="{B7A83305-D465-D9F3-0CFD-A5AE354537A7}"/>
                  </a:ext>
                </a:extLst>
              </p:cNvPr>
              <p:cNvSpPr/>
              <p:nvPr/>
            </p:nvSpPr>
            <p:spPr>
              <a:xfrm>
                <a:off x="2682350" y="2725700"/>
                <a:ext cx="473775" cy="354150"/>
              </a:xfrm>
              <a:custGeom>
                <a:avLst/>
                <a:gdLst/>
                <a:ahLst/>
                <a:cxnLst/>
                <a:rect l="l" t="t" r="r" b="b"/>
                <a:pathLst>
                  <a:path w="18951" h="14166" extrusionOk="0">
                    <a:moveTo>
                      <a:pt x="13503" y="3566"/>
                    </a:moveTo>
                    <a:cubicBezTo>
                      <a:pt x="13816" y="3566"/>
                      <a:pt x="14069" y="3819"/>
                      <a:pt x="14069" y="4129"/>
                    </a:cubicBezTo>
                    <a:lnTo>
                      <a:pt x="14069" y="9556"/>
                    </a:lnTo>
                    <a:cubicBezTo>
                      <a:pt x="14069" y="9866"/>
                      <a:pt x="13816" y="10119"/>
                      <a:pt x="13503" y="10119"/>
                    </a:cubicBezTo>
                    <a:lnTo>
                      <a:pt x="5147" y="10119"/>
                    </a:lnTo>
                    <a:cubicBezTo>
                      <a:pt x="4834" y="10119"/>
                      <a:pt x="4584" y="9866"/>
                      <a:pt x="4584" y="9556"/>
                    </a:cubicBezTo>
                    <a:lnTo>
                      <a:pt x="4584" y="4129"/>
                    </a:lnTo>
                    <a:cubicBezTo>
                      <a:pt x="4584" y="3819"/>
                      <a:pt x="4834" y="3566"/>
                      <a:pt x="5147" y="3566"/>
                    </a:cubicBezTo>
                    <a:close/>
                    <a:moveTo>
                      <a:pt x="3936" y="1"/>
                    </a:moveTo>
                    <a:lnTo>
                      <a:pt x="3936" y="2127"/>
                    </a:lnTo>
                    <a:cubicBezTo>
                      <a:pt x="3933" y="3199"/>
                      <a:pt x="3066" y="4069"/>
                      <a:pt x="1991" y="4069"/>
                    </a:cubicBezTo>
                    <a:lnTo>
                      <a:pt x="1" y="4069"/>
                    </a:lnTo>
                    <a:lnTo>
                      <a:pt x="1" y="10098"/>
                    </a:lnTo>
                    <a:lnTo>
                      <a:pt x="1991" y="10098"/>
                    </a:lnTo>
                    <a:cubicBezTo>
                      <a:pt x="3066" y="10101"/>
                      <a:pt x="3933" y="10968"/>
                      <a:pt x="3936" y="12043"/>
                    </a:cubicBezTo>
                    <a:lnTo>
                      <a:pt x="3936" y="14166"/>
                    </a:lnTo>
                    <a:lnTo>
                      <a:pt x="15015" y="14166"/>
                    </a:lnTo>
                    <a:lnTo>
                      <a:pt x="15015" y="12043"/>
                    </a:lnTo>
                    <a:cubicBezTo>
                      <a:pt x="15018" y="10968"/>
                      <a:pt x="15885" y="10101"/>
                      <a:pt x="16960" y="10098"/>
                    </a:cubicBezTo>
                    <a:lnTo>
                      <a:pt x="18950" y="10098"/>
                    </a:lnTo>
                    <a:lnTo>
                      <a:pt x="18950" y="4069"/>
                    </a:lnTo>
                    <a:lnTo>
                      <a:pt x="16960" y="4069"/>
                    </a:lnTo>
                    <a:cubicBezTo>
                      <a:pt x="15885" y="4069"/>
                      <a:pt x="15018" y="3199"/>
                      <a:pt x="15015" y="2127"/>
                    </a:cubicBezTo>
                    <a:lnTo>
                      <a:pt x="15015"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solidFill>
                    <a:srgbClr val="435D74"/>
                  </a:solidFill>
                </a:endParaRPr>
              </a:p>
            </p:txBody>
          </p:sp>
          <p:sp>
            <p:nvSpPr>
              <p:cNvPr id="24" name="Google Shape;457;p42">
                <a:extLst>
                  <a:ext uri="{FF2B5EF4-FFF2-40B4-BE49-F238E27FC236}">
                    <a16:creationId xmlns:a16="http://schemas.microsoft.com/office/drawing/2014/main" id="{25D00D21-DBD7-ECC0-0B22-0EBAFDBAF562}"/>
                  </a:ext>
                </a:extLst>
              </p:cNvPr>
              <p:cNvSpPr/>
              <p:nvPr/>
            </p:nvSpPr>
            <p:spPr>
              <a:xfrm>
                <a:off x="3085925" y="3006350"/>
                <a:ext cx="70200" cy="73500"/>
              </a:xfrm>
              <a:custGeom>
                <a:avLst/>
                <a:gdLst/>
                <a:ahLst/>
                <a:cxnLst/>
                <a:rect l="l" t="t" r="r" b="b"/>
                <a:pathLst>
                  <a:path w="2808" h="2940" extrusionOk="0">
                    <a:moveTo>
                      <a:pt x="817" y="1"/>
                    </a:moveTo>
                    <a:cubicBezTo>
                      <a:pt x="365" y="4"/>
                      <a:pt x="1" y="365"/>
                      <a:pt x="1" y="817"/>
                    </a:cubicBezTo>
                    <a:lnTo>
                      <a:pt x="1" y="2940"/>
                    </a:lnTo>
                    <a:lnTo>
                      <a:pt x="1678" y="2940"/>
                    </a:lnTo>
                    <a:cubicBezTo>
                      <a:pt x="2301" y="2940"/>
                      <a:pt x="2807" y="2434"/>
                      <a:pt x="2807" y="1811"/>
                    </a:cubicBezTo>
                    <a:lnTo>
                      <a:pt x="2807" y="1"/>
                    </a:ln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sp>
            <p:nvSpPr>
              <p:cNvPr id="25" name="Google Shape;458;p42">
                <a:extLst>
                  <a:ext uri="{FF2B5EF4-FFF2-40B4-BE49-F238E27FC236}">
                    <a16:creationId xmlns:a16="http://schemas.microsoft.com/office/drawing/2014/main" id="{EC6F2336-3001-FCA5-3473-AC54F8542979}"/>
                  </a:ext>
                </a:extLst>
              </p:cNvPr>
              <p:cNvSpPr/>
              <p:nvPr/>
            </p:nvSpPr>
            <p:spPr>
              <a:xfrm>
                <a:off x="2825450" y="2643425"/>
                <a:ext cx="187550" cy="54075"/>
              </a:xfrm>
              <a:custGeom>
                <a:avLst/>
                <a:gdLst/>
                <a:ahLst/>
                <a:cxnLst/>
                <a:rect l="l" t="t" r="r" b="b"/>
                <a:pathLst>
                  <a:path w="7502" h="2163" extrusionOk="0">
                    <a:moveTo>
                      <a:pt x="1862" y="1"/>
                    </a:moveTo>
                    <a:cubicBezTo>
                      <a:pt x="835" y="4"/>
                      <a:pt x="1" y="835"/>
                      <a:pt x="1" y="1861"/>
                    </a:cubicBezTo>
                    <a:lnTo>
                      <a:pt x="1" y="2163"/>
                    </a:lnTo>
                    <a:lnTo>
                      <a:pt x="1130" y="2163"/>
                    </a:lnTo>
                    <a:lnTo>
                      <a:pt x="1130" y="1861"/>
                    </a:lnTo>
                    <a:cubicBezTo>
                      <a:pt x="1130" y="1458"/>
                      <a:pt x="1458" y="1133"/>
                      <a:pt x="1862" y="1130"/>
                    </a:cubicBezTo>
                    <a:lnTo>
                      <a:pt x="5641" y="1130"/>
                    </a:lnTo>
                    <a:cubicBezTo>
                      <a:pt x="6044" y="1133"/>
                      <a:pt x="6373" y="1458"/>
                      <a:pt x="6373" y="1861"/>
                    </a:cubicBezTo>
                    <a:lnTo>
                      <a:pt x="6373" y="2163"/>
                    </a:lnTo>
                    <a:lnTo>
                      <a:pt x="7502" y="2163"/>
                    </a:lnTo>
                    <a:lnTo>
                      <a:pt x="7502" y="1861"/>
                    </a:lnTo>
                    <a:cubicBezTo>
                      <a:pt x="7502" y="835"/>
                      <a:pt x="6668" y="4"/>
                      <a:pt x="56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solidFill>
                    <a:srgbClr val="435D74"/>
                  </a:solidFill>
                </a:endParaRPr>
              </a:p>
            </p:txBody>
          </p:sp>
        </p:grpSp>
      </p:grpSp>
    </p:spTree>
    <p:extLst>
      <p:ext uri="{BB962C8B-B14F-4D97-AF65-F5344CB8AC3E}">
        <p14:creationId xmlns:p14="http://schemas.microsoft.com/office/powerpoint/2010/main" val="1501139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anim calcmode="lin" valueType="num">
                                      <p:cBhvr>
                                        <p:cTn id="16" dur="1000" fill="hold"/>
                                        <p:tgtEl>
                                          <p:spTgt spid="26"/>
                                        </p:tgtEl>
                                        <p:attrNameLst>
                                          <p:attrName>ppt_x</p:attrName>
                                        </p:attrNameLst>
                                      </p:cBhvr>
                                      <p:tavLst>
                                        <p:tav tm="0">
                                          <p:val>
                                            <p:strVal val="#ppt_x"/>
                                          </p:val>
                                        </p:tav>
                                        <p:tav tm="100000">
                                          <p:val>
                                            <p:strVal val="#ppt_x"/>
                                          </p:val>
                                        </p:tav>
                                      </p:tavLst>
                                    </p:anim>
                                    <p:anim calcmode="lin" valueType="num">
                                      <p:cBhvr>
                                        <p:cTn id="1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pic>
        <p:nvPicPr>
          <p:cNvPr id="2" name="Picture 1">
            <a:extLst>
              <a:ext uri="{FF2B5EF4-FFF2-40B4-BE49-F238E27FC236}">
                <a16:creationId xmlns:a16="http://schemas.microsoft.com/office/drawing/2014/main" id="{ADADE182-7C99-D94F-D21A-F382406D93F5}"/>
              </a:ext>
            </a:extLst>
          </p:cNvPr>
          <p:cNvPicPr>
            <a:picLocks noChangeAspect="1"/>
          </p:cNvPicPr>
          <p:nvPr/>
        </p:nvPicPr>
        <p:blipFill>
          <a:blip r:embed="rId3"/>
          <a:stretch>
            <a:fillRect/>
          </a:stretch>
        </p:blipFill>
        <p:spPr>
          <a:xfrm>
            <a:off x="-834368" y="-2125583"/>
            <a:ext cx="10369973" cy="8076513"/>
          </a:xfrm>
          <a:prstGeom prst="rect">
            <a:avLst/>
          </a:prstGeom>
        </p:spPr>
      </p:pic>
      <p:grpSp>
        <p:nvGrpSpPr>
          <p:cNvPr id="38" name="Google Shape;1379;p65">
            <a:extLst>
              <a:ext uri="{FF2B5EF4-FFF2-40B4-BE49-F238E27FC236}">
                <a16:creationId xmlns:a16="http://schemas.microsoft.com/office/drawing/2014/main" id="{C23BC451-75E7-0566-6B09-5889435BC5CE}"/>
              </a:ext>
            </a:extLst>
          </p:cNvPr>
          <p:cNvGrpSpPr/>
          <p:nvPr/>
        </p:nvGrpSpPr>
        <p:grpSpPr>
          <a:xfrm>
            <a:off x="2811257" y="296507"/>
            <a:ext cx="3263900" cy="708530"/>
            <a:chOff x="5753410" y="1311092"/>
            <a:chExt cx="1519200" cy="1547863"/>
          </a:xfrm>
        </p:grpSpPr>
        <p:pic>
          <p:nvPicPr>
            <p:cNvPr id="39" name="Google Shape;1380;p65">
              <a:extLst>
                <a:ext uri="{FF2B5EF4-FFF2-40B4-BE49-F238E27FC236}">
                  <a16:creationId xmlns:a16="http://schemas.microsoft.com/office/drawing/2014/main" id="{C0A50F91-9835-7F44-7F67-FE352B9CC960}"/>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40" name="Google Shape;1381;p65">
              <a:extLst>
                <a:ext uri="{FF2B5EF4-FFF2-40B4-BE49-F238E27FC236}">
                  <a16:creationId xmlns:a16="http://schemas.microsoft.com/office/drawing/2014/main" id="{03C768DE-8C27-E495-B65E-F3E73B505C45}"/>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grpSp>
      <p:sp>
        <p:nvSpPr>
          <p:cNvPr id="1375" name="Google Shape;1375;p65"/>
          <p:cNvSpPr txBox="1">
            <a:spLocks noGrp="1"/>
          </p:cNvSpPr>
          <p:nvPr>
            <p:ph type="title"/>
          </p:nvPr>
        </p:nvSpPr>
        <p:spPr>
          <a:xfrm>
            <a:off x="993507" y="296507"/>
            <a:ext cx="6899400" cy="6129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dirty="0">
                <a:solidFill>
                  <a:schemeClr val="bg1"/>
                </a:solidFill>
                <a:latin typeface="Franklin Gothic Heavy" panose="020B0903020102020204" pitchFamily="34" charset="0"/>
              </a:rPr>
              <a:t>CONCLUSIONS</a:t>
            </a:r>
            <a:endParaRPr dirty="0">
              <a:solidFill>
                <a:schemeClr val="bg1"/>
              </a:solidFill>
              <a:latin typeface="Franklin Gothic Heavy" panose="020B0903020102020204" pitchFamily="34" charset="0"/>
            </a:endParaRPr>
          </a:p>
        </p:txBody>
      </p:sp>
      <p:sp>
        <p:nvSpPr>
          <p:cNvPr id="7" name="TextBox 6">
            <a:extLst>
              <a:ext uri="{FF2B5EF4-FFF2-40B4-BE49-F238E27FC236}">
                <a16:creationId xmlns:a16="http://schemas.microsoft.com/office/drawing/2014/main" id="{8A659DDE-E3BD-81B1-1413-0483A9A9A4AD}"/>
              </a:ext>
            </a:extLst>
          </p:cNvPr>
          <p:cNvSpPr txBox="1"/>
          <p:nvPr/>
        </p:nvSpPr>
        <p:spPr>
          <a:xfrm>
            <a:off x="525780" y="1114425"/>
            <a:ext cx="8092440" cy="2677656"/>
          </a:xfrm>
          <a:prstGeom prst="rect">
            <a:avLst/>
          </a:prstGeom>
          <a:noFill/>
        </p:spPr>
        <p:txBody>
          <a:bodyPr wrap="square" rtlCol="0">
            <a:spAutoFit/>
          </a:bodyPr>
          <a:lstStyle/>
          <a:p>
            <a:pPr algn="just"/>
            <a:r>
              <a:rPr lang="en-US" sz="2400" dirty="0">
                <a:solidFill>
                  <a:schemeClr val="bg1"/>
                </a:solidFill>
                <a:latin typeface="Baskerville Old Face" panose="02020602080505020303" pitchFamily="18" charset="0"/>
              </a:rPr>
              <a:t>From the </a:t>
            </a:r>
            <a:r>
              <a:rPr lang="en-US" sz="2400" b="1" dirty="0">
                <a:solidFill>
                  <a:schemeClr val="bg1"/>
                </a:solidFill>
                <a:latin typeface="Baskerville Old Face" panose="02020602080505020303" pitchFamily="18" charset="0"/>
              </a:rPr>
              <a:t>variables</a:t>
            </a:r>
            <a:r>
              <a:rPr lang="en-US" sz="2400" dirty="0">
                <a:solidFill>
                  <a:schemeClr val="bg1"/>
                </a:solidFill>
                <a:latin typeface="Baskerville Old Face" panose="02020602080505020303" pitchFamily="18" charset="0"/>
              </a:rPr>
              <a:t> and </a:t>
            </a:r>
            <a:r>
              <a:rPr lang="en-US" sz="2400" b="1" dirty="0">
                <a:solidFill>
                  <a:schemeClr val="bg1"/>
                </a:solidFill>
                <a:latin typeface="Baskerville Old Face" panose="02020602080505020303" pitchFamily="18" charset="0"/>
              </a:rPr>
              <a:t>relationships assessed</a:t>
            </a:r>
            <a:r>
              <a:rPr lang="en-US" sz="2400" dirty="0">
                <a:solidFill>
                  <a:schemeClr val="bg1"/>
                </a:solidFill>
                <a:latin typeface="Baskerville Old Face" panose="02020602080505020303" pitchFamily="18" charset="0"/>
              </a:rPr>
              <a:t>, we can draw a few conclusions. </a:t>
            </a:r>
            <a:r>
              <a:rPr lang="en-US" sz="2400" b="1" dirty="0">
                <a:solidFill>
                  <a:schemeClr val="bg1"/>
                </a:solidFill>
                <a:latin typeface="Baskerville Old Face" panose="02020602080505020303" pitchFamily="18" charset="0"/>
              </a:rPr>
              <a:t>While a higher level of education is important</a:t>
            </a:r>
            <a:r>
              <a:rPr lang="en-US" sz="2400" dirty="0">
                <a:solidFill>
                  <a:schemeClr val="bg1"/>
                </a:solidFill>
                <a:latin typeface="Baskerville Old Face" panose="02020602080505020303" pitchFamily="18" charset="0"/>
              </a:rPr>
              <a:t>, as it broadens the horizon of people, it is important only </a:t>
            </a:r>
            <a:r>
              <a:rPr lang="en-US" sz="2400" b="1" dirty="0">
                <a:solidFill>
                  <a:schemeClr val="bg1"/>
                </a:solidFill>
                <a:latin typeface="Baskerville Old Face" panose="02020602080505020303" pitchFamily="18" charset="0"/>
              </a:rPr>
              <a:t>IF</a:t>
            </a:r>
            <a:r>
              <a:rPr lang="en-US" sz="2400" dirty="0">
                <a:solidFill>
                  <a:schemeClr val="bg1"/>
                </a:solidFill>
                <a:latin typeface="Baskerville Old Face" panose="02020602080505020303" pitchFamily="18" charset="0"/>
              </a:rPr>
              <a:t> attaining it </a:t>
            </a:r>
            <a:r>
              <a:rPr lang="en-US" sz="2400" b="1" dirty="0">
                <a:solidFill>
                  <a:schemeClr val="bg1"/>
                </a:solidFill>
                <a:latin typeface="Baskerville Old Face" panose="02020602080505020303" pitchFamily="18" charset="0"/>
              </a:rPr>
              <a:t>can lead to higher-paying jobs</a:t>
            </a:r>
            <a:r>
              <a:rPr lang="en-US" sz="2400" dirty="0">
                <a:solidFill>
                  <a:schemeClr val="bg1"/>
                </a:solidFill>
                <a:latin typeface="Baskerville Old Face" panose="02020602080505020303" pitchFamily="18" charset="0"/>
              </a:rPr>
              <a:t>, as those can secure </a:t>
            </a:r>
            <a:r>
              <a:rPr lang="en-US" sz="2400" b="1" dirty="0">
                <a:solidFill>
                  <a:schemeClr val="bg1"/>
                </a:solidFill>
                <a:latin typeface="Baskerville Old Face" panose="02020602080505020303" pitchFamily="18" charset="0"/>
              </a:rPr>
              <a:t>a higher standard of living</a:t>
            </a:r>
            <a:r>
              <a:rPr lang="en-US" sz="2400" dirty="0">
                <a:solidFill>
                  <a:schemeClr val="bg1"/>
                </a:solidFill>
                <a:latin typeface="Baskerville Old Face" panose="02020602080505020303" pitchFamily="18" charset="0"/>
              </a:rPr>
              <a:t>, leading to population that can rely on the </a:t>
            </a:r>
            <a:r>
              <a:rPr lang="en-US" sz="2400" b="1" dirty="0">
                <a:solidFill>
                  <a:schemeClr val="bg1"/>
                </a:solidFill>
                <a:latin typeface="Baskerville Old Face" panose="02020602080505020303" pitchFamily="18" charset="0"/>
              </a:rPr>
              <a:t>income earned through honest work</a:t>
            </a:r>
            <a:r>
              <a:rPr lang="en-US" sz="2400" dirty="0">
                <a:solidFill>
                  <a:schemeClr val="bg1"/>
                </a:solidFill>
                <a:latin typeface="Baskerville Old Face" panose="02020602080505020303" pitchFamily="18" charset="0"/>
              </a:rPr>
              <a:t>, without having to </a:t>
            </a:r>
            <a:r>
              <a:rPr lang="en-US" sz="2400" b="1" dirty="0">
                <a:solidFill>
                  <a:schemeClr val="bg1"/>
                </a:solidFill>
                <a:latin typeface="Baskerville Old Face" panose="02020602080505020303" pitchFamily="18" charset="0"/>
              </a:rPr>
              <a:t>succumb to a life of crime. </a:t>
            </a:r>
          </a:p>
        </p:txBody>
      </p:sp>
      <p:grpSp>
        <p:nvGrpSpPr>
          <p:cNvPr id="18" name="Google Shape;1379;p65">
            <a:extLst>
              <a:ext uri="{FF2B5EF4-FFF2-40B4-BE49-F238E27FC236}">
                <a16:creationId xmlns:a16="http://schemas.microsoft.com/office/drawing/2014/main" id="{A67371BB-3B6B-3B8A-D77D-9727522D07EC}"/>
              </a:ext>
            </a:extLst>
          </p:cNvPr>
          <p:cNvGrpSpPr/>
          <p:nvPr/>
        </p:nvGrpSpPr>
        <p:grpSpPr>
          <a:xfrm>
            <a:off x="-3894961" y="-4805582"/>
            <a:ext cx="789270" cy="804160"/>
            <a:chOff x="5753410" y="1311092"/>
            <a:chExt cx="1519200" cy="1547863"/>
          </a:xfrm>
        </p:grpSpPr>
        <p:pic>
          <p:nvPicPr>
            <p:cNvPr id="19" name="Google Shape;1380;p65">
              <a:extLst>
                <a:ext uri="{FF2B5EF4-FFF2-40B4-BE49-F238E27FC236}">
                  <a16:creationId xmlns:a16="http://schemas.microsoft.com/office/drawing/2014/main" id="{B612C4C7-6F9D-842F-AC7B-BEC125002A5E}"/>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20" name="Google Shape;1381;p65">
              <a:extLst>
                <a:ext uri="{FF2B5EF4-FFF2-40B4-BE49-F238E27FC236}">
                  <a16:creationId xmlns:a16="http://schemas.microsoft.com/office/drawing/2014/main" id="{82FCDC10-F91B-8CDD-AEC2-79731A52B11C}"/>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21" name="Google Shape;1384;p65">
            <a:extLst>
              <a:ext uri="{FF2B5EF4-FFF2-40B4-BE49-F238E27FC236}">
                <a16:creationId xmlns:a16="http://schemas.microsoft.com/office/drawing/2014/main" id="{8152E34C-B7CD-087A-4340-E745A8DF4DAB}"/>
              </a:ext>
            </a:extLst>
          </p:cNvPr>
          <p:cNvSpPr txBox="1">
            <a:spLocks/>
          </p:cNvSpPr>
          <p:nvPr/>
        </p:nvSpPr>
        <p:spPr>
          <a:xfrm>
            <a:off x="-4022676" y="-4720092"/>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a:t>01</a:t>
            </a:r>
            <a:endParaRPr lang="en" sz="4000" dirty="0"/>
          </a:p>
        </p:txBody>
      </p:sp>
      <p:grpSp>
        <p:nvGrpSpPr>
          <p:cNvPr id="22" name="Google Shape;1379;p65">
            <a:extLst>
              <a:ext uri="{FF2B5EF4-FFF2-40B4-BE49-F238E27FC236}">
                <a16:creationId xmlns:a16="http://schemas.microsoft.com/office/drawing/2014/main" id="{B5A92A5E-26A9-5EC1-7453-50BF5D8024B8}"/>
              </a:ext>
            </a:extLst>
          </p:cNvPr>
          <p:cNvGrpSpPr/>
          <p:nvPr/>
        </p:nvGrpSpPr>
        <p:grpSpPr>
          <a:xfrm>
            <a:off x="-8486415" y="2169670"/>
            <a:ext cx="789270" cy="804160"/>
            <a:chOff x="5753410" y="1311092"/>
            <a:chExt cx="1519200" cy="1547863"/>
          </a:xfrm>
        </p:grpSpPr>
        <p:pic>
          <p:nvPicPr>
            <p:cNvPr id="23" name="Google Shape;1380;p65">
              <a:extLst>
                <a:ext uri="{FF2B5EF4-FFF2-40B4-BE49-F238E27FC236}">
                  <a16:creationId xmlns:a16="http://schemas.microsoft.com/office/drawing/2014/main" id="{44F383E7-757B-4996-2C70-CF9EFBB65003}"/>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24" name="Google Shape;1381;p65">
              <a:extLst>
                <a:ext uri="{FF2B5EF4-FFF2-40B4-BE49-F238E27FC236}">
                  <a16:creationId xmlns:a16="http://schemas.microsoft.com/office/drawing/2014/main" id="{38FB672D-534F-0FAD-1BAA-9B9BC377DE0C}"/>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25" name="Google Shape;1384;p65">
            <a:extLst>
              <a:ext uri="{FF2B5EF4-FFF2-40B4-BE49-F238E27FC236}">
                <a16:creationId xmlns:a16="http://schemas.microsoft.com/office/drawing/2014/main" id="{E197FEE7-0F2A-7BEF-B68B-5F2B10194B2A}"/>
              </a:ext>
            </a:extLst>
          </p:cNvPr>
          <p:cNvSpPr txBox="1">
            <a:spLocks/>
          </p:cNvSpPr>
          <p:nvPr/>
        </p:nvSpPr>
        <p:spPr>
          <a:xfrm>
            <a:off x="-8616503" y="2270605"/>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02</a:t>
            </a:r>
          </a:p>
        </p:txBody>
      </p:sp>
      <p:grpSp>
        <p:nvGrpSpPr>
          <p:cNvPr id="26" name="Google Shape;1379;p65">
            <a:extLst>
              <a:ext uri="{FF2B5EF4-FFF2-40B4-BE49-F238E27FC236}">
                <a16:creationId xmlns:a16="http://schemas.microsoft.com/office/drawing/2014/main" id="{F4C73211-FCE0-7394-4CDC-EECF300D330D}"/>
              </a:ext>
            </a:extLst>
          </p:cNvPr>
          <p:cNvGrpSpPr/>
          <p:nvPr/>
        </p:nvGrpSpPr>
        <p:grpSpPr>
          <a:xfrm>
            <a:off x="-3859947" y="8568264"/>
            <a:ext cx="789270" cy="804160"/>
            <a:chOff x="5753410" y="1311092"/>
            <a:chExt cx="1519200" cy="1547863"/>
          </a:xfrm>
        </p:grpSpPr>
        <p:pic>
          <p:nvPicPr>
            <p:cNvPr id="27" name="Google Shape;1380;p65">
              <a:extLst>
                <a:ext uri="{FF2B5EF4-FFF2-40B4-BE49-F238E27FC236}">
                  <a16:creationId xmlns:a16="http://schemas.microsoft.com/office/drawing/2014/main" id="{5A0BBCAC-6A8C-D39E-EB6D-2301EFB98E08}"/>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28" name="Google Shape;1381;p65">
              <a:extLst>
                <a:ext uri="{FF2B5EF4-FFF2-40B4-BE49-F238E27FC236}">
                  <a16:creationId xmlns:a16="http://schemas.microsoft.com/office/drawing/2014/main" id="{9D7B27AC-782F-45A4-7BF3-C2F81E234E77}"/>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29" name="Google Shape;1384;p65">
            <a:extLst>
              <a:ext uri="{FF2B5EF4-FFF2-40B4-BE49-F238E27FC236}">
                <a16:creationId xmlns:a16="http://schemas.microsoft.com/office/drawing/2014/main" id="{A2F6FEEF-BAB2-6E2E-9692-107C81B1CA13}"/>
              </a:ext>
            </a:extLst>
          </p:cNvPr>
          <p:cNvSpPr txBox="1">
            <a:spLocks/>
          </p:cNvSpPr>
          <p:nvPr/>
        </p:nvSpPr>
        <p:spPr>
          <a:xfrm>
            <a:off x="-3990035" y="8669199"/>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05</a:t>
            </a:r>
          </a:p>
        </p:txBody>
      </p:sp>
      <p:grpSp>
        <p:nvGrpSpPr>
          <p:cNvPr id="30" name="Google Shape;1379;p65">
            <a:extLst>
              <a:ext uri="{FF2B5EF4-FFF2-40B4-BE49-F238E27FC236}">
                <a16:creationId xmlns:a16="http://schemas.microsoft.com/office/drawing/2014/main" id="{EA62951F-4256-55D9-31F1-655EAD90B243}"/>
              </a:ext>
            </a:extLst>
          </p:cNvPr>
          <p:cNvGrpSpPr/>
          <p:nvPr/>
        </p:nvGrpSpPr>
        <p:grpSpPr>
          <a:xfrm>
            <a:off x="15290800" y="-6632792"/>
            <a:ext cx="789270" cy="804160"/>
            <a:chOff x="5753410" y="1311092"/>
            <a:chExt cx="1519200" cy="1547863"/>
          </a:xfrm>
        </p:grpSpPr>
        <p:pic>
          <p:nvPicPr>
            <p:cNvPr id="31" name="Google Shape;1380;p65">
              <a:extLst>
                <a:ext uri="{FF2B5EF4-FFF2-40B4-BE49-F238E27FC236}">
                  <a16:creationId xmlns:a16="http://schemas.microsoft.com/office/drawing/2014/main" id="{55028EFB-5CD7-0FC6-4E80-B18E800B9043}"/>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32" name="Google Shape;1381;p65">
              <a:extLst>
                <a:ext uri="{FF2B5EF4-FFF2-40B4-BE49-F238E27FC236}">
                  <a16:creationId xmlns:a16="http://schemas.microsoft.com/office/drawing/2014/main" id="{4BC713A3-2ADD-1FC5-4B3B-249061B8ED5E}"/>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33" name="Google Shape;1379;p65">
            <a:extLst>
              <a:ext uri="{FF2B5EF4-FFF2-40B4-BE49-F238E27FC236}">
                <a16:creationId xmlns:a16="http://schemas.microsoft.com/office/drawing/2014/main" id="{D18BFEF5-A9BD-3EC5-1040-0377220D74B0}"/>
              </a:ext>
            </a:extLst>
          </p:cNvPr>
          <p:cNvGrpSpPr/>
          <p:nvPr/>
        </p:nvGrpSpPr>
        <p:grpSpPr>
          <a:xfrm>
            <a:off x="16340246" y="7381826"/>
            <a:ext cx="789270" cy="804160"/>
            <a:chOff x="5753410" y="1311092"/>
            <a:chExt cx="1519200" cy="1547863"/>
          </a:xfrm>
        </p:grpSpPr>
        <p:pic>
          <p:nvPicPr>
            <p:cNvPr id="34" name="Google Shape;1380;p65">
              <a:extLst>
                <a:ext uri="{FF2B5EF4-FFF2-40B4-BE49-F238E27FC236}">
                  <a16:creationId xmlns:a16="http://schemas.microsoft.com/office/drawing/2014/main" id="{BFCDA371-06C7-B0E5-0449-A61BEFD3F5C1}"/>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35" name="Google Shape;1381;p65">
              <a:extLst>
                <a:ext uri="{FF2B5EF4-FFF2-40B4-BE49-F238E27FC236}">
                  <a16:creationId xmlns:a16="http://schemas.microsoft.com/office/drawing/2014/main" id="{A0A82407-0933-6292-87EA-D7F127DBE4D8}"/>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36" name="Google Shape;1384;p65">
            <a:extLst>
              <a:ext uri="{FF2B5EF4-FFF2-40B4-BE49-F238E27FC236}">
                <a16:creationId xmlns:a16="http://schemas.microsoft.com/office/drawing/2014/main" id="{C9E3592C-E3FA-6D08-5593-B3046F8A92A3}"/>
              </a:ext>
            </a:extLst>
          </p:cNvPr>
          <p:cNvSpPr txBox="1">
            <a:spLocks/>
          </p:cNvSpPr>
          <p:nvPr/>
        </p:nvSpPr>
        <p:spPr>
          <a:xfrm>
            <a:off x="15160712" y="-6544889"/>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03</a:t>
            </a:r>
          </a:p>
        </p:txBody>
      </p:sp>
      <p:sp>
        <p:nvSpPr>
          <p:cNvPr id="37" name="Google Shape;1384;p65">
            <a:extLst>
              <a:ext uri="{FF2B5EF4-FFF2-40B4-BE49-F238E27FC236}">
                <a16:creationId xmlns:a16="http://schemas.microsoft.com/office/drawing/2014/main" id="{9E8A6837-5545-C810-2C35-0FC23164D689}"/>
              </a:ext>
            </a:extLst>
          </p:cNvPr>
          <p:cNvSpPr txBox="1">
            <a:spLocks/>
          </p:cNvSpPr>
          <p:nvPr/>
        </p:nvSpPr>
        <p:spPr>
          <a:xfrm>
            <a:off x="16210157" y="7476245"/>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04</a:t>
            </a:r>
          </a:p>
        </p:txBody>
      </p:sp>
      <p:grpSp>
        <p:nvGrpSpPr>
          <p:cNvPr id="41" name="Google Shape;1379;p65">
            <a:extLst>
              <a:ext uri="{FF2B5EF4-FFF2-40B4-BE49-F238E27FC236}">
                <a16:creationId xmlns:a16="http://schemas.microsoft.com/office/drawing/2014/main" id="{0367B03E-87E7-164B-B1DA-9FDEBE0E4054}"/>
              </a:ext>
            </a:extLst>
          </p:cNvPr>
          <p:cNvGrpSpPr/>
          <p:nvPr/>
        </p:nvGrpSpPr>
        <p:grpSpPr>
          <a:xfrm>
            <a:off x="2934511" y="-1425906"/>
            <a:ext cx="2562676" cy="635042"/>
            <a:chOff x="5753410" y="1311092"/>
            <a:chExt cx="1519200" cy="1547863"/>
          </a:xfrm>
        </p:grpSpPr>
        <p:pic>
          <p:nvPicPr>
            <p:cNvPr id="42" name="Google Shape;1380;p65">
              <a:extLst>
                <a:ext uri="{FF2B5EF4-FFF2-40B4-BE49-F238E27FC236}">
                  <a16:creationId xmlns:a16="http://schemas.microsoft.com/office/drawing/2014/main" id="{B85B2E87-FBD0-0B7F-77A4-D0359AA8C130}"/>
                </a:ext>
              </a:extLst>
            </p:cNvPr>
            <p:cNvPicPr preferRelativeResize="0"/>
            <p:nvPr/>
          </p:nvPicPr>
          <p:blipFill rotWithShape="1">
            <a:blip r:embed="rId4">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43" name="Google Shape;1381;p65">
              <a:extLst>
                <a:ext uri="{FF2B5EF4-FFF2-40B4-BE49-F238E27FC236}">
                  <a16:creationId xmlns:a16="http://schemas.microsoft.com/office/drawing/2014/main" id="{282D7A38-5E20-5F52-B7AD-DD486DD08282}"/>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44" name="Google Shape;1375;p65">
            <a:extLst>
              <a:ext uri="{FF2B5EF4-FFF2-40B4-BE49-F238E27FC236}">
                <a16:creationId xmlns:a16="http://schemas.microsoft.com/office/drawing/2014/main" id="{1C012B4E-0CB8-A3CE-768E-812C0D467367}"/>
              </a:ext>
            </a:extLst>
          </p:cNvPr>
          <p:cNvSpPr txBox="1">
            <a:spLocks/>
          </p:cNvSpPr>
          <p:nvPr/>
        </p:nvSpPr>
        <p:spPr>
          <a:xfrm>
            <a:off x="746760" y="-1485007"/>
            <a:ext cx="6899400" cy="6129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r>
              <a:rPr lang="en-US">
                <a:solidFill>
                  <a:schemeClr val="bg1"/>
                </a:solidFill>
                <a:latin typeface="Franklin Gothic Heavy" panose="020B0903020102020204" pitchFamily="34" charset="0"/>
              </a:rPr>
              <a:t>SOURCES </a:t>
            </a:r>
            <a:endParaRPr lang="en-US" dirty="0">
              <a:solidFill>
                <a:schemeClr val="bg1"/>
              </a:solidFill>
              <a:latin typeface="Franklin Gothic Heavy" panose="020B09030201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grpSp>
        <p:nvGrpSpPr>
          <p:cNvPr id="39" name="Google Shape;1379;p65">
            <a:extLst>
              <a:ext uri="{FF2B5EF4-FFF2-40B4-BE49-F238E27FC236}">
                <a16:creationId xmlns:a16="http://schemas.microsoft.com/office/drawing/2014/main" id="{76E67D87-03F9-7663-1EA2-BBB4FB769CFA}"/>
              </a:ext>
            </a:extLst>
          </p:cNvPr>
          <p:cNvGrpSpPr/>
          <p:nvPr/>
        </p:nvGrpSpPr>
        <p:grpSpPr>
          <a:xfrm>
            <a:off x="3262677" y="155127"/>
            <a:ext cx="2562676" cy="635042"/>
            <a:chOff x="5753409" y="1311092"/>
            <a:chExt cx="1519200" cy="1547862"/>
          </a:xfrm>
        </p:grpSpPr>
        <p:pic>
          <p:nvPicPr>
            <p:cNvPr id="40" name="Google Shape;1380;p65">
              <a:extLst>
                <a:ext uri="{FF2B5EF4-FFF2-40B4-BE49-F238E27FC236}">
                  <a16:creationId xmlns:a16="http://schemas.microsoft.com/office/drawing/2014/main" id="{D75F6EAC-8444-8BAE-6610-34C11CB67EE3}"/>
                </a:ext>
              </a:extLst>
            </p:cNvPr>
            <p:cNvPicPr preferRelativeResize="0"/>
            <p:nvPr/>
          </p:nvPicPr>
          <p:blipFill rotWithShape="1">
            <a:blip r:embed="rId3">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41" name="Google Shape;1381;p65">
              <a:extLst>
                <a:ext uri="{FF2B5EF4-FFF2-40B4-BE49-F238E27FC236}">
                  <a16:creationId xmlns:a16="http://schemas.microsoft.com/office/drawing/2014/main" id="{13EED769-2D87-004E-4AD4-37C5A75FF693}"/>
                </a:ext>
              </a:extLst>
            </p:cNvPr>
            <p:cNvSpPr/>
            <p:nvPr/>
          </p:nvSpPr>
          <p:spPr>
            <a:xfrm rot="10800000" flipH="1">
              <a:off x="5753410" y="1311092"/>
              <a:ext cx="1519200" cy="1543199"/>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dirty="0"/>
            </a:p>
          </p:txBody>
        </p:sp>
      </p:grpSp>
      <p:sp>
        <p:nvSpPr>
          <p:cNvPr id="1375" name="Google Shape;1375;p65"/>
          <p:cNvSpPr txBox="1">
            <a:spLocks noGrp="1"/>
          </p:cNvSpPr>
          <p:nvPr>
            <p:ph type="title"/>
          </p:nvPr>
        </p:nvSpPr>
        <p:spPr>
          <a:xfrm>
            <a:off x="1074927" y="96026"/>
            <a:ext cx="6899400" cy="612900"/>
          </a:xfrm>
          <a:prstGeom prst="rect">
            <a:avLst/>
          </a:prstGeom>
        </p:spPr>
        <p:txBody>
          <a:bodyPr spcFirstLastPara="1" wrap="square" lIns="91425" tIns="91425" rIns="91425" bIns="91425" anchor="t" anchorCtr="0">
            <a:noAutofit/>
          </a:bodyPr>
          <a:lstStyle/>
          <a:p>
            <a:pPr marL="0" lvl="0" indent="0" algn="ctr">
              <a:spcBef>
                <a:spcPts val="0"/>
              </a:spcBef>
              <a:spcAft>
                <a:spcPts val="0"/>
              </a:spcAft>
              <a:buNone/>
            </a:pPr>
            <a:r>
              <a:rPr lang="en" dirty="0">
                <a:solidFill>
                  <a:schemeClr val="bg1"/>
                </a:solidFill>
                <a:latin typeface="Franklin Gothic Heavy" panose="020B0903020102020204" pitchFamily="34" charset="0"/>
              </a:rPr>
              <a:t>SOURCES </a:t>
            </a:r>
            <a:endParaRPr dirty="0">
              <a:solidFill>
                <a:schemeClr val="bg1"/>
              </a:solidFill>
              <a:latin typeface="Franklin Gothic Heavy" panose="020B0903020102020204" pitchFamily="34" charset="0"/>
            </a:endParaRPr>
          </a:p>
        </p:txBody>
      </p:sp>
      <p:grpSp>
        <p:nvGrpSpPr>
          <p:cNvPr id="1379" name="Google Shape;1379;p65"/>
          <p:cNvGrpSpPr/>
          <p:nvPr/>
        </p:nvGrpSpPr>
        <p:grpSpPr>
          <a:xfrm>
            <a:off x="333030" y="1107692"/>
            <a:ext cx="789270" cy="804160"/>
            <a:chOff x="5753410" y="1311092"/>
            <a:chExt cx="1519200" cy="1547863"/>
          </a:xfrm>
        </p:grpSpPr>
        <p:pic>
          <p:nvPicPr>
            <p:cNvPr id="1380" name="Google Shape;1380;p65"/>
            <p:cNvPicPr preferRelativeResize="0"/>
            <p:nvPr/>
          </p:nvPicPr>
          <p:blipFill rotWithShape="1">
            <a:blip r:embed="rId3">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1381" name="Google Shape;1381;p65"/>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1384" name="Google Shape;1384;p65"/>
          <p:cNvSpPr txBox="1">
            <a:spLocks noGrp="1"/>
          </p:cNvSpPr>
          <p:nvPr>
            <p:ph type="subTitle" idx="2"/>
          </p:nvPr>
        </p:nvSpPr>
        <p:spPr>
          <a:xfrm>
            <a:off x="205315" y="1193182"/>
            <a:ext cx="1049445" cy="612900"/>
          </a:xfrm>
          <a:prstGeom prst="rect">
            <a:avLst/>
          </a:prstGeom>
        </p:spPr>
        <p:txBody>
          <a:bodyPr spcFirstLastPara="1" wrap="square" lIns="91425" tIns="91425" rIns="91425" bIns="91425" anchor="ctr" anchorCtr="0">
            <a:noAutofit/>
          </a:bodyPr>
          <a:lstStyle/>
          <a:p>
            <a:pPr marL="0" lvl="0" indent="0" algn="ctr">
              <a:spcBef>
                <a:spcPts val="0"/>
              </a:spcBef>
              <a:spcAft>
                <a:spcPts val="0"/>
              </a:spcAft>
              <a:buNone/>
            </a:pPr>
            <a:r>
              <a:rPr lang="en" sz="4000" dirty="0"/>
              <a:t>01</a:t>
            </a:r>
            <a:endParaRPr sz="4000" dirty="0"/>
          </a:p>
        </p:txBody>
      </p:sp>
      <p:grpSp>
        <p:nvGrpSpPr>
          <p:cNvPr id="10" name="Google Shape;1379;p65">
            <a:extLst>
              <a:ext uri="{FF2B5EF4-FFF2-40B4-BE49-F238E27FC236}">
                <a16:creationId xmlns:a16="http://schemas.microsoft.com/office/drawing/2014/main" id="{02AF30F4-7BF0-7385-ED52-4A5808205C74}"/>
              </a:ext>
            </a:extLst>
          </p:cNvPr>
          <p:cNvGrpSpPr/>
          <p:nvPr/>
        </p:nvGrpSpPr>
        <p:grpSpPr>
          <a:xfrm>
            <a:off x="330531" y="2422310"/>
            <a:ext cx="789270" cy="804160"/>
            <a:chOff x="5753410" y="1311092"/>
            <a:chExt cx="1519200" cy="1547863"/>
          </a:xfrm>
        </p:grpSpPr>
        <p:pic>
          <p:nvPicPr>
            <p:cNvPr id="11" name="Google Shape;1380;p65">
              <a:extLst>
                <a:ext uri="{FF2B5EF4-FFF2-40B4-BE49-F238E27FC236}">
                  <a16:creationId xmlns:a16="http://schemas.microsoft.com/office/drawing/2014/main" id="{5B304363-37E0-3495-D1EA-E170BEFF7C3A}"/>
                </a:ext>
              </a:extLst>
            </p:cNvPr>
            <p:cNvPicPr preferRelativeResize="0"/>
            <p:nvPr/>
          </p:nvPicPr>
          <p:blipFill rotWithShape="1">
            <a:blip r:embed="rId3">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12" name="Google Shape;1381;p65">
              <a:extLst>
                <a:ext uri="{FF2B5EF4-FFF2-40B4-BE49-F238E27FC236}">
                  <a16:creationId xmlns:a16="http://schemas.microsoft.com/office/drawing/2014/main" id="{9CB8E804-ECDB-6A61-FB27-CED87764F0FC}"/>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3" name="Google Shape;1379;p65">
            <a:extLst>
              <a:ext uri="{FF2B5EF4-FFF2-40B4-BE49-F238E27FC236}">
                <a16:creationId xmlns:a16="http://schemas.microsoft.com/office/drawing/2014/main" id="{E81C82C5-F6A4-DB0A-5079-0F5DD362CBBB}"/>
              </a:ext>
            </a:extLst>
          </p:cNvPr>
          <p:cNvGrpSpPr/>
          <p:nvPr/>
        </p:nvGrpSpPr>
        <p:grpSpPr>
          <a:xfrm>
            <a:off x="4572000" y="1114208"/>
            <a:ext cx="789270" cy="804160"/>
            <a:chOff x="5753410" y="1311092"/>
            <a:chExt cx="1519200" cy="1547863"/>
          </a:xfrm>
        </p:grpSpPr>
        <p:pic>
          <p:nvPicPr>
            <p:cNvPr id="14" name="Google Shape;1380;p65">
              <a:extLst>
                <a:ext uri="{FF2B5EF4-FFF2-40B4-BE49-F238E27FC236}">
                  <a16:creationId xmlns:a16="http://schemas.microsoft.com/office/drawing/2014/main" id="{1C281F5F-2C12-C771-225B-0C104FA84259}"/>
                </a:ext>
              </a:extLst>
            </p:cNvPr>
            <p:cNvPicPr preferRelativeResize="0"/>
            <p:nvPr/>
          </p:nvPicPr>
          <p:blipFill rotWithShape="1">
            <a:blip r:embed="rId3">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15" name="Google Shape;1381;p65">
              <a:extLst>
                <a:ext uri="{FF2B5EF4-FFF2-40B4-BE49-F238E27FC236}">
                  <a16:creationId xmlns:a16="http://schemas.microsoft.com/office/drawing/2014/main" id="{2F2DEEF7-DEDB-8F66-991B-0EAB02DCC29F}"/>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grpSp>
        <p:nvGrpSpPr>
          <p:cNvPr id="16" name="Google Shape;1379;p65">
            <a:extLst>
              <a:ext uri="{FF2B5EF4-FFF2-40B4-BE49-F238E27FC236}">
                <a16:creationId xmlns:a16="http://schemas.microsoft.com/office/drawing/2014/main" id="{1B4E0C13-1EE7-40DE-3199-0536B263A17F}"/>
              </a:ext>
            </a:extLst>
          </p:cNvPr>
          <p:cNvGrpSpPr/>
          <p:nvPr/>
        </p:nvGrpSpPr>
        <p:grpSpPr>
          <a:xfrm>
            <a:off x="4572001" y="2428826"/>
            <a:ext cx="789270" cy="804160"/>
            <a:chOff x="5753410" y="1311092"/>
            <a:chExt cx="1519200" cy="1547863"/>
          </a:xfrm>
        </p:grpSpPr>
        <p:pic>
          <p:nvPicPr>
            <p:cNvPr id="17" name="Google Shape;1380;p65">
              <a:extLst>
                <a:ext uri="{FF2B5EF4-FFF2-40B4-BE49-F238E27FC236}">
                  <a16:creationId xmlns:a16="http://schemas.microsoft.com/office/drawing/2014/main" id="{2143BF4E-C467-5B12-606C-105B85368250}"/>
                </a:ext>
              </a:extLst>
            </p:cNvPr>
            <p:cNvPicPr preferRelativeResize="0"/>
            <p:nvPr/>
          </p:nvPicPr>
          <p:blipFill rotWithShape="1">
            <a:blip r:embed="rId3">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18" name="Google Shape;1381;p65">
              <a:extLst>
                <a:ext uri="{FF2B5EF4-FFF2-40B4-BE49-F238E27FC236}">
                  <a16:creationId xmlns:a16="http://schemas.microsoft.com/office/drawing/2014/main" id="{1B55690E-34E2-8144-49E9-FC172FA721F3}"/>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21" name="Google Shape;1384;p65">
            <a:extLst>
              <a:ext uri="{FF2B5EF4-FFF2-40B4-BE49-F238E27FC236}">
                <a16:creationId xmlns:a16="http://schemas.microsoft.com/office/drawing/2014/main" id="{309B3BF7-1FFC-5891-7329-E2E039808DCF}"/>
              </a:ext>
            </a:extLst>
          </p:cNvPr>
          <p:cNvSpPr txBox="1">
            <a:spLocks/>
          </p:cNvSpPr>
          <p:nvPr/>
        </p:nvSpPr>
        <p:spPr>
          <a:xfrm>
            <a:off x="200443" y="2523245"/>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02</a:t>
            </a:r>
          </a:p>
        </p:txBody>
      </p:sp>
      <p:sp>
        <p:nvSpPr>
          <p:cNvPr id="22" name="Google Shape;1384;p65">
            <a:extLst>
              <a:ext uri="{FF2B5EF4-FFF2-40B4-BE49-F238E27FC236}">
                <a16:creationId xmlns:a16="http://schemas.microsoft.com/office/drawing/2014/main" id="{3866159D-8A57-B5EA-A045-49F4FB57EDD4}"/>
              </a:ext>
            </a:extLst>
          </p:cNvPr>
          <p:cNvSpPr txBox="1">
            <a:spLocks/>
          </p:cNvSpPr>
          <p:nvPr/>
        </p:nvSpPr>
        <p:spPr>
          <a:xfrm>
            <a:off x="4441912" y="1202111"/>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03</a:t>
            </a:r>
          </a:p>
        </p:txBody>
      </p:sp>
      <p:sp>
        <p:nvSpPr>
          <p:cNvPr id="23" name="Google Shape;1384;p65">
            <a:extLst>
              <a:ext uri="{FF2B5EF4-FFF2-40B4-BE49-F238E27FC236}">
                <a16:creationId xmlns:a16="http://schemas.microsoft.com/office/drawing/2014/main" id="{39B250DC-FEB7-B286-BE6D-DADED73C73BE}"/>
              </a:ext>
            </a:extLst>
          </p:cNvPr>
          <p:cNvSpPr txBox="1">
            <a:spLocks/>
          </p:cNvSpPr>
          <p:nvPr/>
        </p:nvSpPr>
        <p:spPr>
          <a:xfrm>
            <a:off x="4441912" y="2523245"/>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04</a:t>
            </a:r>
          </a:p>
        </p:txBody>
      </p:sp>
      <p:sp>
        <p:nvSpPr>
          <p:cNvPr id="24" name="TextBox 23">
            <a:extLst>
              <a:ext uri="{FF2B5EF4-FFF2-40B4-BE49-F238E27FC236}">
                <a16:creationId xmlns:a16="http://schemas.microsoft.com/office/drawing/2014/main" id="{69E28C0E-E5E0-C52B-2AD8-9584FD9994AC}"/>
              </a:ext>
            </a:extLst>
          </p:cNvPr>
          <p:cNvSpPr txBox="1"/>
          <p:nvPr/>
        </p:nvSpPr>
        <p:spPr>
          <a:xfrm>
            <a:off x="1076660" y="1111785"/>
            <a:ext cx="3514729" cy="738664"/>
          </a:xfrm>
          <a:prstGeom prst="rect">
            <a:avLst/>
          </a:prstGeom>
          <a:noFill/>
        </p:spPr>
        <p:txBody>
          <a:bodyPr wrap="square" rtlCol="0">
            <a:spAutoFit/>
          </a:bodyPr>
          <a:lstStyle/>
          <a:p>
            <a:r>
              <a:rPr lang="en-US" b="1" i="0" dirty="0">
                <a:effectLst/>
                <a:latin typeface="Baskerville Old Face" panose="02020602080505020303" pitchFamily="18" charset="0"/>
              </a:rPr>
              <a:t>Population on 1 January by age, sex and NUTS 2 region</a:t>
            </a:r>
          </a:p>
          <a:p>
            <a:r>
              <a:rPr lang="en-US" b="0" i="0" dirty="0">
                <a:effectLst/>
                <a:latin typeface="Baskerville Old Face" panose="02020602080505020303" pitchFamily="18" charset="0"/>
              </a:rPr>
              <a:t> </a:t>
            </a:r>
            <a:r>
              <a:rPr lang="en-US" b="0" i="0" dirty="0">
                <a:effectLst/>
                <a:latin typeface="Baskerville Old Face" panose="02020602080505020303" pitchFamily="18" charset="0"/>
                <a:hlinkClick r:id="rId4" tooltip="https://doi.org/10.2908/DEMO_R_D2JAN"/>
              </a:rPr>
              <a:t>https://doi.org/10.2908/DEMO_R_D2JAN</a:t>
            </a:r>
            <a:endParaRPr lang="en-US" dirty="0">
              <a:latin typeface="Baskerville Old Face" panose="02020602080505020303" pitchFamily="18" charset="0"/>
            </a:endParaRPr>
          </a:p>
        </p:txBody>
      </p:sp>
      <p:sp>
        <p:nvSpPr>
          <p:cNvPr id="25" name="TextBox 24">
            <a:extLst>
              <a:ext uri="{FF2B5EF4-FFF2-40B4-BE49-F238E27FC236}">
                <a16:creationId xmlns:a16="http://schemas.microsoft.com/office/drawing/2014/main" id="{563B4B96-8B36-2A64-B27D-A9404D0FF446}"/>
              </a:ext>
            </a:extLst>
          </p:cNvPr>
          <p:cNvSpPr txBox="1"/>
          <p:nvPr/>
        </p:nvSpPr>
        <p:spPr>
          <a:xfrm>
            <a:off x="1057270" y="2404948"/>
            <a:ext cx="3514730" cy="738664"/>
          </a:xfrm>
          <a:prstGeom prst="rect">
            <a:avLst/>
          </a:prstGeom>
          <a:noFill/>
        </p:spPr>
        <p:txBody>
          <a:bodyPr wrap="square" rtlCol="0">
            <a:spAutoFit/>
          </a:bodyPr>
          <a:lstStyle/>
          <a:p>
            <a:r>
              <a:rPr lang="en-US" b="1" i="0" dirty="0">
                <a:effectLst/>
                <a:latin typeface="Baskerville Old Face" panose="02020602080505020303" pitchFamily="18" charset="0"/>
              </a:rPr>
              <a:t>Population by educational attainment level, sex and NUTS 2 region (%)</a:t>
            </a:r>
          </a:p>
          <a:p>
            <a:r>
              <a:rPr lang="en-US" b="0" i="0" dirty="0">
                <a:effectLst/>
                <a:latin typeface="Baskerville Old Face" panose="02020602080505020303" pitchFamily="18" charset="0"/>
                <a:hlinkClick r:id="rId5" tooltip="https://doi.org/10.2908/EDAT_LFSE_04"/>
              </a:rPr>
              <a:t>https://doi.org/10.2908/EDAT_LFSE_04</a:t>
            </a:r>
            <a:endParaRPr lang="en-US" dirty="0">
              <a:latin typeface="Baskerville Old Face" panose="02020602080505020303" pitchFamily="18" charset="0"/>
            </a:endParaRPr>
          </a:p>
        </p:txBody>
      </p:sp>
      <p:sp>
        <p:nvSpPr>
          <p:cNvPr id="26" name="TextBox 25">
            <a:extLst>
              <a:ext uri="{FF2B5EF4-FFF2-40B4-BE49-F238E27FC236}">
                <a16:creationId xmlns:a16="http://schemas.microsoft.com/office/drawing/2014/main" id="{EEC7670F-5B22-2AC5-9E53-C8C4F8C0065E}"/>
              </a:ext>
            </a:extLst>
          </p:cNvPr>
          <p:cNvSpPr txBox="1"/>
          <p:nvPr/>
        </p:nvSpPr>
        <p:spPr>
          <a:xfrm>
            <a:off x="5358770" y="1108427"/>
            <a:ext cx="3410890" cy="738664"/>
          </a:xfrm>
          <a:prstGeom prst="rect">
            <a:avLst/>
          </a:prstGeom>
          <a:noFill/>
        </p:spPr>
        <p:txBody>
          <a:bodyPr wrap="square" rtlCol="0">
            <a:spAutoFit/>
          </a:bodyPr>
          <a:lstStyle/>
          <a:p>
            <a:r>
              <a:rPr lang="en-US" b="1" i="0" dirty="0">
                <a:effectLst/>
                <a:latin typeface="Baskerville Old Face" panose="02020602080505020303" pitchFamily="18" charset="0"/>
              </a:rPr>
              <a:t>Police-recorded offences by NUTS 2 region (robberies and burglaries)</a:t>
            </a:r>
          </a:p>
          <a:p>
            <a:r>
              <a:rPr lang="en-US" b="0" i="0" u="sng" dirty="0">
                <a:effectLst/>
                <a:latin typeface="Baskerville Old Face" panose="02020602080505020303" pitchFamily="18" charset="0"/>
              </a:rPr>
              <a:t>https://doi.org/10.2908/CRIM_GEN_REG</a:t>
            </a:r>
            <a:endParaRPr lang="en-US" u="sng" dirty="0">
              <a:latin typeface="Baskerville Old Face" panose="02020602080505020303" pitchFamily="18" charset="0"/>
            </a:endParaRPr>
          </a:p>
        </p:txBody>
      </p:sp>
      <p:sp>
        <p:nvSpPr>
          <p:cNvPr id="27" name="TextBox 26">
            <a:extLst>
              <a:ext uri="{FF2B5EF4-FFF2-40B4-BE49-F238E27FC236}">
                <a16:creationId xmlns:a16="http://schemas.microsoft.com/office/drawing/2014/main" id="{BB6BA0F6-DCE5-46F5-C9A4-41F33D0951D8}"/>
              </a:ext>
            </a:extLst>
          </p:cNvPr>
          <p:cNvSpPr txBox="1"/>
          <p:nvPr/>
        </p:nvSpPr>
        <p:spPr>
          <a:xfrm>
            <a:off x="5358771" y="2487807"/>
            <a:ext cx="3410890" cy="523220"/>
          </a:xfrm>
          <a:prstGeom prst="rect">
            <a:avLst/>
          </a:prstGeom>
          <a:noFill/>
        </p:spPr>
        <p:txBody>
          <a:bodyPr wrap="square" rtlCol="0">
            <a:spAutoFit/>
          </a:bodyPr>
          <a:lstStyle/>
          <a:p>
            <a:r>
              <a:rPr lang="en-US" b="1" i="0" dirty="0">
                <a:effectLst/>
                <a:latin typeface="Baskerville Old Face" panose="02020602080505020303" pitchFamily="18" charset="0"/>
              </a:rPr>
              <a:t>Unemployment rate by NUTS 2 region</a:t>
            </a:r>
          </a:p>
          <a:p>
            <a:r>
              <a:rPr lang="en-US" b="0" i="0" u="sng" dirty="0">
                <a:effectLst/>
                <a:latin typeface="Baskerville Old Face" panose="02020602080505020303" pitchFamily="18" charset="0"/>
              </a:rPr>
              <a:t>https://doi.org/10.2908/TGS00010</a:t>
            </a:r>
            <a:endParaRPr lang="en-US" u="sng" dirty="0">
              <a:latin typeface="Baskerville Old Face" panose="02020602080505020303" pitchFamily="18" charset="0"/>
            </a:endParaRPr>
          </a:p>
        </p:txBody>
      </p:sp>
      <p:grpSp>
        <p:nvGrpSpPr>
          <p:cNvPr id="28" name="Google Shape;1379;p65">
            <a:extLst>
              <a:ext uri="{FF2B5EF4-FFF2-40B4-BE49-F238E27FC236}">
                <a16:creationId xmlns:a16="http://schemas.microsoft.com/office/drawing/2014/main" id="{7E18C847-B937-9FF9-5C36-0EF20DE096DD}"/>
              </a:ext>
            </a:extLst>
          </p:cNvPr>
          <p:cNvGrpSpPr/>
          <p:nvPr/>
        </p:nvGrpSpPr>
        <p:grpSpPr>
          <a:xfrm>
            <a:off x="330531" y="3674105"/>
            <a:ext cx="789270" cy="804160"/>
            <a:chOff x="5753410" y="1311092"/>
            <a:chExt cx="1519200" cy="1547863"/>
          </a:xfrm>
        </p:grpSpPr>
        <p:pic>
          <p:nvPicPr>
            <p:cNvPr id="29" name="Google Shape;1380;p65">
              <a:extLst>
                <a:ext uri="{FF2B5EF4-FFF2-40B4-BE49-F238E27FC236}">
                  <a16:creationId xmlns:a16="http://schemas.microsoft.com/office/drawing/2014/main" id="{03989527-E1B3-A5E9-F521-9F07AC5744B8}"/>
                </a:ext>
              </a:extLst>
            </p:cNvPr>
            <p:cNvPicPr preferRelativeResize="0"/>
            <p:nvPr/>
          </p:nvPicPr>
          <p:blipFill rotWithShape="1">
            <a:blip r:embed="rId3">
              <a:alphaModFix/>
            </a:blip>
            <a:srcRect l="72995" t="57352" r="3413"/>
            <a:stretch/>
          </p:blipFill>
          <p:spPr>
            <a:xfrm>
              <a:off x="5758237" y="1323634"/>
              <a:ext cx="1509560" cy="1535320"/>
            </a:xfrm>
            <a:prstGeom prst="rect">
              <a:avLst/>
            </a:prstGeom>
            <a:noFill/>
            <a:ln w="19050" cap="flat" cmpd="sng">
              <a:solidFill>
                <a:srgbClr val="FFFFFF"/>
              </a:solidFill>
              <a:prstDash val="solid"/>
              <a:round/>
              <a:headEnd type="none" w="sm" len="sm"/>
              <a:tailEnd type="none" w="sm" len="sm"/>
            </a:ln>
          </p:spPr>
        </p:pic>
        <p:sp>
          <p:nvSpPr>
            <p:cNvPr id="30" name="Google Shape;1381;p65">
              <a:extLst>
                <a:ext uri="{FF2B5EF4-FFF2-40B4-BE49-F238E27FC236}">
                  <a16:creationId xmlns:a16="http://schemas.microsoft.com/office/drawing/2014/main" id="{155EC316-98A8-F435-2181-EC6E378B8EDE}"/>
                </a:ext>
              </a:extLst>
            </p:cNvPr>
            <p:cNvSpPr/>
            <p:nvPr/>
          </p:nvSpPr>
          <p:spPr>
            <a:xfrm rot="10800000" flipH="1">
              <a:off x="5753410" y="1311092"/>
              <a:ext cx="1519200" cy="1543200"/>
            </a:xfrm>
            <a:prstGeom prst="rect">
              <a:avLst/>
            </a:prstGeom>
            <a:gradFill>
              <a:gsLst>
                <a:gs pos="0">
                  <a:srgbClr val="696969">
                    <a:alpha val="35686"/>
                    <a:alpha val="44050"/>
                  </a:srgbClr>
                </a:gs>
                <a:gs pos="50000">
                  <a:srgbClr val="4B4242">
                    <a:alpha val="38039"/>
                    <a:alpha val="44050"/>
                  </a:srgbClr>
                </a:gs>
                <a:gs pos="100000">
                  <a:srgbClr val="1D1D1D">
                    <a:alpha val="43529"/>
                    <a:alpha val="44050"/>
                  </a:srgbClr>
                </a:gs>
              </a:gsLst>
              <a:lin ang="2700006" scaled="0"/>
            </a:gradFill>
            <a:ln>
              <a:noFill/>
            </a:ln>
          </p:spPr>
          <p:txBody>
            <a:bodyPr spcFirstLastPara="1" wrap="square" lIns="91425" tIns="91425" rIns="91425" bIns="91425" anchor="ctr" anchorCtr="0">
              <a:noAutofit/>
            </a:bodyPr>
            <a:lstStyle/>
            <a:p>
              <a:pPr marL="0" lvl="0" indent="0" algn="l">
                <a:spcBef>
                  <a:spcPts val="0"/>
                </a:spcBef>
                <a:spcAft>
                  <a:spcPts val="0"/>
                </a:spcAft>
                <a:buNone/>
              </a:pPr>
              <a:endParaRPr/>
            </a:p>
          </p:txBody>
        </p:sp>
      </p:grpSp>
      <p:sp>
        <p:nvSpPr>
          <p:cNvPr id="31" name="Google Shape;1384;p65">
            <a:extLst>
              <a:ext uri="{FF2B5EF4-FFF2-40B4-BE49-F238E27FC236}">
                <a16:creationId xmlns:a16="http://schemas.microsoft.com/office/drawing/2014/main" id="{D7E670BB-49DE-66FB-2107-0475BA791F05}"/>
              </a:ext>
            </a:extLst>
          </p:cNvPr>
          <p:cNvSpPr txBox="1">
            <a:spLocks/>
          </p:cNvSpPr>
          <p:nvPr/>
        </p:nvSpPr>
        <p:spPr>
          <a:xfrm>
            <a:off x="200443" y="3769735"/>
            <a:ext cx="1049445" cy="612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Croissant One"/>
              <a:buNone/>
              <a:defRPr sz="4800" b="1" i="0" u="none" strike="noStrike" cap="none">
                <a:solidFill>
                  <a:schemeClr val="lt1"/>
                </a:solidFill>
                <a:latin typeface="Lexend Deca"/>
                <a:ea typeface="Lexend Deca"/>
                <a:cs typeface="Lexend Deca"/>
                <a:sym typeface="Lexend Deca"/>
              </a:defRPr>
            </a:lvl1pPr>
            <a:lvl2pPr marL="914400" marR="0" lvl="1"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2pPr>
            <a:lvl3pPr marL="1371600" marR="0" lvl="2"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3pPr>
            <a:lvl4pPr marL="1828800" marR="0" lvl="3"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4pPr>
            <a:lvl5pPr marL="2286000" marR="0" lvl="4"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5pPr>
            <a:lvl6pPr marL="2743200" marR="0" lvl="5"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6pPr>
            <a:lvl7pPr marL="3200400" marR="0" lvl="6"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7pPr>
            <a:lvl8pPr marL="3657600" marR="0" lvl="7"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8pPr>
            <a:lvl9pPr marL="4114800" marR="0" lvl="8" indent="-317500" algn="l" rtl="0">
              <a:lnSpc>
                <a:spcPct val="100000"/>
              </a:lnSpc>
              <a:spcBef>
                <a:spcPts val="0"/>
              </a:spcBef>
              <a:spcAft>
                <a:spcPts val="0"/>
              </a:spcAft>
              <a:buClr>
                <a:schemeClr val="dk1"/>
              </a:buClr>
              <a:buSzPts val="2000"/>
              <a:buFont typeface="Croissant One"/>
              <a:buNone/>
              <a:defRPr sz="2000" b="0" i="0" u="none" strike="noStrike" cap="none">
                <a:solidFill>
                  <a:schemeClr val="dk1"/>
                </a:solidFill>
                <a:latin typeface="Croissant One"/>
                <a:ea typeface="Croissant One"/>
                <a:cs typeface="Croissant One"/>
                <a:sym typeface="Croissant One"/>
              </a:defRPr>
            </a:lvl9pPr>
          </a:lstStyle>
          <a:p>
            <a:pPr marL="0" indent="0"/>
            <a:r>
              <a:rPr lang="en" sz="4000" dirty="0"/>
              <a:t>05</a:t>
            </a:r>
          </a:p>
        </p:txBody>
      </p:sp>
      <p:sp>
        <p:nvSpPr>
          <p:cNvPr id="34" name="TextBox 33">
            <a:extLst>
              <a:ext uri="{FF2B5EF4-FFF2-40B4-BE49-F238E27FC236}">
                <a16:creationId xmlns:a16="http://schemas.microsoft.com/office/drawing/2014/main" id="{868DA880-9F5E-A0EA-524C-508C2010A9C4}"/>
              </a:ext>
            </a:extLst>
          </p:cNvPr>
          <p:cNvSpPr txBox="1"/>
          <p:nvPr/>
        </p:nvSpPr>
        <p:spPr>
          <a:xfrm>
            <a:off x="1074926" y="3674105"/>
            <a:ext cx="4110323" cy="523220"/>
          </a:xfrm>
          <a:prstGeom prst="rect">
            <a:avLst/>
          </a:prstGeom>
          <a:noFill/>
        </p:spPr>
        <p:txBody>
          <a:bodyPr wrap="square" rtlCol="0">
            <a:spAutoFit/>
          </a:bodyPr>
          <a:lstStyle/>
          <a:p>
            <a:r>
              <a:rPr lang="en-US" b="1" i="0" dirty="0">
                <a:effectLst/>
                <a:latin typeface="Baskerville Old Face" panose="02020602080505020303" pitchFamily="18" charset="0"/>
              </a:rPr>
              <a:t>Income of households by NUTS 2 region (balance)</a:t>
            </a:r>
          </a:p>
          <a:p>
            <a:r>
              <a:rPr lang="en-US" b="0" i="0" u="sng" dirty="0">
                <a:effectLst/>
                <a:latin typeface="Baskerville Old Face" panose="02020602080505020303" pitchFamily="18" charset="0"/>
              </a:rPr>
              <a:t>https://doi.org/10.2908/NAMA_10R_2HHINC</a:t>
            </a:r>
            <a:endParaRPr lang="en-US" u="sng" dirty="0">
              <a:latin typeface="Baskerville Old Face" panose="02020602080505020303" pitchFamily="18" charset="0"/>
            </a:endParaRPr>
          </a:p>
        </p:txBody>
      </p:sp>
      <p:pic>
        <p:nvPicPr>
          <p:cNvPr id="36" name="Picture 35">
            <a:extLst>
              <a:ext uri="{FF2B5EF4-FFF2-40B4-BE49-F238E27FC236}">
                <a16:creationId xmlns:a16="http://schemas.microsoft.com/office/drawing/2014/main" id="{C219FAFE-58E4-7CE8-E45E-C671FDE3BE9C}"/>
              </a:ext>
            </a:extLst>
          </p:cNvPr>
          <p:cNvPicPr>
            <a:picLocks noChangeAspect="1"/>
          </p:cNvPicPr>
          <p:nvPr/>
        </p:nvPicPr>
        <p:blipFill>
          <a:blip r:embed="rId6"/>
          <a:stretch>
            <a:fillRect/>
          </a:stretch>
        </p:blipFill>
        <p:spPr>
          <a:xfrm>
            <a:off x="-9941103" y="4395343"/>
            <a:ext cx="25036398" cy="19499260"/>
          </a:xfrm>
          <a:prstGeom prst="rect">
            <a:avLst/>
          </a:prstGeom>
        </p:spPr>
      </p:pic>
      <p:sp>
        <p:nvSpPr>
          <p:cNvPr id="37" name="Google Shape;1510;p70">
            <a:extLst>
              <a:ext uri="{FF2B5EF4-FFF2-40B4-BE49-F238E27FC236}">
                <a16:creationId xmlns:a16="http://schemas.microsoft.com/office/drawing/2014/main" id="{E5EEBD11-9F67-6362-20FC-46993D235838}"/>
              </a:ext>
            </a:extLst>
          </p:cNvPr>
          <p:cNvSpPr txBox="1">
            <a:spLocks/>
          </p:cNvSpPr>
          <p:nvPr/>
        </p:nvSpPr>
        <p:spPr>
          <a:xfrm>
            <a:off x="-13742159" y="1107462"/>
            <a:ext cx="4009346" cy="1194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ro-RO" sz="8800" dirty="0">
                <a:latin typeface="Franklin Gothic Heavy" panose="020B0903020102020204" pitchFamily="34" charset="0"/>
              </a:rPr>
              <a:t>THANK</a:t>
            </a:r>
          </a:p>
        </p:txBody>
      </p:sp>
      <p:sp>
        <p:nvSpPr>
          <p:cNvPr id="38" name="TextBox 37">
            <a:extLst>
              <a:ext uri="{FF2B5EF4-FFF2-40B4-BE49-F238E27FC236}">
                <a16:creationId xmlns:a16="http://schemas.microsoft.com/office/drawing/2014/main" id="{0198F08F-34EE-3BE8-A4F1-648D4C52B078}"/>
              </a:ext>
            </a:extLst>
          </p:cNvPr>
          <p:cNvSpPr txBox="1"/>
          <p:nvPr/>
        </p:nvSpPr>
        <p:spPr>
          <a:xfrm>
            <a:off x="-12542919" y="2070045"/>
            <a:ext cx="2992627" cy="1446550"/>
          </a:xfrm>
          <a:prstGeom prst="rect">
            <a:avLst/>
          </a:prstGeom>
          <a:noFill/>
        </p:spPr>
        <p:txBody>
          <a:bodyPr wrap="square">
            <a:spAutoFit/>
          </a:bodyPr>
          <a:lstStyle/>
          <a:p>
            <a:r>
              <a:rPr kumimoji="0" lang="ro-RO" sz="8800" b="0" i="0" u="none" strike="noStrike" kern="0" cap="none" spc="0" normalizeH="0" baseline="0" noProof="0" dirty="0">
                <a:ln>
                  <a:noFill/>
                </a:ln>
                <a:solidFill>
                  <a:schemeClr val="bg1"/>
                </a:solidFill>
                <a:effectLst/>
                <a:uLnTx/>
                <a:uFillTx/>
                <a:latin typeface="Franklin Gothic Heavy" panose="020B0903020102020204" pitchFamily="34" charset="0"/>
                <a:cs typeface="Arial"/>
                <a:sym typeface="Arial"/>
              </a:rPr>
              <a:t>YOU!</a:t>
            </a:r>
            <a:endParaRPr lang="en-US" dirty="0">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93">
          <a:extLst>
            <a:ext uri="{FF2B5EF4-FFF2-40B4-BE49-F238E27FC236}">
              <a16:creationId xmlns:a16="http://schemas.microsoft.com/office/drawing/2014/main" id="{78143885-5E1C-9F2C-35EA-8D1ADF2968EA}"/>
            </a:ext>
          </a:extLst>
        </p:cNvPr>
        <p:cNvGrpSpPr/>
        <p:nvPr/>
      </p:nvGrpSpPr>
      <p:grpSpPr>
        <a:xfrm>
          <a:off x="0" y="0"/>
          <a:ext cx="0" cy="0"/>
          <a:chOff x="0" y="0"/>
          <a:chExt cx="0" cy="0"/>
        </a:xfrm>
      </p:grpSpPr>
      <p:sp>
        <p:nvSpPr>
          <p:cNvPr id="2" name="Google Shape;1510;p70">
            <a:extLst>
              <a:ext uri="{FF2B5EF4-FFF2-40B4-BE49-F238E27FC236}">
                <a16:creationId xmlns:a16="http://schemas.microsoft.com/office/drawing/2014/main" id="{CD0CADB7-95FC-60FE-6E1D-06850655322C}"/>
              </a:ext>
            </a:extLst>
          </p:cNvPr>
          <p:cNvSpPr txBox="1">
            <a:spLocks/>
          </p:cNvSpPr>
          <p:nvPr/>
        </p:nvSpPr>
        <p:spPr>
          <a:xfrm>
            <a:off x="90573" y="1377750"/>
            <a:ext cx="4009346" cy="1194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1pPr>
            <a:lvl2pPr marR="0" lvl="1"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2pPr>
            <a:lvl3pPr marR="0" lvl="2"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3pPr>
            <a:lvl4pPr marR="0" lvl="3"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4pPr>
            <a:lvl5pPr marR="0" lvl="4"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5pPr>
            <a:lvl6pPr marR="0" lvl="5"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6pPr>
            <a:lvl7pPr marR="0" lvl="6"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7pPr>
            <a:lvl8pPr marR="0" lvl="7"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8pPr>
            <a:lvl9pPr marR="0" lvl="8" algn="ctr" rtl="0">
              <a:lnSpc>
                <a:spcPct val="100000"/>
              </a:lnSpc>
              <a:spcBef>
                <a:spcPts val="0"/>
              </a:spcBef>
              <a:spcAft>
                <a:spcPts val="0"/>
              </a:spcAft>
              <a:buClr>
                <a:schemeClr val="dk1"/>
              </a:buClr>
              <a:buSzPts val="3400"/>
              <a:buFont typeface="Lexend Deca"/>
              <a:buNone/>
              <a:defRPr sz="3400" b="1" i="0" u="none" strike="noStrike" cap="none">
                <a:solidFill>
                  <a:schemeClr val="dk1"/>
                </a:solidFill>
                <a:latin typeface="Lexend Deca"/>
                <a:ea typeface="Lexend Deca"/>
                <a:cs typeface="Lexend Deca"/>
                <a:sym typeface="Lexend Deca"/>
              </a:defRPr>
            </a:lvl9pPr>
          </a:lstStyle>
          <a:p>
            <a:pPr algn="ctr"/>
            <a:r>
              <a:rPr lang="ro-RO" sz="8800" dirty="0">
                <a:latin typeface="Franklin Gothic Heavy" panose="020B0903020102020204" pitchFamily="34" charset="0"/>
              </a:rPr>
              <a:t>THANK</a:t>
            </a:r>
          </a:p>
        </p:txBody>
      </p:sp>
      <p:sp>
        <p:nvSpPr>
          <p:cNvPr id="14" name="TextBox 13">
            <a:extLst>
              <a:ext uri="{FF2B5EF4-FFF2-40B4-BE49-F238E27FC236}">
                <a16:creationId xmlns:a16="http://schemas.microsoft.com/office/drawing/2014/main" id="{159D67AE-2A46-44FE-A6C6-03676DB6C2D0}"/>
              </a:ext>
            </a:extLst>
          </p:cNvPr>
          <p:cNvSpPr txBox="1"/>
          <p:nvPr/>
        </p:nvSpPr>
        <p:spPr>
          <a:xfrm>
            <a:off x="1289813" y="2340333"/>
            <a:ext cx="2992627" cy="1446550"/>
          </a:xfrm>
          <a:prstGeom prst="rect">
            <a:avLst/>
          </a:prstGeom>
          <a:noFill/>
        </p:spPr>
        <p:txBody>
          <a:bodyPr wrap="square">
            <a:spAutoFit/>
          </a:bodyPr>
          <a:lstStyle/>
          <a:p>
            <a:r>
              <a:rPr kumimoji="0" lang="ro-RO" sz="8800" b="1" i="0" u="none" strike="noStrike" kern="0" cap="none" spc="0" normalizeH="0" baseline="0" noProof="0" dirty="0">
                <a:ln>
                  <a:noFill/>
                </a:ln>
                <a:solidFill>
                  <a:schemeClr val="bg1"/>
                </a:solidFill>
                <a:effectLst/>
                <a:uLnTx/>
                <a:uFillTx/>
                <a:latin typeface="Franklin Gothic Heavy" panose="020B0903020102020204" pitchFamily="34" charset="0"/>
                <a:cs typeface="Arial"/>
                <a:sym typeface="Arial"/>
              </a:rPr>
              <a:t>YOU!</a:t>
            </a:r>
            <a:endParaRPr lang="en-US" b="1" dirty="0">
              <a:solidFill>
                <a:schemeClr val="bg1"/>
              </a:solidFill>
            </a:endParaRPr>
          </a:p>
        </p:txBody>
      </p:sp>
      <p:sp>
        <p:nvSpPr>
          <p:cNvPr id="15" name="Google Shape;301;p36">
            <a:extLst>
              <a:ext uri="{FF2B5EF4-FFF2-40B4-BE49-F238E27FC236}">
                <a16:creationId xmlns:a16="http://schemas.microsoft.com/office/drawing/2014/main" id="{DB512DE1-689D-488A-0EB4-139B41417F91}"/>
              </a:ext>
            </a:extLst>
          </p:cNvPr>
          <p:cNvSpPr txBox="1">
            <a:spLocks noGrp="1"/>
          </p:cNvSpPr>
          <p:nvPr>
            <p:ph type="subTitle" idx="1"/>
          </p:nvPr>
        </p:nvSpPr>
        <p:spPr>
          <a:xfrm>
            <a:off x="3750425" y="3063609"/>
            <a:ext cx="4563300" cy="1476908"/>
          </a:xfrm>
          <a:prstGeom prst="rect">
            <a:avLst/>
          </a:prstGeom>
        </p:spPr>
        <p:txBody>
          <a:bodyPr spcFirstLastPara="1" wrap="square" lIns="91425" tIns="91425" rIns="91425" bIns="91425" anchor="ctr" anchorCtr="0">
            <a:noAutofit/>
          </a:bodyPr>
          <a:lstStyle/>
          <a:p>
            <a:pPr marL="0" indent="0" algn="ctr">
              <a:buClr>
                <a:srgbClr val="B22222"/>
              </a:buClr>
            </a:pPr>
            <a:r>
              <a:rPr lang="ro-RO" sz="2400" b="1" i="0" dirty="0">
                <a:effectLst/>
                <a:latin typeface="Baskerville Old Face" panose="02020602080505020303" pitchFamily="18" charset="0"/>
              </a:rPr>
              <a:t>Made by</a:t>
            </a:r>
          </a:p>
          <a:p>
            <a:pPr marL="285750" indent="-285750" algn="ctr">
              <a:buClr>
                <a:srgbClr val="B22222"/>
              </a:buClr>
              <a:buFont typeface="Arial" panose="020B0604020202020204" pitchFamily="34" charset="0"/>
              <a:buChar char="•"/>
            </a:pPr>
            <a:r>
              <a:rPr lang="en-US" sz="2400" b="0" i="0" dirty="0">
                <a:effectLst/>
                <a:latin typeface="Baskerville Old Face" panose="02020602080505020303" pitchFamily="18" charset="0"/>
              </a:rPr>
              <a:t>Neagu </a:t>
            </a:r>
            <a:r>
              <a:rPr lang="en-US" sz="2400" b="1" i="0" dirty="0">
                <a:effectLst/>
                <a:latin typeface="Baskerville Old Face" panose="02020602080505020303" pitchFamily="18" charset="0"/>
              </a:rPr>
              <a:t>Andrei</a:t>
            </a:r>
            <a:endParaRPr lang="en-US" sz="2400" b="1" dirty="0">
              <a:latin typeface="Baskerville Old Face" panose="02020602080505020303" pitchFamily="18" charset="0"/>
            </a:endParaRPr>
          </a:p>
          <a:p>
            <a:pPr marL="285750" indent="-285750" algn="ctr">
              <a:buClr>
                <a:srgbClr val="B22222"/>
              </a:buClr>
              <a:buFont typeface="Arial" panose="020B0604020202020204" pitchFamily="34" charset="0"/>
              <a:buChar char="•"/>
            </a:pPr>
            <a:r>
              <a:rPr lang="en-US" sz="2400" b="0" i="0" dirty="0">
                <a:effectLst/>
                <a:latin typeface="Baskerville Old Face" panose="02020602080505020303" pitchFamily="18" charset="0"/>
              </a:rPr>
              <a:t>Litescu </a:t>
            </a:r>
            <a:r>
              <a:rPr lang="en-US" sz="2400" b="1" i="0" dirty="0">
                <a:effectLst/>
                <a:latin typeface="Baskerville Old Face" panose="02020602080505020303" pitchFamily="18" charset="0"/>
              </a:rPr>
              <a:t>David</a:t>
            </a:r>
            <a:r>
              <a:rPr lang="en-US" sz="2400" b="0" i="0" dirty="0">
                <a:effectLst/>
                <a:latin typeface="Baskerville Old Face" panose="02020602080505020303" pitchFamily="18" charset="0"/>
              </a:rPr>
              <a:t>-Adrian</a:t>
            </a:r>
          </a:p>
          <a:p>
            <a:pPr marL="285750" indent="-285750" algn="ctr">
              <a:buClr>
                <a:srgbClr val="B22222"/>
              </a:buClr>
              <a:buFont typeface="Arial" panose="020B0604020202020204" pitchFamily="34" charset="0"/>
              <a:buChar char="•"/>
            </a:pPr>
            <a:r>
              <a:rPr lang="en-US" sz="2400" b="0" i="0" dirty="0">
                <a:effectLst/>
                <a:latin typeface="Baskerville Old Face" panose="02020602080505020303" pitchFamily="18" charset="0"/>
              </a:rPr>
              <a:t>Dinca </a:t>
            </a:r>
            <a:r>
              <a:rPr lang="en-US" sz="2400" b="1" i="0" dirty="0">
                <a:effectLst/>
                <a:latin typeface="Baskerville Old Face" panose="02020602080505020303" pitchFamily="18" charset="0"/>
              </a:rPr>
              <a:t>Alexandra</a:t>
            </a:r>
            <a:r>
              <a:rPr lang="en-US" sz="2400" b="0" i="0" dirty="0">
                <a:effectLst/>
                <a:latin typeface="Baskerville Old Face" panose="02020602080505020303" pitchFamily="18" charset="0"/>
              </a:rPr>
              <a:t>-Maria</a:t>
            </a:r>
          </a:p>
          <a:p>
            <a:pPr marL="285750" indent="-285750" algn="ctr">
              <a:buClr>
                <a:srgbClr val="B22222"/>
              </a:buClr>
              <a:buFont typeface="Arial" panose="020B0604020202020204" pitchFamily="34" charset="0"/>
              <a:buChar char="•"/>
            </a:pPr>
            <a:r>
              <a:rPr lang="en-US" sz="2400" dirty="0">
                <a:latin typeface="Baskerville Old Face" panose="02020602080505020303" pitchFamily="18" charset="0"/>
              </a:rPr>
              <a:t>Al Sammarraie </a:t>
            </a:r>
            <a:r>
              <a:rPr lang="en-US" sz="2400" b="1" dirty="0">
                <a:latin typeface="Baskerville Old Face" panose="02020602080505020303" pitchFamily="18" charset="0"/>
              </a:rPr>
              <a:t>Noor</a:t>
            </a:r>
            <a:r>
              <a:rPr lang="en-US" sz="2400" dirty="0">
                <a:latin typeface="Baskerville Old Face" panose="02020602080505020303" pitchFamily="18" charset="0"/>
              </a:rPr>
              <a:t>uldeen</a:t>
            </a:r>
            <a:endParaRPr lang="en-US" sz="2400" b="0" i="0" dirty="0">
              <a:effectLst/>
              <a:latin typeface="Baskerville Old Face" panose="02020602080505020303" pitchFamily="18" charset="0"/>
            </a:endParaRPr>
          </a:p>
        </p:txBody>
      </p:sp>
      <p:sp>
        <p:nvSpPr>
          <p:cNvPr id="17" name="TextBox 16">
            <a:extLst>
              <a:ext uri="{FF2B5EF4-FFF2-40B4-BE49-F238E27FC236}">
                <a16:creationId xmlns:a16="http://schemas.microsoft.com/office/drawing/2014/main" id="{C6A4AFB8-10AC-2DF6-09FE-47F6FDEEBEB1}"/>
              </a:ext>
            </a:extLst>
          </p:cNvPr>
          <p:cNvSpPr txBox="1"/>
          <p:nvPr/>
        </p:nvSpPr>
        <p:spPr>
          <a:xfrm>
            <a:off x="4861562" y="1740168"/>
            <a:ext cx="4740274" cy="830997"/>
          </a:xfrm>
          <a:prstGeom prst="rect">
            <a:avLst/>
          </a:prstGeom>
          <a:noFill/>
        </p:spPr>
        <p:txBody>
          <a:bodyPr wrap="square">
            <a:spAutoFit/>
          </a:bodyPr>
          <a:lstStyle/>
          <a:p>
            <a:r>
              <a:rPr lang="en-US" sz="2400" dirty="0">
                <a:solidFill>
                  <a:srgbClr val="2E2A2A"/>
                </a:solidFill>
                <a:effectLst/>
                <a:latin typeface="Baskerville Old Face" panose="02020602080505020303" pitchFamily="18" charset="0"/>
                <a:ea typeface="Aptos" panose="020B0004020202020204" pitchFamily="34" charset="0"/>
              </a:rPr>
              <a:t>Scientific Leader:</a:t>
            </a:r>
          </a:p>
          <a:p>
            <a:r>
              <a:rPr lang="en-US" sz="2400" b="1" i="0" u="sng" dirty="0">
                <a:solidFill>
                  <a:srgbClr val="094478"/>
                </a:solidFill>
                <a:effectLst/>
                <a:latin typeface="Baskerville Old Face" panose="02020602080505020303" pitchFamily="18" charset="0"/>
                <a:hlinkClick r:id="rId3"/>
              </a:rPr>
              <a:t>Prada Elena Maria</a:t>
            </a:r>
            <a:r>
              <a:rPr lang="ro-RO" sz="2400" dirty="0">
                <a:solidFill>
                  <a:srgbClr val="2E2A2A"/>
                </a:solidFill>
                <a:latin typeface="Baskerville Old Face" panose="02020602080505020303" pitchFamily="18" charset="0"/>
                <a:ea typeface="Aptos" panose="020B0004020202020204" pitchFamily="34" charset="0"/>
              </a:rPr>
              <a:t>	</a:t>
            </a:r>
            <a:endParaRPr lang="en-US" sz="2400" dirty="0">
              <a:solidFill>
                <a:srgbClr val="2E2A2A"/>
              </a:solidFill>
              <a:effectLst/>
              <a:latin typeface="Baskerville Old Face" panose="02020602080505020303" pitchFamily="18" charset="0"/>
              <a:ea typeface="Aptos" panose="020B0004020202020204" pitchFamily="34" charset="0"/>
            </a:endParaRPr>
          </a:p>
        </p:txBody>
      </p:sp>
      <p:pic>
        <p:nvPicPr>
          <p:cNvPr id="3" name="Picture 2">
            <a:extLst>
              <a:ext uri="{FF2B5EF4-FFF2-40B4-BE49-F238E27FC236}">
                <a16:creationId xmlns:a16="http://schemas.microsoft.com/office/drawing/2014/main" id="{6C9E3D46-9918-5D78-B6B1-E34398D2184D}"/>
              </a:ext>
            </a:extLst>
          </p:cNvPr>
          <p:cNvPicPr>
            <a:picLocks noChangeAspect="1"/>
          </p:cNvPicPr>
          <p:nvPr/>
        </p:nvPicPr>
        <p:blipFill>
          <a:blip r:embed="rId4"/>
          <a:stretch>
            <a:fillRect/>
          </a:stretch>
        </p:blipFill>
        <p:spPr>
          <a:xfrm>
            <a:off x="-8235759" y="5032376"/>
            <a:ext cx="25036398" cy="19499260"/>
          </a:xfrm>
          <a:prstGeom prst="rect">
            <a:avLst/>
          </a:prstGeom>
        </p:spPr>
      </p:pic>
    </p:spTree>
    <p:extLst>
      <p:ext uri="{BB962C8B-B14F-4D97-AF65-F5344CB8AC3E}">
        <p14:creationId xmlns:p14="http://schemas.microsoft.com/office/powerpoint/2010/main" val="129776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additive="base">
                                        <p:cTn id="7" dur="10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1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anim calcmode="lin" valueType="num">
                                      <p:cBhvr additive="base">
                                        <p:cTn id="11" dur="1000" fill="hold"/>
                                        <p:tgtEl>
                                          <p:spTgt spid="15">
                                            <p:txEl>
                                              <p:pRg st="1" end="1"/>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1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 calcmode="lin" valueType="num">
                                      <p:cBhvr additive="base">
                                        <p:cTn id="15" dur="1000" fill="hold"/>
                                        <p:tgtEl>
                                          <p:spTgt spid="15">
                                            <p:txEl>
                                              <p:pRg st="2" end="2"/>
                                            </p:txEl>
                                          </p:spTgt>
                                        </p:tgtEl>
                                        <p:attrNameLst>
                                          <p:attrName>ppt_x</p:attrName>
                                        </p:attrNameLst>
                                      </p:cBhvr>
                                      <p:tavLst>
                                        <p:tav tm="0">
                                          <p:val>
                                            <p:strVal val="1+#ppt_w/2"/>
                                          </p:val>
                                        </p:tav>
                                        <p:tav tm="100000">
                                          <p:val>
                                            <p:strVal val="#ppt_x"/>
                                          </p:val>
                                        </p:tav>
                                      </p:tavLst>
                                    </p:anim>
                                    <p:anim calcmode="lin" valueType="num">
                                      <p:cBhvr additive="base">
                                        <p:cTn id="16" dur="1000" fill="hold"/>
                                        <p:tgtEl>
                                          <p:spTgt spid="1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anim calcmode="lin" valueType="num">
                                      <p:cBhvr additive="base">
                                        <p:cTn id="19" dur="1000" fill="hold"/>
                                        <p:tgtEl>
                                          <p:spTgt spid="15">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1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anim calcmode="lin" valueType="num">
                                      <p:cBhvr additive="base">
                                        <p:cTn id="23" dur="1000" fill="hold"/>
                                        <p:tgtEl>
                                          <p:spTgt spid="15">
                                            <p:txEl>
                                              <p:pRg st="4" end="4"/>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15">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1+#ppt_w/2"/>
                                          </p:val>
                                        </p:tav>
                                        <p:tav tm="100000">
                                          <p:val>
                                            <p:strVal val="#ppt_x"/>
                                          </p:val>
                                        </p:tav>
                                      </p:tavLst>
                                    </p:anim>
                                    <p:anim calcmode="lin" valueType="num">
                                      <p:cBhvr additive="base">
                                        <p:cTn id="28"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7" grpId="0"/>
    </p:bldLst>
  </p:timing>
</p:sld>
</file>

<file path=ppt/theme/theme1.xml><?xml version="1.0" encoding="utf-8"?>
<a:theme xmlns:a="http://schemas.openxmlformats.org/drawingml/2006/main" name="Debate on the Death Penalty for Law Students by Slidesgo">
  <a:themeElements>
    <a:clrScheme name="Simple Light">
      <a:dk1>
        <a:srgbClr val="2E2A2A"/>
      </a:dk1>
      <a:lt1>
        <a:srgbClr val="FFFFFF"/>
      </a:lt1>
      <a:dk2>
        <a:srgbClr val="2E2A2A"/>
      </a:dk2>
      <a:lt2>
        <a:srgbClr val="FFFFFF"/>
      </a:lt2>
      <a:accent1>
        <a:srgbClr val="434343"/>
      </a:accent1>
      <a:accent2>
        <a:srgbClr val="F3F3F3"/>
      </a:accent2>
      <a:accent3>
        <a:srgbClr val="E1D6D6"/>
      </a:accent3>
      <a:accent4>
        <a:srgbClr val="999999"/>
      </a:accent4>
      <a:accent5>
        <a:srgbClr val="999999"/>
      </a:accent5>
      <a:accent6>
        <a:srgbClr val="999999"/>
      </a:accent6>
      <a:hlink>
        <a:srgbClr val="2E2A2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1828</Words>
  <Application>Microsoft Office PowerPoint</Application>
  <PresentationFormat>On-screen Show (16:9)</PresentationFormat>
  <Paragraphs>138</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Roboto</vt:lpstr>
      <vt:lpstr>Lexend Deca</vt:lpstr>
      <vt:lpstr>Croissant One</vt:lpstr>
      <vt:lpstr>Franklin Gothic Heavy</vt:lpstr>
      <vt:lpstr>Baskerville Old Face</vt:lpstr>
      <vt:lpstr>Arial</vt:lpstr>
      <vt:lpstr>Debate on the Death Penalty for Law Students by Slidesgo</vt:lpstr>
      <vt:lpstr>BEYOND THE MAP  Decoding Europe’s crimes</vt:lpstr>
      <vt:lpstr>CRIMES IN EUROPE</vt:lpstr>
      <vt:lpstr>Literature Review</vt:lpstr>
      <vt:lpstr>THE VARIABLES </vt:lpstr>
      <vt:lpstr>Data analysis:</vt:lpstr>
      <vt:lpstr>Population total </vt:lpstr>
      <vt:lpstr>PowerPoint Presentation</vt:lpstr>
      <vt:lpstr>PowerPoint Presentation</vt:lpstr>
      <vt:lpstr>Spatial Analysis Univariate</vt:lpstr>
      <vt:lpstr>PowerPoint Presentation</vt:lpstr>
      <vt:lpstr>PowerPoint Presentation</vt:lpstr>
      <vt:lpstr>PowerPoint Presentation</vt:lpstr>
      <vt:lpstr>PowerPoint Presentation</vt:lpstr>
      <vt:lpstr>CONCLUSIONS</vt:lpstr>
      <vt:lpstr>SOURCES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Nooruldeen Al Sammarraie</dc:creator>
  <cp:lastModifiedBy>Nooruldeen Al Sammarraie</cp:lastModifiedBy>
  <cp:revision>21</cp:revision>
  <dcterms:modified xsi:type="dcterms:W3CDTF">2025-04-04T08:27:47Z</dcterms:modified>
</cp:coreProperties>
</file>